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notesMasterIdLst>
    <p:notesMasterId r:id="rId6"/>
  </p:notesMasterIdLst>
  <p:sldIdLst>
    <p:sldId id="293" r:id="rId4"/>
    <p:sldId id="258" r:id="rId5"/>
    <p:sldId id="290" r:id="rId7"/>
    <p:sldId id="291" r:id="rId8"/>
    <p:sldId id="292" r:id="rId9"/>
    <p:sldId id="289" r:id="rId10"/>
    <p:sldId id="259" r:id="rId11"/>
    <p:sldId id="276" r:id="rId12"/>
    <p:sldId id="260" r:id="rId13"/>
    <p:sldId id="277" r:id="rId14"/>
    <p:sldId id="269" r:id="rId15"/>
    <p:sldId id="268" r:id="rId16"/>
    <p:sldId id="270" r:id="rId17"/>
    <p:sldId id="299" r:id="rId18"/>
    <p:sldId id="300" r:id="rId19"/>
    <p:sldId id="301" r:id="rId20"/>
    <p:sldId id="267" r:id="rId21"/>
    <p:sldId id="275" r:id="rId22"/>
    <p:sldId id="298" r:id="rId23"/>
    <p:sldId id="294" r:id="rId24"/>
    <p:sldId id="295" r:id="rId25"/>
    <p:sldId id="296" r:id="rId26"/>
    <p:sldId id="297" r:id="rId27"/>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72" userDrawn="1">
          <p15:clr>
            <a:srgbClr val="A4A3A4"/>
          </p15:clr>
        </p15:guide>
        <p15:guide id="2" pos="551" userDrawn="1">
          <p15:clr>
            <a:srgbClr val="A4A3A4"/>
          </p15:clr>
        </p15:guide>
        <p15:guide id="3" pos="71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0000"/>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4"/>
    <p:restoredTop sz="94620"/>
  </p:normalViewPr>
  <p:slideViewPr>
    <p:cSldViewPr snapToGrid="0" showGuides="1">
      <p:cViewPr varScale="1">
        <p:scale>
          <a:sx n="85" d="100"/>
          <a:sy n="85" d="100"/>
        </p:scale>
        <p:origin x="192" y="208"/>
      </p:cViewPr>
      <p:guideLst>
        <p:guide orient="horz" pos="772"/>
        <p:guide pos="551"/>
        <p:guide pos="7128"/>
      </p:guideLst>
    </p:cSldViewPr>
  </p:slideViewPr>
  <p:notesTextViewPr>
    <p:cViewPr>
      <p:scale>
        <a:sx n="1" d="1"/>
        <a:sy n="1" d="1"/>
      </p:scale>
      <p:origin x="0" y="0"/>
    </p:cViewPr>
  </p:notesTextViewPr>
  <p:sorterViewPr>
    <p:cViewPr>
      <p:scale>
        <a:sx n="100" d="100"/>
        <a:sy n="100" d="100"/>
      </p:scale>
      <p:origin x="0" y="0"/>
    </p:cViewPr>
  </p:sorter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gs" Target="tags/tag80.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1B9452D-0D2F-422A-BAB7-6D0CD5F19B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512B5-D583-49F0-AF4A-293EC68CF25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0" Type="http://schemas.openxmlformats.org/officeDocument/2006/relationships/theme" Target="../theme/theme2.xml"/><Relationship Id="rId2" Type="http://schemas.openxmlformats.org/officeDocument/2006/relationships/slideLayout" Target="../slideLayouts/slideLayout4.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2.png"/><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b="-2000"/>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B9452D-0D2F-422A-BAB7-6D0CD5F19B7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8512B5-D583-49F0-AF4A-293EC68CF256}" type="slidenum">
              <a:rPr lang="zh-CN" altLang="en-US" smtClean="0"/>
            </a:fld>
            <a:endParaRPr lang="zh-CN" altLang="en-US"/>
          </a:p>
        </p:txBody>
      </p:sp>
      <p:sp>
        <p:nvSpPr>
          <p:cNvPr id="7" name="矩形 6"/>
          <p:cNvSpPr/>
          <p:nvPr userDrawn="1"/>
        </p:nvSpPr>
        <p:spPr>
          <a:xfrm>
            <a:off x="2933065" y="156210"/>
            <a:ext cx="6240780" cy="61658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矩形 1"/>
          <p:cNvSpPr/>
          <p:nvPr userDrawn="1"/>
        </p:nvSpPr>
        <p:spPr>
          <a:xfrm>
            <a:off x="9906000" y="239395"/>
            <a:ext cx="2185035" cy="56451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2"/>
          <a:stretch>
            <a:fillRect b="-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
        <p:nvSpPr>
          <p:cNvPr id="8" name="矩形 6"/>
          <p:cNvSpPr/>
          <p:nvPr userDrawn="1">
            <p:custDataLst>
              <p:tags r:id="rId18"/>
            </p:custDataLst>
          </p:nvPr>
        </p:nvSpPr>
        <p:spPr>
          <a:xfrm flipV="1">
            <a:off x="611879" y="613705"/>
            <a:ext cx="10980000" cy="75915"/>
          </a:xfrm>
          <a:prstGeom prst="rect">
            <a:avLst/>
          </a:prstGeom>
          <a:solidFill>
            <a:srgbClr val="991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ustDataLst>
      <p:tags r:id="rId19"/>
    </p:custData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2.xml"/><Relationship Id="rId1" Type="http://schemas.openxmlformats.org/officeDocument/2006/relationships/tags" Target="../tags/tag7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7.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9.xml"/><Relationship Id="rId2" Type="http://schemas.openxmlformats.org/officeDocument/2006/relationships/image" Target="../media/image4.jpeg"/><Relationship Id="rId1" Type="http://schemas.openxmlformats.org/officeDocument/2006/relationships/tags" Target="../tags/tag7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8.xml"/><Relationship Id="rId1" Type="http://schemas.openxmlformats.org/officeDocument/2006/relationships/tags" Target="../tags/tag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199172" cy="6858000"/>
          </a:xfrm>
          <a:prstGeom prst="rect">
            <a:avLst/>
          </a:prstGeom>
        </p:spPr>
      </p:pic>
      <p:sp>
        <p:nvSpPr>
          <p:cNvPr id="5" name="文本框 4"/>
          <p:cNvSpPr txBox="1"/>
          <p:nvPr/>
        </p:nvSpPr>
        <p:spPr>
          <a:xfrm>
            <a:off x="718929" y="1963339"/>
            <a:ext cx="10754140" cy="706755"/>
          </a:xfrm>
          <a:prstGeom prst="rect">
            <a:avLst/>
          </a:prstGeom>
          <a:noFill/>
        </p:spPr>
        <p:txBody>
          <a:bodyPr wrap="square" rtlCol="0">
            <a:spAutoFit/>
          </a:bodyPr>
          <a:lstStyle/>
          <a:p>
            <a:pPr algn="ctr">
              <a:spcBef>
                <a:spcPts val="1200"/>
              </a:spcBef>
            </a:pPr>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睡眠呼吸障碍专病</a:t>
            </a:r>
            <a:r>
              <a:rPr lang="zh-CN" altLang="en-US" sz="4000" b="1" dirty="0">
                <a:solidFill>
                  <a:schemeClr val="bg1"/>
                </a:solidFill>
                <a:latin typeface="微软雅黑" panose="020B0503020204020204" pitchFamily="34" charset="-122"/>
                <a:ea typeface="微软雅黑" panose="020B0503020204020204" pitchFamily="34" charset="-122"/>
              </a:rPr>
              <a:t>规建情况汇报</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374333" y="4144361"/>
            <a:ext cx="5443331" cy="1476375"/>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医院名称：</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汇报人：</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汇报日期：</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睡眠呼吸障碍</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人员与技术</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986155" y="1430020"/>
            <a:ext cx="10527665" cy="4923848"/>
          </a:xfrm>
          <a:prstGeom prst="rect">
            <a:avLst/>
          </a:prstGeom>
          <a:noFill/>
        </p:spPr>
        <p:txBody>
          <a:bodyPr wrap="square" rtlCol="0">
            <a:spAutoFit/>
          </a:bodyPr>
          <a:lstStyle/>
          <a:p>
            <a:pPr marL="342900" indent="-342900" algn="l">
              <a:lnSpc>
                <a:spcPct val="200000"/>
              </a:lnSpc>
              <a:buFont typeface="Wingdings" panose="05000000000000000000" charset="0"/>
              <a:buChar char="Ø"/>
            </a:pPr>
            <a:r>
              <a:rPr 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工作人员是否为</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专职睡眠呼吸障碍医师及技师？</a:t>
            </a:r>
            <a:r>
              <a:rPr 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（下一页标明人员数量）</a:t>
            </a:r>
            <a:endParaRPr 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专科医师</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及技师</a:t>
            </a:r>
            <a:r>
              <a:rPr 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是否接受过</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专修或</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睡眠呼吸障碍单修？</a:t>
            </a:r>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PCCM专科医生是否具备解读多导睡眠监测、便携式睡眠呼吸监测、动态脉氧饱和度监测等报告的能力，是否具备不同类型</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NPPV</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压力滴定能力？是否具备对于不同类型睡眠呼吸障碍及睡眠障碍性疾病等诊断及鉴别诊断能力？</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睡眠技师是否具备人工判读多导睡眠监测图及便携式睡眠呼吸监测图的能力？是否具备多导睡眠监测下</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NPPV</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人工压力滴定的能力？</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从事睡眠呼吸障碍诊疗</a:t>
            </a:r>
            <a:r>
              <a:rPr sz="3200"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人员</a:t>
            </a:r>
            <a:endPar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666042" y="1284782"/>
            <a:ext cx="10527665" cy="3489545"/>
          </a:xfrm>
          <a:prstGeom prst="rect">
            <a:avLst/>
          </a:prstGeom>
          <a:noFill/>
        </p:spPr>
        <p:txBody>
          <a:bodyPr wrap="square" rtlCol="0">
            <a:spAutoFit/>
          </a:bodyPr>
          <a:lstStyle/>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睡眠呼吸障碍医师人数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lnSpc>
                <a:spcPct val="200000"/>
              </a:lnSpc>
              <a:buFont typeface="Wingdings" panose="05000000000000000000" charset="0"/>
              <a:buNone/>
            </a:pPr>
            <a:r>
              <a:rPr lang="zh-CN" altLang="en-US" i="1" dirty="0">
                <a:latin typeface="微软雅黑" panose="020B0503020204020204" pitchFamily="34" charset="-122"/>
                <a:ea typeface="微软雅黑" panose="020B0503020204020204" pitchFamily="34" charset="-122"/>
                <a:cs typeface="微软雅黑" panose="020B0503020204020204" pitchFamily="34" charset="-122"/>
                <a:sym typeface="+mn-ea"/>
              </a:rPr>
              <a:t>（是否独立分组，是否落实主诊医师负责制，主诊医师是否固定， 一线医生来源，是否独立值班）</a:t>
            </a:r>
            <a:endParaRPr lang="zh-CN" altLang="en-US" i="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睡眠呼吸障碍技师人数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参加过</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专培、专修、单修人数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睡眠呼吸障碍护士人数</a:t>
            </a:r>
            <a:r>
              <a:rPr lang="zh-CN" altLang="en-US" sz="1800" i="1" dirty="0">
                <a:latin typeface="微软雅黑" panose="020B0503020204020204" pitchFamily="34" charset="-122"/>
                <a:ea typeface="微软雅黑" panose="020B0503020204020204" pitchFamily="34" charset="-122"/>
                <a:cs typeface="微软雅黑" panose="020B0503020204020204" pitchFamily="34" charset="-122"/>
                <a:sym typeface="+mn-ea"/>
              </a:rPr>
              <a:t>（是否是独立护理单元）</a:t>
            </a:r>
            <a:endParaRPr lang="zh-CN" altLang="en-US" sz="1800" i="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1611108" y="1609057"/>
          <a:ext cx="8432301" cy="3637499"/>
        </p:xfrm>
        <a:graphic>
          <a:graphicData uri="http://schemas.openxmlformats.org/drawingml/2006/table">
            <a:tbl>
              <a:tblPr/>
              <a:tblGrid>
                <a:gridCol w="4634918"/>
                <a:gridCol w="3797383"/>
              </a:tblGrid>
              <a:tr h="807162">
                <a:tc>
                  <a:txBody>
                    <a:bodyPr/>
                    <a:lstStyle/>
                    <a:p>
                      <a:pPr indent="0" algn="ctr">
                        <a:buNone/>
                      </a:pPr>
                      <a:r>
                        <a:rPr lang="zh-CN" altLang="en-US" sz="1600" b="1">
                          <a:solidFill>
                            <a:schemeClr val="bg1"/>
                          </a:solidFill>
                          <a:latin typeface="Arial" panose="020B0604020202020204" pitchFamily="34" charset="0"/>
                          <a:ea typeface="微软雅黑" panose="020B0503020204020204" pitchFamily="34" charset="-122"/>
                        </a:rPr>
                        <a:t>操作</a:t>
                      </a:r>
                      <a:endParaRPr lang="zh-CN" altLang="en-US" sz="1600" b="1">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c>
                  <a:txBody>
                    <a:bodyPr/>
                    <a:lstStyle/>
                    <a:p>
                      <a:pPr indent="0" algn="ctr">
                        <a:buNone/>
                      </a:pPr>
                      <a:r>
                        <a:rPr lang="zh-CN" sz="1600" b="1">
                          <a:solidFill>
                            <a:schemeClr val="bg1"/>
                          </a:solidFill>
                          <a:latin typeface="Arial" panose="020B0604020202020204" pitchFamily="34" charset="0"/>
                          <a:ea typeface="微软雅黑" panose="020B0503020204020204" pitchFamily="34" charset="-122"/>
                        </a:rPr>
                        <a:t>操作数量</a:t>
                      </a:r>
                      <a:r>
                        <a:rPr lang="zh-CN" sz="1600" b="0">
                          <a:solidFill>
                            <a:schemeClr val="bg1"/>
                          </a:solidFill>
                          <a:latin typeface="Arial" panose="020B0604020202020204" pitchFamily="34" charset="0"/>
                          <a:ea typeface="微软雅黑" panose="020B0503020204020204" pitchFamily="34" charset="-122"/>
                        </a:rPr>
                        <a:t>（例数）</a:t>
                      </a:r>
                      <a:endParaRPr lang="zh-CN" altLang="en-US" sz="1600" b="0">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r>
              <a:tr h="566208">
                <a:tc>
                  <a:txBody>
                    <a:bodyPr/>
                    <a:lstStyle/>
                    <a:p>
                      <a:pPr indent="0" algn="ctr">
                        <a:buNone/>
                      </a:pPr>
                      <a:r>
                        <a:rPr lang="zh-CN" altLang="en-US" sz="1600" b="1" dirty="0">
                          <a:solidFill>
                            <a:srgbClr val="000000"/>
                          </a:solidFill>
                          <a:latin typeface="Arial" panose="020B0604020202020204" pitchFamily="34" charset="0"/>
                          <a:ea typeface="微软雅黑" panose="020B0503020204020204" pitchFamily="34" charset="-122"/>
                        </a:rPr>
                        <a:t>上一年多导睡眠监测患者数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566208">
                <a:tc>
                  <a:txBody>
                    <a:bodyPr/>
                    <a:lstStyle/>
                    <a:p>
                      <a:pPr indent="0" algn="ctr">
                        <a:buNone/>
                      </a:pPr>
                      <a:r>
                        <a:rPr lang="zh-CN" altLang="en-US" sz="1600" b="1" dirty="0">
                          <a:solidFill>
                            <a:srgbClr val="000000"/>
                          </a:solidFill>
                          <a:latin typeface="Arial" panose="020B0604020202020204" pitchFamily="34" charset="0"/>
                          <a:ea typeface="微软雅黑" panose="020B0503020204020204" pitchFamily="34" charset="-122"/>
                        </a:rPr>
                        <a:t>上一年便携式睡眠呼吸监测</a:t>
                      </a:r>
                      <a:r>
                        <a:rPr lang="zh-CN" sz="1600" b="1" dirty="0">
                          <a:solidFill>
                            <a:srgbClr val="000000"/>
                          </a:solidFill>
                          <a:latin typeface="Arial" panose="020B0604020202020204" pitchFamily="34" charset="0"/>
                          <a:ea typeface="微软雅黑" panose="020B0503020204020204" pitchFamily="34" charset="-122"/>
                        </a:rPr>
                        <a:t>患者数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566208">
                <a:tc>
                  <a:txBody>
                    <a:bodyPr/>
                    <a:lstStyle/>
                    <a:p>
                      <a:pPr indent="0" algn="ctr">
                        <a:buNone/>
                      </a:pPr>
                      <a:r>
                        <a:rPr lang="zh-CN" altLang="en-US" sz="1600" b="1" dirty="0">
                          <a:solidFill>
                            <a:srgbClr val="000000"/>
                          </a:solidFill>
                          <a:latin typeface="Arial" panose="020B0604020202020204" pitchFamily="34" charset="0"/>
                          <a:ea typeface="微软雅黑" panose="020B0503020204020204" pitchFamily="34" charset="-122"/>
                          <a:sym typeface="+mn-ea"/>
                        </a:rPr>
                        <a:t>上一年自动压力滴定患者数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566208">
                <a:tc>
                  <a:txBody>
                    <a:bodyPr/>
                    <a:lstStyle/>
                    <a:p>
                      <a:pPr indent="0" algn="ctr">
                        <a:buNone/>
                      </a:pPr>
                      <a:r>
                        <a:rPr lang="zh-CN" altLang="en-US" sz="1600" b="1" dirty="0">
                          <a:solidFill>
                            <a:srgbClr val="000000"/>
                          </a:solidFill>
                          <a:latin typeface="Arial" panose="020B0604020202020204" pitchFamily="34" charset="0"/>
                          <a:ea typeface="微软雅黑" panose="020B0503020204020204" pitchFamily="34" charset="-122"/>
                          <a:sym typeface="+mn-ea"/>
                        </a:rPr>
                        <a:t>上一年人工压力滴定患者数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565505">
                <a:tc>
                  <a:txBody>
                    <a:bodyPr/>
                    <a:lstStyle/>
                    <a:p>
                      <a:pPr indent="0" algn="ctr">
                        <a:buNone/>
                      </a:pPr>
                      <a:r>
                        <a:rPr lang="zh-CN" altLang="en-US" sz="1600" b="1" dirty="0">
                          <a:solidFill>
                            <a:srgbClr val="000000"/>
                          </a:solidFill>
                          <a:latin typeface="Arial" panose="020B0604020202020204" pitchFamily="34" charset="0"/>
                          <a:ea typeface="微软雅黑" panose="020B0503020204020204" pitchFamily="34" charset="-122"/>
                        </a:rPr>
                        <a:t>上一年收治其它睡眠障碍疾病数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bl>
          </a:graphicData>
        </a:graphic>
      </p:graphicFrame>
      <p:sp>
        <p:nvSpPr>
          <p:cNvPr id="3" name="标题 5"/>
          <p:cNvSpPr>
            <a:spLocks noGrp="1"/>
          </p:cNvSpPr>
          <p:nvPr>
            <p:custDataLst>
              <p:tags r:id="rId2"/>
            </p:custDataLst>
          </p:nvPr>
        </p:nvSpPr>
        <p:spPr>
          <a:xfrm>
            <a:off x="635" y="237490"/>
            <a:ext cx="12191365" cy="59182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睡眠呼吸障碍</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临床诊疗技术</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四</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睡眠呼吸障碍</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32484" y="1356172"/>
            <a:ext cx="10527665" cy="4563878"/>
          </a:xfrm>
          <a:prstGeom prst="rect">
            <a:avLst/>
          </a:prstGeom>
          <a:noFill/>
        </p:spPr>
        <p:txBody>
          <a:bodyPr wrap="square" rtlCol="0">
            <a:spAutoFit/>
          </a:bodyPr>
          <a:lstStyle/>
          <a:p>
            <a:pPr indent="0">
              <a:lnSpc>
                <a:spcPct val="200000"/>
              </a:lnSpc>
              <a:spcBef>
                <a:spcPts val="0"/>
              </a:spcBef>
              <a:spcAft>
                <a:spcPts val="0"/>
              </a:spcAft>
              <a:buFont typeface="Wingdings" panose="05000000000000000000" charset="0"/>
              <a:buNone/>
            </a:pPr>
            <a:r>
              <a:rPr lang="zh-CN" altLang="en-US" sz="22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睡眠呼吸障碍性疾病诊治的质控：</a:t>
            </a:r>
            <a:endParaRPr lang="en-US" altLang="zh-CN" sz="22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规范诊断：</a:t>
            </a:r>
            <a:r>
              <a:rPr lang="en-US" alt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、是否能够规范进行多导睡眠监测及便携式睡眠呼吸监测，规范出具报告，并进行严重程</a:t>
            </a:r>
            <a:endParaRPr lang="en-US" alt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度评估？</a:t>
            </a:r>
            <a:endParaRPr lang="en-US" alt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、住院患者是否进行相关并发症评估及检查？</a:t>
            </a:r>
            <a:endParaRPr lang="en-US" alt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规范治疗：</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、是否能够规范压力滴定及治疗？</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、特殊类型睡眠呼吸障碍是否进行个体化治疗方案的选择？</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其它质量指标：平均住院日、诊断率、治愈好转率、患者满意度、甲级病案率等</a:t>
            </a:r>
            <a:endParaRPr lang="en-US" alt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（本页可展示相关病历</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PSG</a:t>
            </a: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HSAT</a:t>
            </a: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报告及医院质量考核报表等</a:t>
            </a:r>
            <a:r>
              <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四</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睡眠呼吸障碍</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832484" y="1356172"/>
            <a:ext cx="10527665" cy="1917000"/>
          </a:xfrm>
          <a:prstGeom prst="rect">
            <a:avLst/>
          </a:prstGeom>
          <a:noFill/>
        </p:spPr>
        <p:txBody>
          <a:bodyPr wrap="square" rtlCol="0">
            <a:spAutoFit/>
          </a:bodyPr>
          <a:lstStyle/>
          <a:p>
            <a:pPr indent="0">
              <a:lnSpc>
                <a:spcPct val="200000"/>
              </a:lnSpc>
              <a:spcBef>
                <a:spcPts val="0"/>
              </a:spcBef>
              <a:spcAft>
                <a:spcPts val="0"/>
              </a:spcAft>
              <a:buFont typeface="Wingdings" panose="05000000000000000000" charset="0"/>
              <a:buNone/>
            </a:pPr>
            <a:r>
              <a:rPr lang="zh-CN" altLang="en-US" sz="22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其它睡眠障碍性疾病诊治</a:t>
            </a:r>
            <a:r>
              <a:rPr lang="zh-CN" altLang="en-US" sz="2200" b="1" dirty="0">
                <a:latin typeface="微软雅黑" panose="020B0503020204020204" pitchFamily="34" charset="-122"/>
                <a:ea typeface="微软雅黑" panose="020B0503020204020204" pitchFamily="34" charset="-122"/>
                <a:cs typeface="微软雅黑" panose="020B0503020204020204" pitchFamily="34" charset="-122"/>
                <a:sym typeface="+mn-ea"/>
              </a:rPr>
              <a:t>能力：</a:t>
            </a:r>
            <a:endParaRPr lang="en-US" altLang="zh-CN" sz="2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sz="2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dirty="0">
                <a:latin typeface="微软雅黑" panose="020B0503020204020204" pitchFamily="34" charset="-122"/>
                <a:ea typeface="微软雅黑" panose="020B0503020204020204" pitchFamily="34" charset="-122"/>
                <a:cs typeface="微软雅黑" panose="020B0503020204020204" pitchFamily="34" charset="-122"/>
                <a:sym typeface="+mn-ea"/>
              </a:rPr>
              <a:t>发作性睡病、</a:t>
            </a:r>
            <a:r>
              <a:rPr lang="en-US" altLang="zh-CN" sz="2200" dirty="0">
                <a:latin typeface="微软雅黑" panose="020B0503020204020204" pitchFamily="34" charset="-122"/>
                <a:ea typeface="微软雅黑" panose="020B0503020204020204" pitchFamily="34" charset="-122"/>
                <a:cs typeface="微软雅黑" panose="020B0503020204020204" pitchFamily="34" charset="-122"/>
                <a:sym typeface="+mn-ea"/>
              </a:rPr>
              <a:t>RBD</a:t>
            </a:r>
            <a:r>
              <a:rPr lang="zh-CN" altLang="en-US" sz="2200" dirty="0">
                <a:latin typeface="微软雅黑" panose="020B0503020204020204" pitchFamily="34" charset="-122"/>
                <a:ea typeface="微软雅黑" panose="020B0503020204020204" pitchFamily="34" charset="-122"/>
                <a:cs typeface="微软雅黑" panose="020B0503020204020204" pitchFamily="34" charset="-122"/>
                <a:sym typeface="+mn-ea"/>
              </a:rPr>
              <a:t>、不宁腿综合征、失眠等</a:t>
            </a:r>
            <a:endParaRPr lang="en-US" altLang="zh-CN" sz="2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（本页可展示相关病历）</a:t>
            </a:r>
            <a:endPar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四</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睡眠呼吸障碍</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832484" y="1611005"/>
            <a:ext cx="10527665" cy="4606839"/>
          </a:xfrm>
          <a:prstGeom prst="rect">
            <a:avLst/>
          </a:prstGeom>
          <a:noFill/>
        </p:spPr>
        <p:txBody>
          <a:bodyPr wrap="square" rtlCol="0">
            <a:spAutoFit/>
          </a:bodyPr>
          <a:lstStyle/>
          <a:p>
            <a:pPr indent="0">
              <a:lnSpc>
                <a:spcPct val="200000"/>
              </a:lnSpc>
              <a:spcBef>
                <a:spcPts val="0"/>
              </a:spcBef>
              <a:spcAft>
                <a:spcPts val="0"/>
              </a:spcAft>
              <a:buFont typeface="Wingdings" panose="05000000000000000000" charset="0"/>
              <a:buNone/>
            </a:pPr>
            <a:r>
              <a:rPr lang="zh-CN" altLang="en-US" sz="2200" b="1" dirty="0">
                <a:latin typeface="微软雅黑" panose="020B0503020204020204" pitchFamily="34" charset="-122"/>
                <a:ea typeface="微软雅黑" panose="020B0503020204020204" pitchFamily="34" charset="-122"/>
                <a:cs typeface="微软雅黑" panose="020B0503020204020204" pitchFamily="34" charset="-122"/>
                <a:sym typeface="+mn-ea"/>
              </a:rPr>
              <a:t>学科辐射能力：</a:t>
            </a:r>
            <a:endParaRPr lang="en-US" altLang="zh-CN" sz="2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sz="2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dirty="0">
                <a:latin typeface="微软雅黑" panose="020B0503020204020204" pitchFamily="34" charset="-122"/>
                <a:ea typeface="微软雅黑" panose="020B0503020204020204" pitchFamily="34" charset="-122"/>
                <a:cs typeface="微软雅黑" panose="020B0503020204020204" pitchFamily="34" charset="-122"/>
                <a:sym typeface="+mn-ea"/>
              </a:rPr>
              <a:t>多学科诊疗开展情况、专科医联体活动情况、远程医疗平台、年度对口支援等</a:t>
            </a:r>
            <a:endParaRPr lang="en-US" altLang="zh-CN" sz="22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sz="2200" b="1" dirty="0">
                <a:latin typeface="微软雅黑" panose="020B0503020204020204" pitchFamily="34" charset="-122"/>
                <a:ea typeface="微软雅黑" panose="020B0503020204020204" pitchFamily="34" charset="-122"/>
                <a:cs typeface="微软雅黑" panose="020B0503020204020204" pitchFamily="34" charset="-122"/>
                <a:sym typeface="+mn-ea"/>
              </a:rPr>
              <a:t>学科影响力：</a:t>
            </a:r>
            <a:endParaRPr lang="en-US" altLang="zh-CN" sz="2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sz="2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dirty="0">
                <a:latin typeface="微软雅黑" panose="020B0503020204020204" pitchFamily="34" charset="-122"/>
                <a:ea typeface="微软雅黑" panose="020B0503020204020204" pitchFamily="34" charset="-122"/>
                <a:cs typeface="微软雅黑" panose="020B0503020204020204" pitchFamily="34" charset="-122"/>
                <a:sym typeface="+mn-ea"/>
              </a:rPr>
              <a:t>主办的学术会议、获批重点学科或重点专科、在国际、国内学术会议上发言等</a:t>
            </a:r>
            <a:endParaRPr lang="en-US" altLang="zh-CN" sz="22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endParaRPr lang="en-US" altLang="zh-CN" sz="22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（可展示活动照片、证书等）</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endParaRPr lang="en-US" altLang="zh-CN" sz="2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四</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睡眠呼吸障碍</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37415" y="966428"/>
            <a:ext cx="10527665" cy="5160836"/>
          </a:xfrm>
          <a:prstGeom prst="rect">
            <a:avLst/>
          </a:prstGeom>
          <a:noFill/>
        </p:spPr>
        <p:txBody>
          <a:bodyPr wrap="square" rtlCol="0">
            <a:spAutoFit/>
          </a:bodyPr>
          <a:lstStyle/>
          <a:p>
            <a:pPr indent="0">
              <a:lnSpc>
                <a:spcPct val="200000"/>
              </a:lnSpc>
              <a:spcBef>
                <a:spcPts val="0"/>
              </a:spcBef>
              <a:spcAft>
                <a:spcPts val="0"/>
              </a:spcAft>
              <a:buFont typeface="Wingdings" panose="05000000000000000000" charset="0"/>
              <a:buNone/>
            </a:pPr>
            <a:r>
              <a:rPr lang="zh-CN" altLang="en-US" sz="2200" b="1" dirty="0">
                <a:latin typeface="微软雅黑" panose="020B0503020204020204" pitchFamily="34" charset="-122"/>
                <a:ea typeface="微软雅黑" panose="020B0503020204020204" pitchFamily="34" charset="-122"/>
                <a:cs typeface="微软雅黑" panose="020B0503020204020204" pitchFamily="34" charset="-122"/>
                <a:sym typeface="+mn-ea"/>
              </a:rPr>
              <a:t>教学和科研能力：</a:t>
            </a:r>
            <a:endParaRPr lang="en-US" altLang="zh-CN" sz="2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sz="2200" b="1" dirty="0">
                <a:latin typeface="微软雅黑" panose="020B0503020204020204" pitchFamily="34" charset="-122"/>
                <a:ea typeface="微软雅黑" panose="020B0503020204020204" pitchFamily="34" charset="-122"/>
                <a:cs typeface="微软雅黑" panose="020B0503020204020204" pitchFamily="34" charset="-122"/>
                <a:sym typeface="+mn-ea"/>
              </a:rPr>
              <a:t>教学：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科室业务学习、疑难死亡病例讨论；</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承担的本科生、研究生教学的情况；</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毕业后教育与继续医学教育（包括住培、专培、专修、单修人数、教学情况及举办继</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续医学教育学习班等情况）；</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sz="2200" b="1" dirty="0">
                <a:latin typeface="微软雅黑" panose="020B0503020204020204" pitchFamily="34" charset="-122"/>
                <a:ea typeface="微软雅黑" panose="020B0503020204020204" pitchFamily="34" charset="-122"/>
                <a:cs typeface="微软雅黑" panose="020B0503020204020204" pitchFamily="34" charset="-122"/>
                <a:sym typeface="+mn-ea"/>
              </a:rPr>
              <a:t>科研：</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年内的科研立项，</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SCI</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、中文核心期刊论文发表、国际、国家级、省市级会议</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论文交流、专著出版、专利、参与指南及专家共识编写、多中心临床实验等</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endParaRPr lang="en-US" altLang="zh-CN" sz="22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256665"/>
            <a:ext cx="10515600" cy="4351338"/>
          </a:xfrm>
        </p:spPr>
        <p:txBody>
          <a:bodyPr>
            <a:normAutofit/>
          </a:bodyPr>
          <a:lstStyle/>
          <a:p>
            <a:pPr>
              <a:lnSpc>
                <a:spcPct val="25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睡眠呼吸障碍</a:t>
            </a:r>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专病自评分数：</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5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睡眠呼吸障碍</a:t>
            </a:r>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专病规建过程中的主要困难与问题：比如专病患者数量少、技术开展困难、专科医护力量不足等。</a:t>
            </a:r>
            <a:endPar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250000"/>
              </a:lnSpc>
              <a:buNone/>
            </a:pP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五</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总结</a:t>
            </a:r>
            <a:endPar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custDataLst>
              <p:tags r:id="rId1"/>
            </p:custDataLst>
          </p:nvPr>
        </p:nvPicPr>
        <p:blipFill>
          <a:blip r:embed="rId2" cstate="screen"/>
          <a:srcRect/>
          <a:stretch>
            <a:fillRect/>
          </a:stretch>
        </p:blipFill>
        <p:spPr bwMode="auto">
          <a:xfrm>
            <a:off x="-23092" y="3644021"/>
            <a:ext cx="12192000" cy="344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859790" y="1554480"/>
            <a:ext cx="10507980" cy="1106805"/>
          </a:xfrm>
          <a:prstGeom prst="rect">
            <a:avLst/>
          </a:prstGeom>
          <a:noFill/>
        </p:spPr>
        <p:txBody>
          <a:bodyPr wrap="square" rtlCol="0">
            <a:spAutoFit/>
          </a:bodyPr>
          <a:lstStyle/>
          <a:p>
            <a:pPr algn="ctr">
              <a:spcBef>
                <a:spcPts val="1200"/>
              </a:spcBef>
            </a:pPr>
            <a:r>
              <a:rPr lang="zh-CN" sz="6600" b="1" dirty="0">
                <a:solidFill>
                  <a:srgbClr val="A60000"/>
                </a:solidFill>
                <a:latin typeface="微软雅黑" panose="020B0503020204020204" pitchFamily="34" charset="-122"/>
                <a:ea typeface="微软雅黑" panose="020B0503020204020204" pitchFamily="34" charset="-122"/>
              </a:rPr>
              <a:t>谢</a:t>
            </a:r>
            <a:r>
              <a:rPr lang="en-US" altLang="zh-CN" sz="6600" b="1" dirty="0">
                <a:solidFill>
                  <a:srgbClr val="A60000"/>
                </a:solidFill>
                <a:latin typeface="微软雅黑" panose="020B0503020204020204" pitchFamily="34" charset="-122"/>
                <a:ea typeface="微软雅黑" panose="020B0503020204020204" pitchFamily="34" charset="-122"/>
              </a:rPr>
              <a:t>   </a:t>
            </a:r>
            <a:r>
              <a:rPr lang="zh-CN" sz="6600" b="1" dirty="0">
                <a:solidFill>
                  <a:srgbClr val="A60000"/>
                </a:solidFill>
                <a:latin typeface="微软雅黑" panose="020B0503020204020204" pitchFamily="34" charset="-122"/>
                <a:ea typeface="微软雅黑" panose="020B0503020204020204" pitchFamily="34" charset="-122"/>
              </a:rPr>
              <a:t>谢</a:t>
            </a:r>
            <a:r>
              <a:rPr lang="en-US" altLang="zh-CN" sz="6600" b="1" dirty="0">
                <a:solidFill>
                  <a:srgbClr val="A60000"/>
                </a:solidFill>
                <a:latin typeface="微软雅黑" panose="020B0503020204020204" pitchFamily="34" charset="-122"/>
                <a:ea typeface="微软雅黑" panose="020B0503020204020204" pitchFamily="34" charset="-122"/>
              </a:rPr>
              <a:t>  </a:t>
            </a:r>
            <a:r>
              <a:rPr lang="zh-CN" altLang="en-US" sz="6600" b="1" dirty="0">
                <a:solidFill>
                  <a:srgbClr val="A60000"/>
                </a:solidFill>
                <a:latin typeface="微软雅黑" panose="020B0503020204020204" pitchFamily="34" charset="-122"/>
                <a:ea typeface="微软雅黑" panose="020B0503020204020204" pitchFamily="34" charset="-122"/>
              </a:rPr>
              <a:t>！</a:t>
            </a:r>
            <a:endParaRPr lang="zh-CN" altLang="en-US" sz="6600" b="1" dirty="0">
              <a:solidFill>
                <a:srgbClr val="A6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374333" y="4447256"/>
            <a:ext cx="5443331" cy="1476375"/>
          </a:xfrm>
          <a:prstGeom prst="rect">
            <a:avLst/>
          </a:prstGeom>
          <a:noFill/>
        </p:spPr>
        <p:txBody>
          <a:bodyPr wrap="square" rtlCol="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医院名称：</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汇报人：</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汇报日期：</a:t>
            </a:r>
            <a:endParaRPr lang="zh-CN" altLang="en-US" sz="2000" dirty="0">
              <a:latin typeface="微软雅黑" panose="020B0503020204020204" pitchFamily="34" charset="-122"/>
              <a:ea typeface="微软雅黑" panose="020B0503020204020204" pitchFamily="34" charset="-122"/>
            </a:endParaRPr>
          </a:p>
        </p:txBody>
      </p:sp>
      <p:sp>
        <p:nvSpPr>
          <p:cNvPr id="10243" name="Rectangle 7"/>
          <p:cNvSpPr/>
          <p:nvPr>
            <p:custDataLst>
              <p:tags r:id="rId3"/>
            </p:custDataLst>
          </p:nvPr>
        </p:nvSpPr>
        <p:spPr>
          <a:xfrm flipV="1">
            <a:off x="0" y="3568887"/>
            <a:ext cx="12192000" cy="75134"/>
          </a:xfrm>
          <a:prstGeom prst="rect">
            <a:avLst/>
          </a:prstGeom>
          <a:solidFill>
            <a:srgbClr val="800000"/>
          </a:solidFill>
          <a:ln w="9525">
            <a:noFill/>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endParaRPr lang="zh-CN" altLang="en-US" sz="1800" dirty="0">
              <a:solidFill>
                <a:srgbClr val="00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354667" y="2527069"/>
            <a:ext cx="948266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5335" b="1" dirty="0">
                <a:solidFill>
                  <a:schemeClr val="bg1"/>
                </a:solidFill>
                <a:latin typeface="微软雅黑" panose="020B0503020204020204" pitchFamily="34" charset="-122"/>
                <a:ea typeface="微软雅黑" panose="020B0503020204020204" pitchFamily="34" charset="-122"/>
                <a:cs typeface="Times New Roman" panose="02020603050405020304" charset="0"/>
              </a:rPr>
              <a:t>提问</a:t>
            </a:r>
            <a:endParaRPr lang="zh-CN" altLang="en-US" sz="5335"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评审议程</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6" name="表格 9"/>
          <p:cNvGraphicFramePr/>
          <p:nvPr>
            <p:custDataLst>
              <p:tags r:id="rId1"/>
            </p:custDataLst>
          </p:nvPr>
        </p:nvGraphicFramePr>
        <p:xfrm>
          <a:off x="960755" y="1466215"/>
          <a:ext cx="10426700" cy="4403725"/>
        </p:xfrm>
        <a:graphic>
          <a:graphicData uri="http://schemas.openxmlformats.org/drawingml/2006/table">
            <a:tbl>
              <a:tblPr firstRow="1" bandRow="1">
                <a:tableStyleId>{5C22544A-7EE6-4342-B048-85BDC9FD1C3A}</a:tableStyleId>
              </a:tblPr>
              <a:tblGrid>
                <a:gridCol w="2089785"/>
                <a:gridCol w="5563235"/>
                <a:gridCol w="2773680"/>
              </a:tblGrid>
              <a:tr h="445770">
                <a:tc>
                  <a:txBody>
                    <a:bodyPr/>
                    <a:lstStyle/>
                    <a:p>
                      <a:pPr algn="ctr">
                        <a:spcAft>
                          <a:spcPts val="0"/>
                        </a:spcAft>
                      </a:pPr>
                      <a:r>
                        <a:rPr lang="zh-CN" altLang="en-US" sz="1400" b="1" kern="100" dirty="0">
                          <a:effectLst/>
                          <a:latin typeface="微软雅黑" panose="020B0503020204020204" pitchFamily="34" charset="-122"/>
                          <a:ea typeface="微软雅黑" panose="020B0503020204020204" pitchFamily="34" charset="-122"/>
                        </a:rPr>
                        <a:t>时长</a:t>
                      </a:r>
                      <a:endParaRPr lang="zh-CN" altLang="en-US"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c>
                  <a:txBody>
                    <a:bodyPr/>
                    <a:lstStyle/>
                    <a:p>
                      <a:pPr algn="ctr">
                        <a:spcAft>
                          <a:spcPts val="0"/>
                        </a:spcAft>
                      </a:pPr>
                      <a:r>
                        <a:rPr lang="zh-CN" sz="1400" b="1" kern="100" dirty="0">
                          <a:effectLst/>
                          <a:latin typeface="微软雅黑" panose="020B0503020204020204" pitchFamily="34" charset="-122"/>
                          <a:ea typeface="微软雅黑" panose="020B0503020204020204" pitchFamily="34" charset="-122"/>
                        </a:rPr>
                        <a:t>具体内容</a:t>
                      </a:r>
                      <a:endParaRPr lang="zh-CN"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c>
                  <a:txBody>
                    <a:bodyPr/>
                    <a:lstStyle/>
                    <a:p>
                      <a:pPr algn="ctr">
                        <a:spcAft>
                          <a:spcPts val="0"/>
                        </a:spcAft>
                      </a:pPr>
                      <a:r>
                        <a:rPr lang="zh-CN" altLang="en-US" sz="1400" b="1" kern="100" dirty="0">
                          <a:effectLst/>
                          <a:latin typeface="微软雅黑" panose="020B0503020204020204" pitchFamily="34" charset="-122"/>
                          <a:ea typeface="微软雅黑" panose="020B0503020204020204" pitchFamily="34" charset="-122"/>
                        </a:rPr>
                        <a:t>讲者</a:t>
                      </a:r>
                      <a:endParaRPr lang="zh-CN" altLang="en-US"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r>
              <a:tr h="427990">
                <a:tc gridSpan="3">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1" kern="100" dirty="0">
                          <a:effectLst/>
                          <a:latin typeface="微软雅黑" panose="020B0503020204020204" pitchFamily="34" charset="-122"/>
                          <a:ea typeface="微软雅黑" panose="020B0503020204020204" pitchFamily="34" charset="-122"/>
                        </a:rPr>
                        <a:t>线上</a:t>
                      </a:r>
                      <a:r>
                        <a:rPr lang="en-US" altLang="zh-CN" sz="1400" b="1" kern="100" dirty="0">
                          <a:effectLst/>
                          <a:latin typeface="微软雅黑" panose="020B0503020204020204" pitchFamily="34" charset="-122"/>
                          <a:ea typeface="微软雅黑" panose="020B0503020204020204" pitchFamily="34" charset="-122"/>
                        </a:rPr>
                        <a:t>/</a:t>
                      </a:r>
                      <a:r>
                        <a:rPr lang="zh-CN" altLang="en-US" sz="1400" b="1" kern="100" dirty="0">
                          <a:effectLst/>
                          <a:latin typeface="微软雅黑" panose="020B0503020204020204" pitchFamily="34" charset="-122"/>
                          <a:ea typeface="微软雅黑" panose="020B0503020204020204" pitchFamily="34" charset="-122"/>
                        </a:rPr>
                        <a:t>线下主持人：指导专家组组长</a:t>
                      </a:r>
                      <a:endParaRPr lang="zh-CN" altLang="en-US" sz="1400" b="1" kern="100" dirty="0">
                        <a:effectLst/>
                        <a:latin typeface="微软雅黑" panose="020B0503020204020204" pitchFamily="34" charset="-122"/>
                        <a:ea typeface="微软雅黑" panose="020B0503020204020204" pitchFamily="34" charset="-122"/>
                      </a:endParaRPr>
                    </a:p>
                  </a:txBody>
                  <a:tcPr>
                    <a:solidFill>
                      <a:schemeClr val="bg1">
                        <a:lumMod val="85000"/>
                      </a:schemeClr>
                    </a:solidFill>
                  </a:tcPr>
                </a:tc>
                <a:tc hMerge="1">
                  <a:tcPr/>
                </a:tc>
                <a:tc hMerge="1">
                  <a:tcPr>
                    <a:solidFill>
                      <a:schemeClr val="bg1">
                        <a:lumMod val="85000"/>
                      </a:schemeClr>
                    </a:solidFill>
                  </a:tcPr>
                </a:tc>
              </a:tr>
              <a:tr h="428625">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专家致辞、介绍</a:t>
                      </a: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要求</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rPr>
                        <a:t>指导专家组组长</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医院领导致辞</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微软雅黑" panose="020B0503020204020204" pitchFamily="34" charset="-122"/>
                          <a:ea typeface="微软雅黑" panose="020B0503020204020204" pitchFamily="34" charset="-122"/>
                        </a:rPr>
                        <a:t>院领导</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73075">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20’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algn="ctr">
                        <a:spcAft>
                          <a:spcPts val="0"/>
                        </a:spcAft>
                      </a:pPr>
                      <a:r>
                        <a:rPr lang="zh-CN" altLang="en-US" sz="1400" b="0" kern="100" dirty="0">
                          <a:effectLst/>
                          <a:latin typeface="微软雅黑" panose="020B0503020204020204" pitchFamily="34" charset="-122"/>
                          <a:ea typeface="微软雅黑" panose="020B0503020204020204" pitchFamily="34" charset="-122"/>
                          <a:cs typeface="微软雅黑" panose="020B0503020204020204" pitchFamily="34" charset="-122"/>
                        </a:rPr>
                        <a:t>睡眠呼吸障碍照护能力汇报</a:t>
                      </a:r>
                      <a:endParaRPr lang="zh-CN" altLang="en-US" sz="1400" b="0" kern="10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51435" marR="51435" marT="0" marB="0" anchor="ctr">
                    <a:solidFill>
                      <a:schemeClr val="bg1">
                        <a:lumMod val="95000"/>
                      </a:schemeClr>
                    </a:solidFill>
                  </a:tcPr>
                </a:tc>
                <a:tc>
                  <a:txBody>
                    <a:bodyPr/>
                    <a:lstStyle/>
                    <a:p>
                      <a:pPr algn="ctr">
                        <a:spcAft>
                          <a:spcPts val="0"/>
                        </a:spcAft>
                      </a:pPr>
                      <a:r>
                        <a:rPr lang="zh-CN" sz="14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科室主任</a:t>
                      </a:r>
                      <a:r>
                        <a:rPr lang="en-US" altLang="zh-CN" sz="14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专病负责人</a:t>
                      </a:r>
                      <a:endParaRPr 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r>
              <a:tr h="487045">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en-US" altLang="zh-CN" sz="1400" b="0" kern="100" dirty="0">
                          <a:effectLst/>
                          <a:latin typeface="微软雅黑" panose="020B0503020204020204" pitchFamily="34" charset="-122"/>
                          <a:ea typeface="微软雅黑" panose="020B0503020204020204" pitchFamily="34" charset="-122"/>
                        </a:rPr>
                        <a:t>10’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提问</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27990">
                <a:tc>
                  <a:txBody>
                    <a:bodyPr/>
                    <a:lstStyle/>
                    <a:p>
                      <a:pPr marL="133350" indent="-133350" algn="ctr">
                        <a:spcAft>
                          <a:spcPts val="0"/>
                        </a:spcAft>
                      </a:pPr>
                      <a:r>
                        <a:rPr lang="en-US" altLang="zh-CN" sz="1400" b="0" kern="100" dirty="0">
                          <a:effectLst/>
                          <a:latin typeface="微软雅黑" panose="020B0503020204020204" pitchFamily="34" charset="-122"/>
                          <a:ea typeface="微软雅黑" panose="020B0503020204020204" pitchFamily="34" charset="-122"/>
                        </a:rPr>
                        <a:t>60’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实地指导</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反馈考核意见</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29260">
                <a:tc>
                  <a:txBody>
                    <a:bodyPr/>
                    <a:lstStyle/>
                    <a:p>
                      <a:pPr marL="133350" indent="-133350" algn="ctr" defTabSz="457200" rtl="0" eaLnBrk="1" latinLnBrk="0" hangingPunct="1">
                        <a:spcAft>
                          <a:spcPts val="0"/>
                        </a:spcAft>
                      </a:pPr>
                      <a:r>
                        <a:rPr lang="en-US" altLang="zh-CN" sz="1400" b="0" kern="100" dirty="0">
                          <a:solidFill>
                            <a:schemeClr val="dk1"/>
                          </a:solidFill>
                          <a:effectLst/>
                          <a:latin typeface="微软雅黑" panose="020B0503020204020204" pitchFamily="34" charset="-122"/>
                          <a:ea typeface="微软雅黑" panose="020B0503020204020204" pitchFamily="34" charset="-122"/>
                          <a:cs typeface="+mn-cs"/>
                        </a:rPr>
                        <a:t>5’</a:t>
                      </a:r>
                      <a:endParaRPr lang="en-US"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c>
                  <a:txBody>
                    <a:bodyPr/>
                    <a:lstStyle/>
                    <a:p>
                      <a:pPr marL="133350" marR="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微软雅黑" panose="020B0503020204020204" pitchFamily="34" charset="-122"/>
                          <a:ea typeface="微软雅黑" panose="020B0503020204020204" pitchFamily="34" charset="-122"/>
                          <a:cs typeface="+mn-cs"/>
                        </a:rPr>
                        <a:t>医院领导</a:t>
                      </a:r>
                      <a:r>
                        <a:rPr lang="zh-CN" altLang="en-US" sz="1400" b="0" kern="100" dirty="0">
                          <a:solidFill>
                            <a:schemeClr val="dk1"/>
                          </a:solidFill>
                          <a:effectLst/>
                          <a:latin typeface="微软雅黑" panose="020B0503020204020204" pitchFamily="34" charset="-122"/>
                          <a:ea typeface="微软雅黑" panose="020B0503020204020204" pitchFamily="34" charset="-122"/>
                          <a:cs typeface="+mn-cs"/>
                        </a:rPr>
                        <a:t>总结发言</a:t>
                      </a:r>
                      <a:endParaRPr lang="en-US"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微软雅黑" panose="020B0503020204020204" pitchFamily="34" charset="-122"/>
                          <a:ea typeface="微软雅黑" panose="020B0503020204020204" pitchFamily="34" charset="-122"/>
                          <a:cs typeface="+mn-cs"/>
                        </a:rPr>
                        <a:t>院领导</a:t>
                      </a:r>
                      <a:endParaRPr lang="zh-CN"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20’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专家内部讨论</a:t>
                      </a:r>
                      <a:r>
                        <a:rPr lang="zh-CN" altLang="en-US" sz="1400" b="0" kern="100" dirty="0">
                          <a:effectLst/>
                          <a:latin typeface="微软雅黑" panose="020B0503020204020204" pitchFamily="34" charset="-122"/>
                          <a:ea typeface="微软雅黑" panose="020B0503020204020204" pitchFamily="34" charset="-122"/>
                        </a:rPr>
                        <a:t>、打分（</a:t>
                      </a:r>
                      <a:r>
                        <a:rPr lang="zh-CN" altLang="en-US" sz="1400" b="0" kern="100" dirty="0">
                          <a:solidFill>
                            <a:srgbClr val="FF0000"/>
                          </a:solidFill>
                          <a:effectLst/>
                          <a:latin typeface="微软雅黑" panose="020B0503020204020204" pitchFamily="34" charset="-122"/>
                          <a:ea typeface="微软雅黑" panose="020B0503020204020204" pitchFamily="34" charset="-122"/>
                        </a:rPr>
                        <a:t>医院不参与</a:t>
                      </a:r>
                      <a:r>
                        <a:rPr lang="zh-CN" altLang="en-US" sz="1400" b="0" kern="100" dirty="0">
                          <a:effectLst/>
                          <a:latin typeface="微软雅黑" panose="020B0503020204020204" pitchFamily="34" charset="-122"/>
                          <a:ea typeface="微软雅黑" panose="020B0503020204020204" pitchFamily="34" charset="-122"/>
                        </a:rPr>
                        <a:t>）</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354667" y="2527069"/>
            <a:ext cx="948266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5335" b="1" dirty="0">
                <a:solidFill>
                  <a:schemeClr val="bg1"/>
                </a:solidFill>
                <a:latin typeface="微软雅黑" panose="020B0503020204020204" pitchFamily="34" charset="-122"/>
                <a:ea typeface="微软雅黑" panose="020B0503020204020204" pitchFamily="34" charset="-122"/>
                <a:cs typeface="Times New Roman" panose="02020603050405020304" charset="0"/>
              </a:rPr>
              <a:t>实地指导与点评</a:t>
            </a:r>
            <a:endParaRPr lang="zh-CN" altLang="en-US" sz="5335"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专家意见反馈</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医院领导总结发言</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524000" y="2418696"/>
            <a:ext cx="943888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专家讨论、打分</a:t>
            </a:r>
            <a:r>
              <a:rPr lang="zh-CN" altLang="en-US" sz="426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（其他人离场）</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52649" y="1975633"/>
            <a:ext cx="7886700" cy="1325563"/>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a:solidFill>
                  <a:schemeClr val="bg1"/>
                </a:solidFill>
                <a:latin typeface="微软雅黑" panose="020B0503020204020204" pitchFamily="34" charset="-122"/>
                <a:ea typeface="微软雅黑" panose="020B0503020204020204" pitchFamily="34" charset="-122"/>
                <a:cs typeface="Arial" panose="020B0604020202020204" pitchFamily="34" charset="0"/>
              </a:rPr>
              <a:t>评审专家致辞</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院领导致辞</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9980"/>
            <a:ext cx="12199172" cy="6858000"/>
          </a:xfrm>
          <a:prstGeom prst="rect">
            <a:avLst/>
          </a:prstGeom>
        </p:spPr>
      </p:pic>
      <p:sp>
        <p:nvSpPr>
          <p:cNvPr id="5" name="标题 1"/>
          <p:cNvSpPr txBox="1"/>
          <p:nvPr/>
        </p:nvSpPr>
        <p:spPr>
          <a:xfrm>
            <a:off x="1752036" y="2176497"/>
            <a:ext cx="8967893" cy="1359508"/>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睡眠呼吸障碍照护能力汇报</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一、睡眠呼吸障碍实验室（睡眠中心）基本情况</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040557" y="1493083"/>
            <a:ext cx="10527665" cy="2662332"/>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是否有明确睡眠呼吸障碍亚专科方向的划分（文件）</a:t>
            </a:r>
            <a:endPar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睡眠呼吸障碍亚专科编制是否归属</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科（文件）</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0" lvl="1" indent="-285750" algn="l">
              <a:lnSpc>
                <a:spcPct val="200000"/>
              </a:lnSpc>
              <a:buFont typeface="Arial" panose="020B0604020202020204" pitchFamily="34" charset="0"/>
              <a:buChar char="•"/>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人财物管理是否由PCCM科执行</a:t>
            </a:r>
            <a:endPar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0" lvl="1" indent="-285750" algn="l">
              <a:lnSpc>
                <a:spcPct val="200000"/>
              </a:lnSpc>
              <a:buFont typeface="Arial" panose="020B0604020202020204" pitchFamily="34" charset="0"/>
              <a:buChar char="•"/>
            </a:pP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sz="3200"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睡眠呼吸障碍实验室（睡眠中心）</a:t>
            </a:r>
            <a:r>
              <a:rPr sz="3200"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规模</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1289050"/>
            <a:ext cx="10527665" cy="4308295"/>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睡眠呼吸障碍实验室（睡眠中心）床位数（是否</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张，独立睡眠中心</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张）</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评审前一年进行睡眠监测患者数（多导睡眠监测及便携式睡眠呼吸监测）及收治睡眠呼吸障碍患者数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评审前一年进行无创呼吸机压力滴定患者数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评审前一年收治其他睡眠疾病患者数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lnSpc>
                <a:spcPct val="200000"/>
              </a:lnSpc>
              <a:buFont typeface="Wingdings" panose="05000000000000000000" charset="0"/>
              <a:buNone/>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（本页可展示科室照片和证明文件）</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sz="3200"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睡眠呼吸障碍实验室（睡眠中心）</a:t>
            </a:r>
            <a:r>
              <a:rPr sz="3200"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规模</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1289050"/>
            <a:ext cx="10527665" cy="6505755"/>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是否具有相关</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空间环境和基本设施：睡眠实验室有中心控制室和单人监测室（配备卫浴设备）；独立睡眠医学中心除独立中心控制室和单人监测室外，还应设有医生办公室、准备间、技术员休息室、更衣室、储藏室、护士站和治疗室等</a:t>
            </a:r>
            <a:endPar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200000"/>
              </a:lnSpc>
              <a:buFont typeface="Wingdings" panose="05000000000000000000" charset="0"/>
              <a:buChar char="Ø"/>
            </a:pP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有</a:t>
            </a: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相关设备：</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多导睡眠监测仪、便携式睡眠呼吸监测仪、脉氧仪、经皮或呼末二氧化碳监测、不同模式的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NPPV</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CPAP</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APAP</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BPAP</a:t>
            </a: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等</a:t>
            </a:r>
            <a:endPar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lnSpc>
                <a:spcPct val="200000"/>
              </a:lnSpc>
              <a:buFont typeface="Wingdings" panose="05000000000000000000" charset="0"/>
              <a:buNone/>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（本页可展示证明照片和证明文件）</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endPar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1327785" y="1264284"/>
          <a:ext cx="9593580" cy="4222112"/>
        </p:xfrm>
        <a:graphic>
          <a:graphicData uri="http://schemas.openxmlformats.org/drawingml/2006/table">
            <a:tbl>
              <a:tblPr/>
              <a:tblGrid>
                <a:gridCol w="3266440"/>
                <a:gridCol w="3163570"/>
                <a:gridCol w="3163570"/>
              </a:tblGrid>
              <a:tr h="782136">
                <a:tc>
                  <a:txBody>
                    <a:bodyPr/>
                    <a:lstStyle/>
                    <a:p>
                      <a:pPr indent="0" algn="ctr">
                        <a:buNone/>
                      </a:pPr>
                      <a:r>
                        <a:rPr lang="zh-CN" altLang="en-US" sz="1800" b="1" dirty="0">
                          <a:solidFill>
                            <a:schemeClr val="bg1"/>
                          </a:solidFill>
                          <a:latin typeface="Arial" panose="020B0604020202020204" pitchFamily="34" charset="0"/>
                          <a:ea typeface="微软雅黑" panose="020B0503020204020204" pitchFamily="34" charset="-122"/>
                        </a:rPr>
                        <a:t>设备</a:t>
                      </a:r>
                      <a:endParaRPr lang="zh-CN" altLang="en-US" sz="1800" b="1" dirty="0">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c>
                  <a:txBody>
                    <a:bodyPr/>
                    <a:lstStyle/>
                    <a:p>
                      <a:pPr indent="0" algn="ctr">
                        <a:buNone/>
                      </a:pPr>
                      <a:r>
                        <a:rPr lang="zh-CN" sz="2400" b="1">
                          <a:solidFill>
                            <a:schemeClr val="bg1"/>
                          </a:solidFill>
                          <a:latin typeface="Arial" panose="020B0604020202020204" pitchFamily="34" charset="0"/>
                          <a:ea typeface="微软雅黑" panose="020B0503020204020204" pitchFamily="34" charset="-122"/>
                        </a:rPr>
                        <a:t>可用</a:t>
                      </a:r>
                      <a:r>
                        <a:rPr lang="zh-CN" sz="1800" b="1">
                          <a:solidFill>
                            <a:schemeClr val="bg1"/>
                          </a:solidFill>
                          <a:latin typeface="Arial" panose="020B0604020202020204" pitchFamily="34" charset="0"/>
                          <a:ea typeface="微软雅黑" panose="020B0503020204020204" pitchFamily="34" charset="-122"/>
                        </a:rPr>
                        <a:t>台数</a:t>
                      </a:r>
                      <a:endParaRPr lang="zh-CN" sz="1800" b="1">
                        <a:solidFill>
                          <a:schemeClr val="bg1"/>
                        </a:solidFill>
                        <a:latin typeface="Arial" panose="020B0604020202020204" pitchFamily="34" charset="0"/>
                        <a:ea typeface="微软雅黑" panose="020B0503020204020204" pitchFamily="34" charset="-122"/>
                      </a:endParaRPr>
                    </a:p>
                    <a:p>
                      <a:pPr indent="0" algn="ctr">
                        <a:buNone/>
                      </a:pPr>
                      <a:r>
                        <a:rPr lang="zh-CN" sz="1800" b="1">
                          <a:solidFill>
                            <a:schemeClr val="bg1"/>
                          </a:solidFill>
                          <a:latin typeface="Arial" panose="020B0604020202020204" pitchFamily="34" charset="0"/>
                          <a:ea typeface="微软雅黑" panose="020B0503020204020204" pitchFamily="34" charset="-122"/>
                        </a:rPr>
                        <a:t>（包含自有及共用）</a:t>
                      </a:r>
                      <a:endParaRPr lang="zh-CN" altLang="en-US" sz="1800" b="1">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c>
                  <a:txBody>
                    <a:bodyPr/>
                    <a:lstStyle/>
                    <a:p>
                      <a:pPr indent="0" algn="ctr">
                        <a:buNone/>
                      </a:pPr>
                      <a:r>
                        <a:rPr lang="zh-CN" sz="2400" b="1">
                          <a:solidFill>
                            <a:schemeClr val="bg1"/>
                          </a:solidFill>
                          <a:latin typeface="Arial" panose="020B0604020202020204" pitchFamily="34" charset="0"/>
                          <a:ea typeface="微软雅黑" panose="020B0503020204020204" pitchFamily="34" charset="-122"/>
                          <a:sym typeface="+mn-ea"/>
                        </a:rPr>
                        <a:t>自有</a:t>
                      </a:r>
                      <a:r>
                        <a:rPr lang="zh-CN" sz="1800" b="1">
                          <a:solidFill>
                            <a:schemeClr val="bg1"/>
                          </a:solidFill>
                          <a:latin typeface="Arial" panose="020B0604020202020204" pitchFamily="34" charset="0"/>
                          <a:ea typeface="微软雅黑" panose="020B0503020204020204" pitchFamily="34" charset="-122"/>
                          <a:sym typeface="+mn-ea"/>
                        </a:rPr>
                        <a:t>台数</a:t>
                      </a:r>
                      <a:endParaRPr lang="zh-CN" altLang="en-US" sz="1800" b="1">
                        <a:solidFill>
                          <a:schemeClr val="bg1"/>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r>
              <a:tr h="460038">
                <a:tc>
                  <a:txBody>
                    <a:bodyPr/>
                    <a:lstStyle/>
                    <a:p>
                      <a:pPr indent="0" algn="ctr">
                        <a:buNone/>
                      </a:pPr>
                      <a:r>
                        <a:rPr lang="zh-CN" altLang="en-US" sz="1800" b="1" dirty="0">
                          <a:solidFill>
                            <a:srgbClr val="000000"/>
                          </a:solidFill>
                          <a:latin typeface="微软雅黑" panose="020B0503020204020204" pitchFamily="34" charset="-122"/>
                          <a:ea typeface="微软雅黑" panose="020B0503020204020204" pitchFamily="34" charset="-122"/>
                        </a:rPr>
                        <a:t>多导睡眠监测仪台数</a:t>
                      </a:r>
                      <a:endParaRPr lang="zh-CN" altLang="en-US" sz="1800" b="1"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60038">
                <a:tc>
                  <a:txBody>
                    <a:bodyPr/>
                    <a:lstStyle/>
                    <a:p>
                      <a:pPr indent="0" algn="ctr">
                        <a:buNone/>
                      </a:pPr>
                      <a:r>
                        <a:rPr lang="zh-CN" altLang="en-US" sz="1800" b="1" dirty="0">
                          <a:solidFill>
                            <a:srgbClr val="000000"/>
                          </a:solidFill>
                          <a:latin typeface="微软雅黑" panose="020B0503020204020204" pitchFamily="34" charset="-122"/>
                          <a:ea typeface="微软雅黑" panose="020B0503020204020204" pitchFamily="34" charset="-122"/>
                        </a:rPr>
                        <a:t>便携式睡眠呼吸监测仪</a:t>
                      </a:r>
                      <a:r>
                        <a:rPr lang="zh-CN" sz="1800" b="1" dirty="0">
                          <a:solidFill>
                            <a:srgbClr val="000000"/>
                          </a:solidFill>
                          <a:latin typeface="微软雅黑" panose="020B0503020204020204" pitchFamily="34" charset="-122"/>
                          <a:ea typeface="微软雅黑" panose="020B0503020204020204" pitchFamily="34" charset="-122"/>
                        </a:rPr>
                        <a:t>台数</a:t>
                      </a:r>
                      <a:endParaRPr lang="zh-CN" altLang="en-US" sz="1800" b="1"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60038">
                <a:tc>
                  <a:txBody>
                    <a:bodyPr/>
                    <a:lstStyle/>
                    <a:p>
                      <a:pPr indent="0" algn="ctr">
                        <a:buNone/>
                      </a:pPr>
                      <a:r>
                        <a:rPr lang="zh-CN" altLang="en-US" sz="1800" b="1" dirty="0">
                          <a:solidFill>
                            <a:srgbClr val="000000"/>
                          </a:solidFill>
                          <a:latin typeface="微软雅黑" panose="020B0503020204020204" pitchFamily="34" charset="-122"/>
                          <a:ea typeface="微软雅黑" panose="020B0503020204020204" pitchFamily="34" charset="-122"/>
                          <a:sym typeface="+mn-ea"/>
                        </a:rPr>
                        <a:t>脉氧仪</a:t>
                      </a:r>
                      <a:r>
                        <a:rPr lang="zh-CN" sz="1800" b="1" dirty="0">
                          <a:solidFill>
                            <a:srgbClr val="000000"/>
                          </a:solidFill>
                          <a:latin typeface="微软雅黑" panose="020B0503020204020204" pitchFamily="34" charset="-122"/>
                          <a:ea typeface="微软雅黑" panose="020B0503020204020204" pitchFamily="34" charset="-122"/>
                          <a:sym typeface="+mn-ea"/>
                        </a:rPr>
                        <a:t>台数</a:t>
                      </a:r>
                      <a:endParaRPr lang="zh-CN" altLang="en-US" sz="1800" b="1" dirty="0">
                        <a:solidFill>
                          <a:srgbClr val="000000"/>
                        </a:solidFill>
                        <a:latin typeface="微软雅黑" panose="020B0503020204020204" pitchFamily="34" charset="-122"/>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679748">
                <a:tc>
                  <a:txBody>
                    <a:bodyPr/>
                    <a:lstStyle/>
                    <a:p>
                      <a:pPr indent="0" algn="ctr">
                        <a:buNone/>
                      </a:pPr>
                      <a:r>
                        <a:rPr lang="zh-CN" altLang="en-US" sz="1800" b="1" dirty="0">
                          <a:solidFill>
                            <a:srgbClr val="000000"/>
                          </a:solidFill>
                          <a:latin typeface="微软雅黑" panose="020B0503020204020204" pitchFamily="34" charset="-122"/>
                          <a:ea typeface="微软雅黑" panose="020B0503020204020204" pitchFamily="34" charset="-122"/>
                          <a:sym typeface="+mn-ea"/>
                        </a:rPr>
                        <a:t>经皮氧分压、二氧化碳分压监测仪或呼末二氧化碳监测仪</a:t>
                      </a:r>
                      <a:r>
                        <a:rPr lang="zh-CN" sz="1800" b="1" dirty="0">
                          <a:solidFill>
                            <a:srgbClr val="000000"/>
                          </a:solidFill>
                          <a:latin typeface="微软雅黑" panose="020B0503020204020204" pitchFamily="34" charset="-122"/>
                          <a:ea typeface="微软雅黑" panose="020B0503020204020204" pitchFamily="34" charset="-122"/>
                          <a:sym typeface="+mn-ea"/>
                        </a:rPr>
                        <a:t>台数</a:t>
                      </a:r>
                      <a:endParaRPr lang="zh-CN" altLang="en-US" sz="1800" b="1"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59327">
                <a:tc>
                  <a:txBody>
                    <a:bodyPr/>
                    <a:lstStyle/>
                    <a:p>
                      <a:pPr indent="0" algn="ctr">
                        <a:buNone/>
                      </a:pPr>
                      <a:r>
                        <a:rPr lang="en-US" altLang="zh-CN" sz="1800" b="1" dirty="0">
                          <a:solidFill>
                            <a:srgbClr val="000000"/>
                          </a:solidFill>
                          <a:latin typeface="微软雅黑" panose="020B0503020204020204" pitchFamily="34" charset="-122"/>
                          <a:ea typeface="微软雅黑" panose="020B0503020204020204" pitchFamily="34" charset="-122"/>
                          <a:sym typeface="+mn-ea"/>
                        </a:rPr>
                        <a:t>CPAP</a:t>
                      </a:r>
                      <a:r>
                        <a:rPr lang="zh-CN" sz="1800" b="1" dirty="0">
                          <a:solidFill>
                            <a:srgbClr val="000000"/>
                          </a:solidFill>
                          <a:latin typeface="微软雅黑" panose="020B0503020204020204" pitchFamily="34" charset="-122"/>
                          <a:ea typeface="微软雅黑" panose="020B0503020204020204" pitchFamily="34" charset="-122"/>
                          <a:sym typeface="+mn-ea"/>
                        </a:rPr>
                        <a:t>台数</a:t>
                      </a:r>
                      <a:endParaRPr lang="zh-CN" altLang="en-US" sz="1800" b="1"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60038">
                <a:tc>
                  <a:txBody>
                    <a:bodyPr/>
                    <a:lstStyle/>
                    <a:p>
                      <a:pPr indent="0" algn="ctr">
                        <a:buNone/>
                      </a:pPr>
                      <a:r>
                        <a:rPr lang="en-US" altLang="zh-CN" sz="1800" b="1" dirty="0">
                          <a:solidFill>
                            <a:srgbClr val="000000"/>
                          </a:solidFill>
                          <a:latin typeface="微软雅黑" panose="020B0503020204020204" pitchFamily="34" charset="-122"/>
                          <a:ea typeface="微软雅黑" panose="020B0503020204020204" pitchFamily="34" charset="-122"/>
                          <a:sym typeface="+mn-ea"/>
                        </a:rPr>
                        <a:t>Auto-CPAP</a:t>
                      </a:r>
                      <a:r>
                        <a:rPr lang="zh-CN" sz="1800" b="1" dirty="0">
                          <a:solidFill>
                            <a:srgbClr val="000000"/>
                          </a:solidFill>
                          <a:latin typeface="微软雅黑" panose="020B0503020204020204" pitchFamily="34" charset="-122"/>
                          <a:ea typeface="微软雅黑" panose="020B0503020204020204" pitchFamily="34" charset="-122"/>
                          <a:sym typeface="+mn-ea"/>
                        </a:rPr>
                        <a:t>台数</a:t>
                      </a:r>
                      <a:endParaRPr lang="zh-CN" altLang="en-US" sz="1800" b="1"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60749">
                <a:tc>
                  <a:txBody>
                    <a:bodyPr/>
                    <a:lstStyle/>
                    <a:p>
                      <a:pPr indent="0" algn="ctr">
                        <a:buNone/>
                      </a:pPr>
                      <a:r>
                        <a:rPr lang="en-US" altLang="zh-CN" sz="1800" b="1" dirty="0">
                          <a:solidFill>
                            <a:srgbClr val="000000"/>
                          </a:solidFill>
                          <a:latin typeface="微软雅黑" panose="020B0503020204020204" pitchFamily="34" charset="-122"/>
                          <a:ea typeface="微软雅黑" panose="020B0503020204020204" pitchFamily="34" charset="-122"/>
                          <a:sym typeface="+mn-ea"/>
                        </a:rPr>
                        <a:t>BiPAP</a:t>
                      </a:r>
                      <a:r>
                        <a:rPr lang="zh-CN" sz="1800" b="1" dirty="0">
                          <a:solidFill>
                            <a:srgbClr val="000000"/>
                          </a:solidFill>
                          <a:latin typeface="微软雅黑" panose="020B0503020204020204" pitchFamily="34" charset="-122"/>
                          <a:ea typeface="微软雅黑" panose="020B0503020204020204" pitchFamily="34" charset="-122"/>
                          <a:sym typeface="+mn-ea"/>
                        </a:rPr>
                        <a:t>台数</a:t>
                      </a:r>
                      <a:endParaRPr lang="zh-CN" altLang="en-US" sz="1800" b="1"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bl>
          </a:graphicData>
        </a:graphic>
      </p:graphicFrame>
      <p:sp>
        <p:nvSpPr>
          <p:cNvPr id="6" name="标题 5"/>
          <p:cNvSpPr>
            <a:spLocks noGrp="1"/>
          </p:cNvSpPr>
          <p:nvPr>
            <p:custDataLst>
              <p:tags r:id="rId2"/>
            </p:custDataLst>
          </p:nvPr>
        </p:nvSpPr>
        <p:spPr>
          <a:xfrm>
            <a:off x="635" y="237490"/>
            <a:ext cx="12191365" cy="59182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sz="3200"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睡眠呼吸障碍实验室（睡眠中心）</a:t>
            </a:r>
            <a:r>
              <a:rPr sz="3200"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规模</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p="http://schemas.openxmlformats.org/presentationml/2006/main">
  <p:tag name="KSO_WM_UNIT_TABLE_BEAUTIFY" val="smartTable{57bfbe57-1c31-498a-910a-48d2336b9a05}"/>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TABLE_ENDDRAG_ORIGIN_RECT" val="755*337"/>
  <p:tag name="TABLE_ENDDRAG_RECT" val="67*99*755*337"/>
  <p:tag name="KSO_WM_UNIT_TABLE_BEAUTIFY" val="smartTable{f5274809-5928-432d-a991-1e2a1ccd6025}"/>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TABLE_ENDDRAG_ORIGIN_RECT" val="755*339"/>
  <p:tag name="TABLE_ENDDRAG_RECT" val="102*99*755*339"/>
  <p:tag name="KSO_WM_UNIT_TABLE_BEAUTIFY" val="smartTable{c4c047fe-13fd-464f-b1fc-ca03b4283181}"/>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COMMONDATA" val="eyJoZGlkIjoiMmM4OGY2N2MyYWYxMDhjYTRlMzE0NTA0MzZhOTNkYmMifQ=="/>
  <p:tag name="KSO_WPP_MARK_KEY" val="8caf38bb-a6bb-4ab0-a477-991f8871d7e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2050</Words>
  <Application>WPS 演示</Application>
  <PresentationFormat>宽屏</PresentationFormat>
  <Paragraphs>212</Paragraphs>
  <Slides>23</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23</vt:i4>
      </vt:variant>
    </vt:vector>
  </HeadingPairs>
  <TitlesOfParts>
    <vt:vector size="35" baseType="lpstr">
      <vt:lpstr>Arial</vt:lpstr>
      <vt:lpstr>宋体</vt:lpstr>
      <vt:lpstr>Wingdings</vt:lpstr>
      <vt:lpstr>Calibri</vt:lpstr>
      <vt:lpstr>Wingdings</vt:lpstr>
      <vt:lpstr>微软雅黑</vt:lpstr>
      <vt:lpstr>Times New Roman</vt:lpstr>
      <vt:lpstr>等线</vt:lpstr>
      <vt:lpstr>等线 Light</vt:lpstr>
      <vt:lpstr>Arial Unicode MS</vt:lpstr>
      <vt:lpstr>Office 主题​​</vt:lpstr>
      <vt:lpstr>自定义设计方案</vt:lpstr>
      <vt:lpstr>PowerPoint 演示文稿</vt:lpstr>
      <vt:lpstr>评审议程</vt:lpstr>
      <vt:lpstr>PowerPoint 演示文稿</vt:lpstr>
      <vt:lpstr>PowerPoint 演示文稿</vt:lpstr>
      <vt:lpstr>PowerPoint 演示文稿</vt:lpstr>
      <vt:lpstr>一、睡眠呼吸障碍实验室（睡眠中心）基本情况</vt:lpstr>
      <vt:lpstr>二、睡眠呼吸障碍实验室（睡眠中心）规模</vt:lpstr>
      <vt:lpstr>二、睡眠呼吸障碍实验室（睡眠中心）规模</vt:lpstr>
      <vt:lpstr>PowerPoint 演示文稿</vt:lpstr>
      <vt:lpstr>三、睡眠呼吸障碍人员与技术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SINAN WU</dc:creator>
  <cp:lastModifiedBy>安透</cp:lastModifiedBy>
  <cp:revision>53</cp:revision>
  <dcterms:created xsi:type="dcterms:W3CDTF">2024-03-05T01:30:00Z</dcterms:created>
  <dcterms:modified xsi:type="dcterms:W3CDTF">2025-02-11T09:51:34Z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E51F09C419CE4EF58DD5F2B0AE4AD76A</vt:lpwstr>
  </property>
  <property fmtid="{D5CDD505-2E9C-101B-9397-08002B2CF9AE}" pid="3" name="KSOProductBuildVer">
    <vt:lpwstr>2052-12.1.0.19770</vt:lpwstr>
  </property>
</Properties>
</file>