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notesMasterIdLst>
    <p:notesMasterId r:id="rId6"/>
  </p:notesMasterIdLst>
  <p:sldIdLst>
    <p:sldId id="293" r:id="rId4"/>
    <p:sldId id="258" r:id="rId5"/>
    <p:sldId id="290" r:id="rId7"/>
    <p:sldId id="291" r:id="rId8"/>
    <p:sldId id="292" r:id="rId9"/>
    <p:sldId id="289" r:id="rId10"/>
    <p:sldId id="259" r:id="rId11"/>
    <p:sldId id="276" r:id="rId12"/>
    <p:sldId id="260" r:id="rId13"/>
    <p:sldId id="277" r:id="rId14"/>
    <p:sldId id="269" r:id="rId15"/>
    <p:sldId id="268" r:id="rId16"/>
    <p:sldId id="270" r:id="rId17"/>
    <p:sldId id="278" r:id="rId18"/>
    <p:sldId id="279" r:id="rId19"/>
    <p:sldId id="280" r:id="rId20"/>
    <p:sldId id="282" r:id="rId21"/>
    <p:sldId id="283" r:id="rId22"/>
    <p:sldId id="267" r:id="rId23"/>
    <p:sldId id="275" r:id="rId24"/>
    <p:sldId id="298" r:id="rId25"/>
    <p:sldId id="294" r:id="rId26"/>
    <p:sldId id="295" r:id="rId27"/>
    <p:sldId id="296" r:id="rId28"/>
    <p:sldId id="297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2" userDrawn="1">
          <p15:clr>
            <a:srgbClr val="A4A3A4"/>
          </p15:clr>
        </p15:guide>
        <p15:guide id="2" pos="551" userDrawn="1">
          <p15:clr>
            <a:srgbClr val="A4A3A4"/>
          </p15:clr>
        </p15:guide>
        <p15:guide id="3" pos="71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0000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96" y="236"/>
      </p:cViewPr>
      <p:guideLst>
        <p:guide orient="horz" pos="772"/>
        <p:guide pos="551"/>
        <p:guide pos="712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87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9452D-0D2F-422A-BAB7-6D0CD5F19B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512B5-D583-49F0-AF4A-293EC68CF2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slideLayout" Target="../slideLayouts/slideLayout10.xml"/><Relationship Id="rId7" Type="http://schemas.openxmlformats.org/officeDocument/2006/relationships/slideLayout" Target="../slideLayouts/slideLayout9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0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9" Type="http://schemas.openxmlformats.org/officeDocument/2006/relationships/tags" Target="../tags/tag63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B9452D-0D2F-422A-BAB7-6D0CD5F19B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8512B5-D583-49F0-AF4A-293EC68CF256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2933065" y="156210"/>
            <a:ext cx="6240780" cy="616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9906000" y="239395"/>
            <a:ext cx="218503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2"/>
          <a:stretch>
            <a:fillRect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矩形 6"/>
          <p:cNvSpPr/>
          <p:nvPr userDrawn="1">
            <p:custDataLst>
              <p:tags r:id="rId18"/>
            </p:custDataLst>
          </p:nvPr>
        </p:nvSpPr>
        <p:spPr>
          <a:xfrm flipV="1">
            <a:off x="611879" y="613705"/>
            <a:ext cx="10980000" cy="75915"/>
          </a:xfrm>
          <a:prstGeom prst="rect">
            <a:avLst/>
          </a:prstGeom>
          <a:solidFill>
            <a:srgbClr val="991D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1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tags" Target="../tags/tag7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tags" Target="../tags/tag8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3.xml"/><Relationship Id="rId1" Type="http://schemas.openxmlformats.org/officeDocument/2006/relationships/tags" Target="../tags/tag8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6.xml"/><Relationship Id="rId2" Type="http://schemas.openxmlformats.org/officeDocument/2006/relationships/image" Target="../media/image4.jpeg"/><Relationship Id="rId1" Type="http://schemas.openxmlformats.org/officeDocument/2006/relationships/tags" Target="../tags/tag8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9172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18929" y="1963339"/>
            <a:ext cx="107541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spcBef>
                <a:spcPts val="1200"/>
              </a:spcBef>
            </a:pP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感染中毒症（</a:t>
            </a:r>
            <a:r>
              <a:rPr lang="en-US" altLang="zh-CN" sz="40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Sepsis</a:t>
            </a:r>
            <a:r>
              <a:rPr lang="zh-CN" altLang="en-US" sz="40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）</a:t>
            </a: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专病规建情况汇报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74333" y="4144361"/>
            <a:ext cx="5443331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医院名称：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汇报日期：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635" y="237490"/>
            <a:ext cx="12191365" cy="591820"/>
          </a:xfrm>
        </p:spPr>
        <p:txBody>
          <a:bodyPr>
            <a:noAutofit/>
          </a:bodyPr>
          <a:lstStyle/>
          <a:p>
            <a:pPr algn="ctr"/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、RICU/MICU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人员与技术</a:t>
            </a:r>
            <a:endParaRPr 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6155" y="1430020"/>
            <a:ext cx="1052766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工作人员是否为专科医师、呼吸治疗师、专科护士等</a:t>
            </a:r>
            <a:r>
              <a:rPr 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（下一页标明人员数量）</a:t>
            </a:r>
            <a:endParaRPr 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专科医师是否接受过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PCCM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专培？其他工作人员是否接受过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PCCM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单修，专修？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PCCM专科医生是否具备气管插管术、动脉置管术、深静脉置管术、胸腔穿刺术、腹腔穿刺术、气管镜检查术、具备使用高流量、无创/有创呼吸机、血滤机、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ECMO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等必备设备的能力？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是否具备开展呼吸治疗与呼吸康复的能力？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35" y="237490"/>
            <a:ext cx="12191365" cy="591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、RICU/MICU人员</a:t>
            </a:r>
            <a:endParaRPr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1170" y="1104900"/>
            <a:ext cx="1052766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RICU/MICU医师人数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algn="l">
              <a:lnSpc>
                <a:spcPct val="200000"/>
              </a:lnSpc>
              <a:buFont typeface="Wingdings" panose="05000000000000000000" charset="0"/>
              <a:buNone/>
            </a:pPr>
            <a:r>
              <a:rPr lang="zh-CN" altLang="en-US" i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zh-CN" altLang="en-US" i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是否独立分组，是否落实主诊医师负责制，主诊医师是否固定， 一线医生来源，是否独立值班）</a:t>
            </a:r>
            <a:endParaRPr lang="zh-CN" altLang="en-US" i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相对固定的高级职称医师人数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相对固定的医师数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参加过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PCCM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专培、专修、单修人数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RICU/MICU护士人数</a:t>
            </a:r>
            <a:r>
              <a:rPr lang="zh-CN" altLang="en-US" sz="1800" i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zh-CN" altLang="en-US" sz="1800" i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是否是独立护理单元</a:t>
            </a:r>
            <a:r>
              <a:rPr lang="zh-CN" altLang="en-US" sz="1800" i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endParaRPr lang="zh-CN" altLang="en-US" sz="1800" i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呼吸治疗师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人数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；专职呼吸治疗师人数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1299210" y="1264285"/>
          <a:ext cx="9593580" cy="4823460"/>
        </p:xfrm>
        <a:graphic>
          <a:graphicData uri="http://schemas.openxmlformats.org/drawingml/2006/table">
            <a:tbl>
              <a:tblPr/>
              <a:tblGrid>
                <a:gridCol w="3876040"/>
                <a:gridCol w="3175635"/>
                <a:gridCol w="2541905"/>
              </a:tblGrid>
              <a:tr h="72961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操作</a:t>
                      </a:r>
                      <a:endParaRPr lang="zh-CN" altLang="en-US" sz="1600" b="1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6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操作数量</a:t>
                      </a:r>
                      <a:r>
                        <a:rPr lang="zh-CN" sz="1600" b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（例数）</a:t>
                      </a:r>
                      <a:endParaRPr lang="zh-CN" altLang="en-US" sz="1600" b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+mn-ea"/>
                        </a:rPr>
                        <a:t>独立</a:t>
                      </a:r>
                      <a:r>
                        <a:rPr lang="zh-CN" altLang="en-US" sz="16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+mn-ea"/>
                        </a:rPr>
                        <a:t>操作数</a:t>
                      </a:r>
                      <a:r>
                        <a:rPr lang="zh-CN" altLang="en-US" sz="1600" b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+mn-ea"/>
                        </a:rPr>
                        <a:t>（例数）</a:t>
                      </a:r>
                      <a:endParaRPr lang="zh-CN" altLang="en-US" sz="1600" b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</a:tr>
              <a:tr h="5118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上一年</a:t>
                      </a:r>
                      <a:r>
                        <a:rPr 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气管插管上机</a:t>
                      </a:r>
                      <a:endParaRPr lang="zh-CN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118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6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+mn-ea"/>
                        </a:rPr>
                        <a:t>上一年</a:t>
                      </a:r>
                      <a:r>
                        <a:rPr 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有创机械通气患者数</a:t>
                      </a:r>
                      <a:endParaRPr lang="zh-CN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118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6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+mn-ea"/>
                        </a:rPr>
                        <a:t>上一年</a:t>
                      </a:r>
                      <a:r>
                        <a:rPr lang="zh-CN" altLang="en-US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+mn-ea"/>
                        </a:rPr>
                        <a:t>有创血压</a:t>
                      </a:r>
                      <a:r>
                        <a:rPr lang="zh-CN" altLang="en-US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+mn-ea"/>
                        </a:rPr>
                        <a:t>（</a:t>
                      </a:r>
                      <a:r>
                        <a:rPr lang="en-US" alt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+mn-ea"/>
                        </a:rPr>
                        <a:t>ABP</a:t>
                      </a:r>
                      <a:r>
                        <a:rPr lang="zh-CN" altLang="en-US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+mn-ea"/>
                        </a:rPr>
                        <a:t>）监测患者数</a:t>
                      </a:r>
                      <a:endParaRPr lang="zh-CN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118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6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+mn-ea"/>
                        </a:rPr>
                        <a:t>上一年</a:t>
                      </a:r>
                      <a:r>
                        <a:rPr lang="zh-CN" altLang="en-US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+mn-ea"/>
                        </a:rPr>
                        <a:t>中心静脉压（</a:t>
                      </a:r>
                      <a:r>
                        <a:rPr lang="en-US" alt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+mn-ea"/>
                        </a:rPr>
                        <a:t>CVP</a:t>
                      </a:r>
                      <a:r>
                        <a:rPr lang="zh-CN" altLang="en-US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+mn-ea"/>
                        </a:rPr>
                        <a:t>）监测患者数</a:t>
                      </a:r>
                      <a:endParaRPr lang="zh-CN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111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6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+mn-ea"/>
                        </a:rPr>
                        <a:t>上一年</a:t>
                      </a:r>
                      <a:r>
                        <a:rPr 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+mn-ea"/>
                        </a:rPr>
                        <a:t>有创血流动力学（</a:t>
                      </a:r>
                      <a:r>
                        <a:rPr lang="en-US" alt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+mn-ea"/>
                        </a:rPr>
                        <a:t>PICCO</a:t>
                      </a:r>
                      <a:r>
                        <a:rPr 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+mn-ea"/>
                        </a:rPr>
                        <a:t>）患者数</a:t>
                      </a:r>
                      <a:endParaRPr lang="zh-CN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118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6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+mn-ea"/>
                        </a:rPr>
                        <a:t>上一年</a:t>
                      </a:r>
                      <a:r>
                        <a:rPr 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+mn-ea"/>
                        </a:rPr>
                        <a:t>床旁重症超声数量</a:t>
                      </a:r>
                      <a:endParaRPr lang="zh-CN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118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6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+mn-ea"/>
                        </a:rPr>
                        <a:t>上一年</a:t>
                      </a:r>
                      <a:r>
                        <a:rPr 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+mn-ea"/>
                        </a:rPr>
                        <a:t>CRRT数量</a:t>
                      </a:r>
                      <a:endParaRPr lang="zh-CN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118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6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+mn-ea"/>
                        </a:rPr>
                        <a:t>上一年</a:t>
                      </a:r>
                      <a:r>
                        <a:rPr 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+mn-ea"/>
                        </a:rPr>
                        <a:t>ECMO数量</a:t>
                      </a:r>
                      <a:endParaRPr lang="zh-CN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标题 5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35" y="237490"/>
            <a:ext cx="12191365" cy="59182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、RICU/MICU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临床诊疗技术</a:t>
            </a:r>
            <a:endParaRPr 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35" y="237490"/>
            <a:ext cx="12191365" cy="591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感染中毒症专病规建情况</a:t>
            </a:r>
            <a:endParaRPr 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5665" y="1116330"/>
            <a:ext cx="1052766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sz="1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筛查：是否具备早期对急性疾病、高危患者进行感染中毒症/感染中毒性休克筛查的能力，掌握用于感染中毒症/感染中毒性休克筛查的各种临床变量和工具，尤其是SOFA评分、qSOFA评分以及血乳酸水平。</a:t>
            </a:r>
            <a:endParaRPr lang="zh-CN" sz="1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sz="1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诊断：具备诊断sepsis和septic shock的能力，掌握Sepsis 3.0定义中sepsis和septic shock的定义。</a:t>
            </a:r>
            <a:endParaRPr lang="zh-CN" sz="1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zh-CN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（本页可展示相关病历，对患者的早筛早诊）</a:t>
            </a:r>
            <a:endParaRPr lang="zh-CN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919480" y="1030605"/>
          <a:ext cx="10332085" cy="5547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4200"/>
                <a:gridCol w="7390765"/>
                <a:gridCol w="2357120"/>
              </a:tblGrid>
              <a:tr h="572770"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具体具备开展相关治疗的能力</a:t>
                      </a:r>
                      <a:endParaRPr lang="zh-CN" altLang="en-US" sz="16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评定（红色必备，蓝色可具备，打</a:t>
                      </a:r>
                      <a:r>
                        <a:rPr lang="en-US" altLang="zh-CN" sz="16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  <a:r>
                        <a:rPr lang="zh-CN" altLang="en-US" sz="16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，下同）</a:t>
                      </a:r>
                      <a:endParaRPr lang="zh-CN" altLang="en-US" sz="16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2770">
                <a:tc rowSpan="9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治疗</a:t>
                      </a:r>
                      <a:endParaRPr lang="zh-CN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sz="1200" b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具备对sepsis低灌注/septic shock患者进行初始液体复苏的能力，液体复苏的前3小时内静脉给予至少30 mL/kg的晶体液。</a:t>
                      </a:r>
                      <a:endParaRPr lang="zh-CN" altLang="en-US" sz="1200" b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6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190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sz="1200" b="0">
                          <a:solidFill>
                            <a:srgbClr val="4472C4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具备利用血流动力学指标或监测手段指导复苏的能力。</a:t>
                      </a:r>
                      <a:endParaRPr lang="zh-CN" altLang="en-US" sz="1200" b="0">
                        <a:solidFill>
                          <a:srgbClr val="4472C4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600" b="0">
                        <a:solidFill>
                          <a:srgbClr val="4472C4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514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sz="1200" b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具备应用血管活性药物的能力。</a:t>
                      </a:r>
                      <a:endParaRPr lang="zh-CN" altLang="en-US" sz="1200" b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6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276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sz="1200" b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对于可能发生septic shock的患者，在诊断后1小时内需要给予抗感染治疗。</a:t>
                      </a:r>
                      <a:endParaRPr lang="zh-CN" altLang="en-US" sz="1200" b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6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5310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sz="1200" b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建立其他血管通路后，立即摘除从院外带入的血管通路，同时留取血培养及导管尖端培养。</a:t>
                      </a:r>
                      <a:endParaRPr lang="zh-CN" altLang="en-US" sz="1200" b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6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2770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sz="1200" b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对于sepsis/septic shock引起的低氧呼吸衰竭的患者，具备选择及使用高流量/无创/有创呼吸支持方式的能力。</a:t>
                      </a:r>
                      <a:endParaRPr lang="zh-CN" altLang="en-US" sz="1200" b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6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340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sz="1200" b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具备对sepsis/septic shock患者进行如糖皮质激素、PPI类药物、低分子肝素、胰岛素等其他药物治疗的能力。</a:t>
                      </a:r>
                      <a:endParaRPr lang="zh-CN" altLang="en-US" sz="1200" b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6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1810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sz="1200" b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具备对sepsis/septic shock患者进行肠内/肠外营养支持的能力。</a:t>
                      </a:r>
                      <a:endParaRPr lang="zh-CN" altLang="en-US" sz="1200" b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6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2770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sz="1200" b="0">
                          <a:solidFill>
                            <a:srgbClr val="4472C4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建议对sepsis/septic shock患者拥有其他器官支持的能力，如CRRT、ECMO、IABP、人工肝、ICP监测等。</a:t>
                      </a:r>
                      <a:endParaRPr lang="zh-CN" altLang="en-US" sz="1200" b="0">
                        <a:solidFill>
                          <a:srgbClr val="4472C4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600" b="0">
                        <a:solidFill>
                          <a:srgbClr val="4472C4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35" y="237490"/>
            <a:ext cx="12191365" cy="591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感染中毒症专病规建情况</a:t>
            </a:r>
            <a:endParaRPr 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919480" y="1030605"/>
          <a:ext cx="10332085" cy="5547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5160"/>
                <a:gridCol w="7329805"/>
                <a:gridCol w="2357120"/>
              </a:tblGrid>
              <a:tr h="572770"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具体具备开展相关治疗的能力</a:t>
                      </a:r>
                      <a:endParaRPr lang="zh-CN" altLang="en-US" sz="16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评定（红色必备，蓝色可具备，打</a:t>
                      </a:r>
                      <a:r>
                        <a:rPr lang="en-US" altLang="zh-CN" sz="16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  <a:r>
                        <a:rPr lang="zh-CN" altLang="en-US" sz="16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，下同）</a:t>
                      </a:r>
                      <a:endParaRPr lang="zh-CN" altLang="en-US" sz="16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2770">
                <a:tc rowSpan="8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质控</a:t>
                      </a:r>
                      <a:endParaRPr lang="zh-CN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200" b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APACHE II评分≥15分的收治率</a:t>
                      </a:r>
                      <a:endParaRPr lang="en-US" altLang="en-US" sz="12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6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190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200" b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关键技术覆盖率，关键技术包括: 气管插管，床旁重症超声，床旁纤维支气管镜，动脉血压监测，CVP监测，穿刺引流术，PICCO，CRRT，人工肝，血浆置换、IABP，ICP监测，ECMO，呼吸力学监测(如跨肺压)。</a:t>
                      </a:r>
                      <a:endParaRPr lang="en-US" altLang="en-US" sz="12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600" b="0">
                        <a:solidFill>
                          <a:srgbClr val="4472C4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514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200" b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关键技术占比：单位时间内各种关键技术实施sepsis患者数/同期ICU收治sepsis患者总数</a:t>
                      </a:r>
                      <a:endParaRPr lang="zh-CN" sz="1200" b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endParaRPr lang="en-US" altLang="en-US" sz="12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6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276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200" b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1h内监测动脉血乳酸率</a:t>
                      </a:r>
                      <a:endParaRPr lang="en-US" altLang="en-US" sz="12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6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5310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200" b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1h内抗菌药物前留取血标本率</a:t>
                      </a:r>
                      <a:endParaRPr lang="en-US" altLang="en-US" sz="12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6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2770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200" b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1h内给予抗菌药物率</a:t>
                      </a:r>
                      <a:endParaRPr lang="en-US" altLang="en-US" sz="12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6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340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200" b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3h bundle完成率：需要完成低血压或乳酸水平大于4mmol/L给予30ml/kg晶体液体复苏，对复苏效果差的患者立即给予升压药物使用，使平均动脉压≥65mmHg</a:t>
                      </a:r>
                      <a:endParaRPr lang="en-US" altLang="en-US" sz="12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6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1810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200" b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6h bundle完成率：需完成对进行容量复苏后，仍持续低血压低灌注的患者，立即进行CVP，ScvO2测量，并复测血乳酸水平</a:t>
                      </a:r>
                      <a:r>
                        <a:rPr lang="en-US" sz="1200" b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</a:rPr>
                        <a:t> </a:t>
                      </a:r>
                      <a:endParaRPr lang="en-US" altLang="en-US" sz="12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6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35" y="237490"/>
            <a:ext cx="12191365" cy="591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感染中毒症专病规建情况</a:t>
            </a:r>
            <a:endParaRPr 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919480" y="1030605"/>
          <a:ext cx="10332085" cy="5547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5160"/>
                <a:gridCol w="7329805"/>
                <a:gridCol w="2357120"/>
              </a:tblGrid>
              <a:tr h="572770"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具体具备开展相关治疗的能力</a:t>
                      </a:r>
                      <a:endParaRPr lang="zh-CN" altLang="en-US" sz="16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评定（红色必备，蓝色可具备，打</a:t>
                      </a:r>
                      <a:r>
                        <a:rPr lang="en-US" altLang="zh-CN" sz="16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  <a:r>
                        <a:rPr lang="zh-CN" altLang="en-US" sz="16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，下同）</a:t>
                      </a:r>
                      <a:endParaRPr lang="zh-CN" altLang="en-US" sz="16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2770">
                <a:tc row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辐射（1</a:t>
                      </a:r>
                      <a:r>
                        <a:rPr lang="en-US" alt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200" b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年收治sepsis/septic shock病例数</a:t>
                      </a:r>
                      <a:endParaRPr lang="en-US" altLang="en-US" sz="12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6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190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200" b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sepsis/septic shock患者双向转诊</a:t>
                      </a:r>
                      <a:endParaRPr lang="en-US" altLang="en-US" sz="12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600" b="0">
                        <a:solidFill>
                          <a:srgbClr val="4472C4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514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200" b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sepsis/septic shock患者MDT次数</a:t>
                      </a:r>
                      <a:endParaRPr lang="en-US" altLang="en-US" sz="12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6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919480" y="3406775"/>
            <a:ext cx="636841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（如有，可附加展示相关转诊记录，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mdt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讨论照片、记录等）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35" y="237490"/>
            <a:ext cx="12191365" cy="591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感染中毒症专病规建情况</a:t>
            </a:r>
            <a:endParaRPr 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919480" y="1030605"/>
          <a:ext cx="10332085" cy="5547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5160"/>
                <a:gridCol w="7329805"/>
                <a:gridCol w="2357120"/>
              </a:tblGrid>
              <a:tr h="572770"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具体具备开展相关治疗的能力</a:t>
                      </a:r>
                      <a:endParaRPr lang="zh-CN" altLang="en-US" sz="16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评定（红色必备，蓝色可具备，打</a:t>
                      </a:r>
                      <a:r>
                        <a:rPr lang="en-US" altLang="zh-CN" sz="16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  <a:r>
                        <a:rPr lang="zh-CN" altLang="en-US" sz="16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，下同）</a:t>
                      </a:r>
                      <a:endParaRPr lang="zh-CN" altLang="en-US" sz="16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2770">
                <a:tc rowSpan="5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教学和科研</a:t>
                      </a:r>
                      <a:endParaRPr lang="zh-CN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200" b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sepsis/septic shock相关业务学习</a:t>
                      </a:r>
                      <a:endParaRPr lang="en-US" altLang="en-US" sz="12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6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190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200" b="0">
                          <a:solidFill>
                            <a:srgbClr val="4472C4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开展sepsis/septic shock相关的临床或基础研究</a:t>
                      </a:r>
                      <a:endParaRPr lang="en-US" altLang="en-US" sz="1200" b="0">
                        <a:solidFill>
                          <a:srgbClr val="4472C4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600" b="0">
                        <a:solidFill>
                          <a:srgbClr val="4472C4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514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200" b="0">
                          <a:solidFill>
                            <a:srgbClr val="4472C4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发表sepsis/septic shock相关的学术论文（近3年以第一作者或通讯作者发表的数量）</a:t>
                      </a:r>
                      <a:endParaRPr lang="en-US" altLang="en-US" sz="1200" b="0">
                        <a:solidFill>
                          <a:srgbClr val="4472C4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6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276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200" b="0">
                          <a:solidFill>
                            <a:srgbClr val="4472C4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专利（近3年）</a:t>
                      </a:r>
                      <a:endParaRPr lang="en-US" altLang="en-US" sz="1200" b="0">
                        <a:solidFill>
                          <a:srgbClr val="4472C4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6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5310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200" b="0">
                          <a:solidFill>
                            <a:srgbClr val="4472C4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牵头举办sepsis/septic shock主题的学术会议（近3年）</a:t>
                      </a:r>
                      <a:endParaRPr lang="en-US" altLang="en-US" sz="1200" b="0">
                        <a:solidFill>
                          <a:srgbClr val="4472C4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6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919480" y="4582795"/>
            <a:ext cx="9555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（如有，可附加展示相关</a:t>
            </a:r>
            <a:r>
              <a:rPr 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照片，课题立项封面文章首页，专利证明，学术报告邀请函、证书等</a:t>
            </a:r>
            <a:endParaRPr lang="zh-CN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35" y="237490"/>
            <a:ext cx="12191365" cy="591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感染中毒症专病规建情况</a:t>
            </a:r>
            <a:endParaRPr 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919480" y="1030605"/>
          <a:ext cx="10332085" cy="5547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5160"/>
                <a:gridCol w="7329805"/>
                <a:gridCol w="2357120"/>
              </a:tblGrid>
              <a:tr h="572770"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具体具备开展相关治疗的能力</a:t>
                      </a:r>
                      <a:endParaRPr lang="zh-CN" altLang="en-US" sz="16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评定（红色必备，蓝色可具备，打</a:t>
                      </a:r>
                      <a:r>
                        <a:rPr lang="en-US" altLang="zh-CN" sz="16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  <a:r>
                        <a:rPr lang="zh-CN" altLang="en-US" sz="16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，下同）</a:t>
                      </a:r>
                      <a:endParaRPr lang="zh-CN" altLang="en-US" sz="16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2770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人才</a:t>
                      </a:r>
                      <a:endParaRPr lang="zh-CN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培养</a:t>
                      </a:r>
                      <a:endParaRPr lang="zh-CN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200" b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sepsis专业人才队伍</a:t>
                      </a:r>
                      <a:endParaRPr lang="en-US" altLang="en-US" sz="12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6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190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200" b="0">
                          <a:solidFill>
                            <a:srgbClr val="4472C4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学术学会呼吸危重症学组或sepsis亚专业学组任职</a:t>
                      </a:r>
                      <a:endParaRPr lang="en-US" altLang="en-US" sz="1200" b="0">
                        <a:solidFill>
                          <a:srgbClr val="4472C4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600" b="0">
                        <a:solidFill>
                          <a:srgbClr val="4472C4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802640" y="2959100"/>
            <a:ext cx="841184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（如有，可附加展示相关</a:t>
            </a:r>
            <a:r>
              <a:rPr 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照片，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PCCM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培训结业证书或相关培训证明、学会聘书等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35" y="237490"/>
            <a:ext cx="12191365" cy="591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感染中毒症专病规建情况</a:t>
            </a:r>
            <a:endParaRPr 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56665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250000"/>
              </a:lnSpc>
            </a:pPr>
            <a:r>
              <a:rPr 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Sepsis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专病自评分数：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Sepsis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专病规建过程中的主要困难与问题：比如专病患者数量少、技术开展困难、专科医护力量不足等。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250000"/>
              </a:lnSpc>
              <a:buNone/>
            </a:pP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35" y="237490"/>
            <a:ext cx="12191365" cy="591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总结</a:t>
            </a:r>
            <a:endParaRPr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35" y="237490"/>
            <a:ext cx="12191365" cy="591820"/>
          </a:xfrm>
        </p:spPr>
        <p:txBody>
          <a:bodyPr>
            <a:noAutofit/>
          </a:bodyPr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评审议程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6" name="表格 9"/>
          <p:cNvGraphicFramePr/>
          <p:nvPr>
            <p:custDataLst>
              <p:tags r:id="rId1"/>
            </p:custDataLst>
          </p:nvPr>
        </p:nvGraphicFramePr>
        <p:xfrm>
          <a:off x="960755" y="1466215"/>
          <a:ext cx="10426700" cy="44037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9785"/>
                <a:gridCol w="5563235"/>
                <a:gridCol w="2773680"/>
              </a:tblGrid>
              <a:tr h="445770"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时长</a:t>
                      </a:r>
                      <a:endParaRPr lang="zh-CN" altLang="en-US" sz="14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A60000"/>
                    </a:solidFill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具体内容</a:t>
                      </a:r>
                      <a:endParaRPr lang="zh-CN" sz="14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A60000"/>
                    </a:solidFill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讲者</a:t>
                      </a:r>
                      <a:endParaRPr lang="zh-CN" altLang="en-US" sz="14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A60000"/>
                    </a:solidFill>
                  </a:tcPr>
                </a:tc>
              </a:tr>
              <a:tr h="427990">
                <a:tc gridSpan="3">
                  <a:txBody>
                    <a:bodyPr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线上</a:t>
                      </a:r>
                      <a:r>
                        <a:rPr lang="en-US" altLang="zh-CN" sz="1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线下主持人：指导专家组组长</a:t>
                      </a:r>
                      <a:endParaRPr lang="zh-CN" altLang="en-US" sz="14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cPr/>
                </a:tc>
                <a:tc hMerge="1"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28625"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5’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专家致辞、介绍</a:t>
                      </a: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指导</a:t>
                      </a: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要求</a:t>
                      </a:r>
                      <a:endParaRPr 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指导专家组组长</a:t>
                      </a:r>
                      <a:endParaRPr lang="zh-CN" alt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27990"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5’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医院领导致辞</a:t>
                      </a:r>
                      <a:endParaRPr lang="zh-CN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院领导</a:t>
                      </a:r>
                      <a:endParaRPr lang="zh-CN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</a:tr>
              <a:tr h="473075"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20’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Sepsis</a:t>
                      </a: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照护能力汇报</a:t>
                      </a:r>
                      <a:endParaRPr lang="zh-CN" alt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科室主任</a:t>
                      </a:r>
                      <a:r>
                        <a:rPr lang="en-US" altLang="zh-CN" sz="1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/</a:t>
                      </a:r>
                      <a:r>
                        <a:rPr lang="zh-CN" altLang="en-US" sz="1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专病负责人</a:t>
                      </a:r>
                      <a:endParaRPr 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87045">
                <a:tc>
                  <a:txBody>
                    <a:bodyPr/>
                    <a:p>
                      <a:pPr marL="133350" marR="0" lvl="0" indent="-13335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10’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p>
                      <a:pPr marL="133350" marR="0" lvl="0" indent="-13335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提问</a:t>
                      </a:r>
                      <a:endParaRPr lang="zh-CN" alt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p>
                      <a:pPr marL="133350" indent="-133350" algn="ctr">
                        <a:spcAft>
                          <a:spcPts val="0"/>
                        </a:spcAft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指导</a:t>
                      </a: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专家组</a:t>
                      </a:r>
                      <a:endParaRPr 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</a:tr>
              <a:tr h="427990">
                <a:tc>
                  <a:txBody>
                    <a:bodyPr/>
                    <a:p>
                      <a:pPr marL="133350" indent="-133350"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60’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marL="133350" indent="-133350" algn="ctr">
                        <a:spcAft>
                          <a:spcPts val="0"/>
                        </a:spcAft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实地指导</a:t>
                      </a:r>
                      <a:endParaRPr lang="zh-CN" alt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marL="133350" indent="-133350" algn="ctr">
                        <a:spcAft>
                          <a:spcPts val="0"/>
                        </a:spcAft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指导</a:t>
                      </a: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专家组</a:t>
                      </a:r>
                      <a:endParaRPr 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F2F2F2"/>
                    </a:solidFill>
                  </a:tcPr>
                </a:tc>
              </a:tr>
              <a:tr h="427990"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5’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反馈考核意见</a:t>
                      </a:r>
                      <a:endParaRPr lang="zh-CN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指导</a:t>
                      </a: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专家组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</a:tr>
              <a:tr h="429260">
                <a:tc>
                  <a:txBody>
                    <a:bodyPr/>
                    <a:p>
                      <a:pPr marL="133350" indent="-13335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5’</a:t>
                      </a:r>
                      <a:endParaRPr lang="en-US" altLang="zh-CN" sz="1400" b="0" kern="1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marL="133350" marR="0" indent="-13335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400" b="0" kern="1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医院领导</a:t>
                      </a:r>
                      <a:r>
                        <a:rPr lang="zh-CN" altLang="en-US" sz="1400" b="0" kern="1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总结发言</a:t>
                      </a:r>
                      <a:endParaRPr lang="en-US" altLang="zh-CN" sz="1400" b="0" kern="1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marL="133350" marR="0" lvl="0" indent="-13335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400" b="0" kern="1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院领导</a:t>
                      </a:r>
                      <a:endParaRPr lang="zh-CN" altLang="zh-CN" sz="1400" b="0" kern="1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27990"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20’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指导</a:t>
                      </a: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专家内部讨论</a:t>
                      </a: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、打分（</a:t>
                      </a:r>
                      <a:r>
                        <a:rPr lang="zh-CN" altLang="en-US" sz="1400" b="0" kern="100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医院不参与</a:t>
                      </a: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指导</a:t>
                      </a: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专家组</a:t>
                      </a:r>
                      <a:endParaRPr 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23092" y="3644021"/>
            <a:ext cx="12192000" cy="344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859790" y="1554480"/>
            <a:ext cx="1050798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zh-CN" sz="6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en-US" altLang="zh-CN" sz="6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sz="6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en-US" altLang="zh-CN" sz="6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6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66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74333" y="4447256"/>
            <a:ext cx="5443331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医院名称：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汇报日期：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3" name="Rectangle 7"/>
          <p:cNvSpPr/>
          <p:nvPr>
            <p:custDataLst>
              <p:tags r:id="rId3"/>
            </p:custDataLst>
          </p:nvPr>
        </p:nvSpPr>
        <p:spPr>
          <a:xfrm flipV="1">
            <a:off x="0" y="3568887"/>
            <a:ext cx="12192000" cy="75134"/>
          </a:xfrm>
          <a:prstGeom prst="rect">
            <a:avLst/>
          </a:prstGeom>
          <a:solidFill>
            <a:srgbClr val="800000"/>
          </a:solidFill>
          <a:ln w="9525">
            <a:noFill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endParaRPr lang="zh-CN" altLang="en-US" sz="1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1354667" y="2527069"/>
            <a:ext cx="9482667" cy="1317696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提问</a:t>
            </a:r>
            <a:endParaRPr lang="zh-CN" altLang="en-US" sz="5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1354667" y="2527069"/>
            <a:ext cx="9482667" cy="1317696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实地指导与点评</a:t>
            </a:r>
            <a:endParaRPr lang="zh-CN" altLang="en-US" sz="5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2102199" y="2418696"/>
            <a:ext cx="7799059" cy="1317696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专家意见反馈</a:t>
            </a:r>
            <a:endParaRPr lang="en-US" sz="53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2102199" y="2418696"/>
            <a:ext cx="7799059" cy="1317696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医院领导总结发言</a:t>
            </a:r>
            <a:endParaRPr lang="en-US" sz="53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1524000" y="2418696"/>
            <a:ext cx="9438887" cy="1317696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专家讨论、打分</a:t>
            </a:r>
            <a:r>
              <a:rPr lang="zh-CN" altLang="en-US" sz="42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（其他人离场）</a:t>
            </a:r>
            <a:endParaRPr lang="en-US" sz="53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2152649" y="1975633"/>
            <a:ext cx="7886700" cy="1325563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335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评审专家致辞</a:t>
            </a:r>
            <a:endParaRPr lang="en-US" sz="53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2102199" y="2418696"/>
            <a:ext cx="7799059" cy="1317696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院领导致辞</a:t>
            </a:r>
            <a:endParaRPr lang="en-US" sz="53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1752036" y="2176497"/>
            <a:ext cx="8967893" cy="1359508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Sepsis</a:t>
            </a:r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照护能力汇报</a:t>
            </a:r>
            <a:endParaRPr lang="en-US" sz="53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35" y="237490"/>
            <a:ext cx="12191365" cy="591820"/>
          </a:xfrm>
        </p:spPr>
        <p:txBody>
          <a:bodyPr>
            <a:noAutofit/>
          </a:bodyPr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RICU/MICU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基本情况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5665" y="1238250"/>
            <a:ext cx="10527665" cy="4338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是否为独立的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RICU/MICU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（文件）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MICU/RICU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编制是否归属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PCCM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科（文件）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lvl="1" indent="-28575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人财物管理是否由PCCM科执行</a:t>
            </a: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lvl="1" indent="-28575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是否为独立医疗单元</a:t>
            </a: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lvl="1" indent="-28575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是否与普通病房分开为独立护理单元</a:t>
            </a: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lvl="1" indent="-28575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是否与普通病房分开独立值班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742950" lvl="1" indent="-285750" algn="l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635" y="237490"/>
            <a:ext cx="12191365" cy="591820"/>
          </a:xfrm>
        </p:spPr>
        <p:txBody>
          <a:bodyPr>
            <a:noAutofit/>
          </a:bodyPr>
          <a:lstStyle/>
          <a:p>
            <a:pPr algn="ctr"/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二、RICU/MICU规模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5665" y="1289050"/>
            <a:ext cx="10527665" cy="29229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RICU/MICU床位数（是否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≥6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张）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2023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RICU/MICU收治患者数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2023年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收治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sepsis/septic shock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患者数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algn="l">
              <a:lnSpc>
                <a:spcPct val="200000"/>
              </a:lnSpc>
              <a:buFont typeface="Wingdings" panose="05000000000000000000" charset="0"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（本页可展示科室照片和证明文件）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635" y="237490"/>
            <a:ext cx="12191365" cy="591820"/>
          </a:xfrm>
        </p:spPr>
        <p:txBody>
          <a:bodyPr>
            <a:noAutofit/>
          </a:bodyPr>
          <a:lstStyle/>
          <a:p>
            <a:pPr algn="ctr"/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二、RICU/MICU规模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5665" y="1289050"/>
            <a:ext cx="10527665" cy="51390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是否具有相关的硬件设备：吊塔、监护仪、气源、氧源等</a:t>
            </a:r>
            <a:endParaRPr 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是否包含相关设备：必备有创呼吸机（台数应当大于或至少等于ICU床位数）、高流量氧疗仪、无创呼吸机、床旁血气分析仪、床旁纤支镜、床旁重症超声、血滤机、有创血流动力学监测设备、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ECMO</a:t>
            </a:r>
            <a:r>
              <a:rPr 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等</a:t>
            </a:r>
            <a:endParaRPr 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algn="l">
              <a:lnSpc>
                <a:spcPct val="200000"/>
              </a:lnSpc>
              <a:buFont typeface="Wingdings" panose="05000000000000000000" charset="0"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（本页可展示证明照片和证明文件）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endParaRPr 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1327785" y="1264285"/>
          <a:ext cx="9593580" cy="4806315"/>
        </p:xfrm>
        <a:graphic>
          <a:graphicData uri="http://schemas.openxmlformats.org/drawingml/2006/table">
            <a:tbl>
              <a:tblPr/>
              <a:tblGrid>
                <a:gridCol w="3266440"/>
                <a:gridCol w="3163570"/>
                <a:gridCol w="3163570"/>
              </a:tblGrid>
              <a:tr h="6070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8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设备</a:t>
                      </a:r>
                      <a:endParaRPr lang="zh-CN" altLang="en-US" sz="1800" b="1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24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可用</a:t>
                      </a:r>
                      <a:r>
                        <a:rPr lang="zh-CN" sz="18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台数</a:t>
                      </a:r>
                      <a:endParaRPr lang="zh-CN" sz="1800" b="1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sz="18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（包含自有及共用）</a:t>
                      </a:r>
                      <a:endParaRPr lang="zh-CN" altLang="en-US" sz="1800" b="1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24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+mn-ea"/>
                        </a:rPr>
                        <a:t>自有</a:t>
                      </a:r>
                      <a:r>
                        <a:rPr lang="zh-CN" sz="18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+mn-ea"/>
                        </a:rPr>
                        <a:t>台数</a:t>
                      </a:r>
                      <a:endParaRPr lang="zh-CN" altLang="en-US" sz="1800" b="1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</a:tr>
              <a:tr h="4108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高流量设备、无创呼吸机台数</a:t>
                      </a:r>
                      <a:endParaRPr lang="zh-CN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08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有创呼吸机台数</a:t>
                      </a:r>
                      <a:endParaRPr lang="zh-CN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08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+mn-ea"/>
                        </a:rPr>
                        <a:t>转运呼吸机台数</a:t>
                      </a:r>
                      <a:endParaRPr lang="zh-CN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zh-CN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08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+mn-ea"/>
                        </a:rPr>
                        <a:t>自有超声台数</a:t>
                      </a:r>
                      <a:endParaRPr lang="zh-CN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zh-CN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zh-CN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02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+mn-ea"/>
                        </a:rPr>
                        <a:t>有创血流动力学设备台数</a:t>
                      </a:r>
                      <a:endParaRPr lang="zh-CN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08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+mn-ea"/>
                        </a:rPr>
                        <a:t>CRRT台数</a:t>
                      </a:r>
                      <a:endParaRPr lang="zh-CN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14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+mn-ea"/>
                        </a:rPr>
                        <a:t>自有ECMO台数</a:t>
                      </a:r>
                      <a:endParaRPr lang="zh-CN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08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+mn-ea"/>
                        </a:rPr>
                        <a:t>共用ECMO台数及共用科室</a:t>
                      </a:r>
                      <a:endParaRPr lang="zh-CN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+mn-ea"/>
                        </a:rPr>
                        <a:t>/</a:t>
                      </a:r>
                      <a:endParaRPr lang="en-US" altLang="zh-CN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标题 5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35" y="237490"/>
            <a:ext cx="12191365" cy="59182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二、RICU/MICU规模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4.xml><?xml version="1.0" encoding="utf-8"?>
<p:tagLst xmlns:p="http://schemas.openxmlformats.org/presentationml/2006/main">
  <p:tag name="KSO_WM_UNIT_TABLE_BEAUTIFY" val="smartTable{774387ff-9ba1-484c-8219-9a02e26265f5}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TABLE_ENDDRAG_ORIGIN_RECT" val="755*337"/>
  <p:tag name="TABLE_ENDDRAG_RECT" val="67*99*755*337"/>
  <p:tag name="KSO_WM_UNIT_TABLE_BEAUTIFY" val="smartTable{f5274809-5928-432d-a991-1e2a1ccd6025}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TABLE_ENDDRAG_ORIGIN_RECT" val="755*339"/>
  <p:tag name="TABLE_ENDDRAG_RECT" val="102*99*755*339"/>
  <p:tag name="KSO_WM_UNIT_TABLE_BEAUTIFY" val="smartTable{c4c047fe-13fd-464f-b1fc-ca03b4283181}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UNIT_TABLE_BEAUTIFY" val="smartTable{387baf60-6b01-4c67-8986-6c77e92d911c}"/>
  <p:tag name="TABLE_ENDDRAG_ORIGIN_RECT" val="755*389"/>
  <p:tag name="TABLE_ENDDRAG_RECT" val="80*86*755*389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UNIT_TABLE_BEAUTIFY" val="smartTable{387baf60-6b01-4c67-8986-6c77e92d911c}"/>
  <p:tag name="TABLE_ENDDRAG_ORIGIN_RECT" val="755*389"/>
  <p:tag name="TABLE_ENDDRAG_RECT" val="80*86*755*389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UNIT_TABLE_BEAUTIFY" val="smartTable{387baf60-6b01-4c67-8986-6c77e92d911c}"/>
  <p:tag name="TABLE_ENDDRAG_ORIGIN_RECT" val="755*389"/>
  <p:tag name="TABLE_ENDDRAG_RECT" val="80*86*755*389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TABLE_BEAUTIFY" val="smartTable{387baf60-6b01-4c67-8986-6c77e92d911c}"/>
  <p:tag name="TABLE_ENDDRAG_ORIGIN_RECT" val="755*389"/>
  <p:tag name="TABLE_ENDDRAG_RECT" val="80*86*755*389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UNIT_TABLE_BEAUTIFY" val="smartTable{387baf60-6b01-4c67-8986-6c77e92d911c}"/>
  <p:tag name="TABLE_ENDDRAG_ORIGIN_RECT" val="755*389"/>
  <p:tag name="TABLE_ENDDRAG_RECT" val="80*86*755*389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COMMONDATA" val="eyJoZGlkIjoiYTg1N2Y0ZjVmZDljN2QxM2QxOGQ1NjEzM2M2YzE2ZWYifQ=="/>
  <p:tag name="commondata" val="eyJoZGlkIjoiMmM4OGY2N2MyYWYxMDhjYTRlMzE0NTA0MzZhOTNkYmMifQ=="/>
  <p:tag name="KSO_WPP_MARK_KEY" val="8caf38bb-a6bb-4ab0-a477-991f8871d7e8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2964</Words>
  <Application>WPS 演示</Application>
  <PresentationFormat>宽屏</PresentationFormat>
  <Paragraphs>343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Wingdings</vt:lpstr>
      <vt:lpstr>微软雅黑</vt:lpstr>
      <vt:lpstr>Times New Roman</vt:lpstr>
      <vt:lpstr>等线</vt:lpstr>
      <vt:lpstr>等线 Light</vt:lpstr>
      <vt:lpstr>Arial Unicode MS</vt:lpstr>
      <vt:lpstr>Office 主题​​</vt:lpstr>
      <vt:lpstr>自定义设计方案</vt:lpstr>
      <vt:lpstr>PowerPoint 演示文稿</vt:lpstr>
      <vt:lpstr>评审议程</vt:lpstr>
      <vt:lpstr>PowerPoint 演示文稿</vt:lpstr>
      <vt:lpstr>PowerPoint 演示文稿</vt:lpstr>
      <vt:lpstr>PowerPoint 演示文稿</vt:lpstr>
      <vt:lpstr>一、RICU/MICU基本情况</vt:lpstr>
      <vt:lpstr>二、RICU/MICU规模</vt:lpstr>
      <vt:lpstr>二、RICU/MICU规模</vt:lpstr>
      <vt:lpstr>PowerPoint 演示文稿</vt:lpstr>
      <vt:lpstr>三、RICU/MICU人员与技术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SINAN WU</dc:creator>
  <cp:lastModifiedBy>安透</cp:lastModifiedBy>
  <cp:revision>37</cp:revision>
  <dcterms:created xsi:type="dcterms:W3CDTF">2024-03-05T01:30:00Z</dcterms:created>
  <dcterms:modified xsi:type="dcterms:W3CDTF">2025-01-22T07:00:41Z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E51F09C419CE4EF58DD5F2B0AE4AD76A</vt:lpwstr>
  </property>
  <property fmtid="{D5CDD505-2E9C-101B-9397-08002B2CF9AE}" pid="3" name="KSOProductBuildVer">
    <vt:lpwstr>2052-12.1.0.19770</vt:lpwstr>
  </property>
</Properties>
</file>