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6"/>
  </p:notesMasterIdLst>
  <p:sldIdLst>
    <p:sldId id="293" r:id="rId4"/>
    <p:sldId id="258" r:id="rId5"/>
    <p:sldId id="290" r:id="rId7"/>
    <p:sldId id="291" r:id="rId8"/>
    <p:sldId id="292" r:id="rId9"/>
    <p:sldId id="378" r:id="rId10"/>
    <p:sldId id="379" r:id="rId11"/>
    <p:sldId id="380" r:id="rId12"/>
    <p:sldId id="381" r:id="rId13"/>
    <p:sldId id="382" r:id="rId14"/>
    <p:sldId id="384" r:id="rId15"/>
    <p:sldId id="385" r:id="rId16"/>
    <p:sldId id="387" r:id="rId17"/>
    <p:sldId id="275" r:id="rId18"/>
    <p:sldId id="298" r:id="rId19"/>
    <p:sldId id="294" r:id="rId20"/>
    <p:sldId id="295" r:id="rId21"/>
    <p:sldId id="296" r:id="rId22"/>
    <p:sldId id="29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2" userDrawn="1">
          <p15:clr>
            <a:srgbClr val="A4A3A4"/>
          </p15:clr>
        </p15:guide>
        <p15:guide id="2" pos="552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4F4"/>
    <a:srgbClr val="FFFFFF"/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14"/>
      </p:cViewPr>
      <p:guideLst>
        <p:guide orient="horz" pos="812"/>
        <p:guide pos="552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7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6"/>
          <p:cNvSpPr/>
          <p:nvPr userDrawn="1">
            <p:custDataLst>
              <p:tags r:id="rId18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7.xml"/><Relationship Id="rId2" Type="http://schemas.openxmlformats.org/officeDocument/2006/relationships/image" Target="../media/image5.jpeg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tags" Target="../tags/tag6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3.bin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4.bin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963339"/>
            <a:ext cx="10754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哮喘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人员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1104900"/>
            <a:ext cx="105276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哮喘专病医师人数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</a:t>
            </a:r>
            <a:r>
              <a:rPr lang="zh-CN" altLang="en-US" b="1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主治医生及以上职称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专科医师）</a:t>
            </a: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相对固定的高级职称医师人数</a:t>
            </a:r>
            <a:endParaRPr lang="zh-CN" altLang="en-US" sz="2400" b="1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相对固定的医师数</a:t>
            </a:r>
            <a:endParaRPr lang="zh-CN" altLang="en-US" sz="2400" b="1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参加过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哮喘专职护士人数</a:t>
            </a:r>
            <a:endParaRPr lang="zh-CN" altLang="en-US" sz="1800" b="1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对哮喘疑似患者需进行肺功能检查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诊断：基于肺功能诊断哮喘，重度哮喘的诊断依据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治疗：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门诊处方吸入药物是否符合指南规范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辐射：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年开展</a:t>
            </a:r>
            <a:r>
              <a:rPr lang="en-US" altLang="zh-CN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MDT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次数；</a:t>
            </a:r>
            <a:r>
              <a:rPr lang="en-US" altLang="zh-CN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2024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年社区和基层哮喘诊治能力授课、义诊以及线上科普次数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证明照片和证明文件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endParaRPr lang="zh-CN" altLang="en-US" b="1" dirty="0">
              <a:solidFill>
                <a:srgbClr val="8D1E2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年内研究产出与学术影响（哮喘相关）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哮喘相关国家级和省级科研项目（负责人，可累计）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哮喘相关全国多中心临床试验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哮喘第一或通讯</a:t>
            </a:r>
            <a:r>
              <a:rPr lang="en-US" altLang="zh-CN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SCI</a:t>
            </a: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论文以及相关中文核心期刊论文数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科室成员哮喘规范化培训课程完成率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科室成员是否进入国家级或省或市级哮喘学组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证明照片和证明文件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专病规建过程中的主要困难与问题：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比如哮喘诊疗设备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药物缺乏、技术开展困难、专科医护力量不足等。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哮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喘照护能力汇报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199197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19859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哮喘照护能力汇报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一、哮喘专病基本情况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38250"/>
            <a:ext cx="1052766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设立哮喘专病门诊（现场）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年哮喘专病门诊量的数据（文件）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专诊数据记录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门诊排班表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挂号系统或工作登记表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门诊配置哮喘吸入药物种类、生物靶向药物种类（现场）</a:t>
            </a:r>
            <a:endParaRPr lang="zh-CN" altLang="en-US" sz="2400" b="1" i="0" u="none" strike="noStrike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门诊&amp;住院哮喘标准化电子病历系统、配备哮喘患者管理平台（图片）</a:t>
            </a:r>
            <a:endParaRPr lang="zh-CN" altLang="en-US" sz="2400" b="1" i="0" u="none" strike="noStrik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1" indent="0" algn="l">
              <a:lnSpc>
                <a:spcPct val="20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909320"/>
            <a:ext cx="10527665" cy="587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呼吸门诊综合诊疗室（图片）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专职护士，开展疾病宣教、戒烟干预、吸入药品使用方法演示、肺康复，雾化治疗、生物靶向治疗等工作（图片）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门诊哮喘患者人次（初诊+复诊）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哮喘急性发作为主诊断出院人次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全院成人哮喘急诊人次，以及哮喘急诊患者的住院人次、住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ICU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人次，死亡人数。</a:t>
            </a:r>
            <a:endParaRPr lang="zh-CN" altLang="en-US" sz="24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（本页可展示科室照片和证明文件）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哮喘专病</a:t>
            </a:r>
            <a:r>
              <a:rPr sz="32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527665" cy="587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是否具有相关的硬件设备：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肺功能仪，峰流速仪、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FeNO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检测仪、脉冲振荡、心肺运动试验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是否具有相关诊疗技术：通气功能、弥散功能、支气管舒张试验、支气管激发试验、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PEF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监测、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FeNO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检测、脉冲振荡肺功能、心肺运动试验、外周血嗜酸性粒细胞检测、诱导痰检查和细胞学分类计数、过敏原检测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（本页可展示证明照片和证明文件）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35" y="237490"/>
            <a:ext cx="12191365" cy="591820"/>
          </a:xfrm>
        </p:spPr>
        <p:txBody>
          <a:bodyPr vert="horz">
            <a:noAutofit/>
          </a:bodyPr>
          <a:lstStyle/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人员与技术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132" y="1430020"/>
            <a:ext cx="11074466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哮喘专病的诊疗团队：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包括哮喘亚专科医师、专职护士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等（下一页标明人员数量）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哮喘亚专科医师对哮喘急性发作的评估及治疗原则的掌握情况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哮喘亚专科医师对重度哮喘诊治情况：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重度哮喘的诊断能力、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个月内有分型相关的评估检测、重度哮喘的个体化治疗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哮喘亚专科医师对哮喘评估能力：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哮喘临床控制水平评估、急性发作危险因素评估、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型或嗜酸粒细胞表型评估、过敏状态评估、药物使用情况评估、及合并症评估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肺功能技术质控：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设备定标、肺量计检查报告内容合格、肺量计检查结果判读正确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UNIT_TABLE_BEAUTIFY" val="smartTable{1f257bc1-d5a4-4678-a4a8-650e336ab0e4}"/>
</p:tagLst>
</file>

<file path=ppt/tags/tag65.xml><?xml version="1.0" encoding="utf-8"?>
<p:tagLst xmlns:p="http://schemas.openxmlformats.org/presentationml/2006/main">
  <p:tag name="THINKCELLSHAPEDONOTDELETE" val="thinkcellActiveDocDoNotDelete"/>
</p:tagLst>
</file>

<file path=ppt/tags/tag66.xml><?xml version="1.0" encoding="utf-8"?>
<p:tagLst xmlns:p="http://schemas.openxmlformats.org/presentationml/2006/main">
  <p:tag name="THINKCELLSHAPEDONOTDELETE" val="thinkcellActiveDocDoNotDelete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THINKCELLSHAPEDONOTDELETE" val="thinkcellActiveDocDoNotDelete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HINKCELLSHAPEDONOTDELETE" val="thinkcellActiveDocDoNotDelete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COMMONDATA" val="eyJoZGlkIjoiMmM4OGY2N2MyYWYxMDhjYTRlMzE0NTA0MzZhOTNkYmMifQ=="/>
  <p:tag name="KSO_WPP_MARK_KEY" val="8caf38bb-a6bb-4ab0-a477-991f8871d7e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1381</Words>
  <Application>WPS 演示</Application>
  <PresentationFormat>宽屏</PresentationFormat>
  <Paragraphs>160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等线</vt:lpstr>
      <vt:lpstr>等线 Light</vt:lpstr>
      <vt:lpstr>Arial Unicode MS</vt:lpstr>
      <vt:lpstr>Office 主题​​</vt:lpstr>
      <vt:lpstr>自定义设计方案</vt:lpstr>
      <vt:lpstr>TCLayout.ActiveDocument.1</vt:lpstr>
      <vt:lpstr>TCLayout.ActiveDocument.1</vt:lpstr>
      <vt:lpstr>TCLayout.ActiveDocument.1</vt:lpstr>
      <vt:lpstr>TCLayout.ActiveDocument.1</vt:lpstr>
      <vt:lpstr>PowerPoint 演示文稿</vt:lpstr>
      <vt:lpstr>评审议程</vt:lpstr>
      <vt:lpstr>PowerPoint 演示文稿</vt:lpstr>
      <vt:lpstr>PowerPoint 演示文稿</vt:lpstr>
      <vt:lpstr>PowerPoint 演示文稿</vt:lpstr>
      <vt:lpstr>一、哮喘专病基本情况</vt:lpstr>
      <vt:lpstr>二、哮喘专病规模</vt:lpstr>
      <vt:lpstr>二、哮喘专病规模</vt:lpstr>
      <vt:lpstr>三、哮喘专病人员与技术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华雯</cp:lastModifiedBy>
  <cp:revision>60</cp:revision>
  <dcterms:created xsi:type="dcterms:W3CDTF">2024-03-05T01:30:00Z</dcterms:created>
  <dcterms:modified xsi:type="dcterms:W3CDTF">2025-03-14T04:21:22Z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41C7023549624B37A78F165F14E8DC7D_13</vt:lpwstr>
  </property>
  <property fmtid="{D5CDD505-2E9C-101B-9397-08002B2CF9AE}" pid="3" name="KSOProductBuildVer">
    <vt:lpwstr>2052-12.1.0.20305</vt:lpwstr>
  </property>
</Properties>
</file>