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80" r:id="rId3"/>
  </p:sldMasterIdLst>
  <p:notesMasterIdLst>
    <p:notesMasterId r:id="rId13"/>
  </p:notesMasterIdLst>
  <p:handoutMasterIdLst>
    <p:handoutMasterId r:id="rId60"/>
  </p:handoutMasterIdLst>
  <p:sldIdLst>
    <p:sldId id="297" r:id="rId4"/>
    <p:sldId id="332" r:id="rId5"/>
    <p:sldId id="309" r:id="rId6"/>
    <p:sldId id="307" r:id="rId7"/>
    <p:sldId id="308" r:id="rId8"/>
    <p:sldId id="310" r:id="rId9"/>
    <p:sldId id="331" r:id="rId10"/>
    <p:sldId id="16776805" r:id="rId11"/>
    <p:sldId id="280" r:id="rId12"/>
    <p:sldId id="288" r:id="rId14"/>
    <p:sldId id="301" r:id="rId15"/>
    <p:sldId id="302" r:id="rId16"/>
    <p:sldId id="311" r:id="rId17"/>
    <p:sldId id="303" r:id="rId18"/>
    <p:sldId id="304" r:id="rId19"/>
    <p:sldId id="305" r:id="rId20"/>
    <p:sldId id="342" r:id="rId21"/>
    <p:sldId id="343" r:id="rId22"/>
    <p:sldId id="306" r:id="rId23"/>
    <p:sldId id="300" r:id="rId24"/>
    <p:sldId id="335" r:id="rId25"/>
    <p:sldId id="327" r:id="rId26"/>
    <p:sldId id="328" r:id="rId27"/>
    <p:sldId id="313" r:id="rId28"/>
    <p:sldId id="337" r:id="rId29"/>
    <p:sldId id="338" r:id="rId30"/>
    <p:sldId id="346" r:id="rId31"/>
    <p:sldId id="347" r:id="rId32"/>
    <p:sldId id="348" r:id="rId33"/>
    <p:sldId id="339" r:id="rId34"/>
    <p:sldId id="349" r:id="rId35"/>
    <p:sldId id="350" r:id="rId36"/>
    <p:sldId id="351" r:id="rId37"/>
    <p:sldId id="340" r:id="rId38"/>
    <p:sldId id="352" r:id="rId39"/>
    <p:sldId id="353" r:id="rId40"/>
    <p:sldId id="354" r:id="rId41"/>
    <p:sldId id="355" r:id="rId42"/>
    <p:sldId id="326" r:id="rId43"/>
    <p:sldId id="315" r:id="rId44"/>
    <p:sldId id="316" r:id="rId45"/>
    <p:sldId id="317" r:id="rId46"/>
    <p:sldId id="344" r:id="rId47"/>
    <p:sldId id="318" r:id="rId48"/>
    <p:sldId id="345" r:id="rId49"/>
    <p:sldId id="319" r:id="rId50"/>
    <p:sldId id="320" r:id="rId51"/>
    <p:sldId id="322" r:id="rId52"/>
    <p:sldId id="321" r:id="rId53"/>
    <p:sldId id="16776783" r:id="rId54"/>
    <p:sldId id="16776852" r:id="rId55"/>
    <p:sldId id="16776784" r:id="rId56"/>
    <p:sldId id="16776785" r:id="rId57"/>
    <p:sldId id="16776786" r:id="rId58"/>
    <p:sldId id="16776787" r:id="rId59"/>
  </p:sldIdLst>
  <p:sldSz cx="9144000" cy="5143500" type="screen16x9"/>
  <p:notesSz cx="6670675" cy="9875520"/>
  <p:custDataLst>
    <p:tags r:id="rId6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D0C218-FBC5-40FC-BA33-F6DE0062F240}">
          <p14:sldIdLst/>
        </p14:section>
        <p14:section name="规建" id="{B31265A5-018A-4C4A-A8F9-899D1DE0B7B1}">
          <p14:sldIdLst>
            <p14:sldId id="297"/>
            <p14:sldId id="332"/>
            <p14:sldId id="309"/>
            <p14:sldId id="307"/>
            <p14:sldId id="308"/>
            <p14:sldId id="310"/>
            <p14:sldId id="331"/>
            <p14:sldId id="16776805"/>
            <p14:sldId id="280"/>
            <p14:sldId id="288"/>
            <p14:sldId id="301"/>
            <p14:sldId id="302"/>
            <p14:sldId id="311"/>
            <p14:sldId id="303"/>
            <p14:sldId id="304"/>
            <p14:sldId id="305"/>
            <p14:sldId id="342"/>
            <p14:sldId id="343"/>
            <p14:sldId id="306"/>
            <p14:sldId id="300"/>
            <p14:sldId id="335"/>
            <p14:sldId id="327"/>
            <p14:sldId id="328"/>
            <p14:sldId id="313"/>
            <p14:sldId id="337"/>
            <p14:sldId id="338"/>
            <p14:sldId id="346"/>
            <p14:sldId id="347"/>
            <p14:sldId id="348"/>
            <p14:sldId id="339"/>
            <p14:sldId id="349"/>
            <p14:sldId id="350"/>
            <p14:sldId id="351"/>
            <p14:sldId id="340"/>
            <p14:sldId id="352"/>
            <p14:sldId id="353"/>
            <p14:sldId id="354"/>
            <p14:sldId id="355"/>
            <p14:sldId id="326"/>
            <p14:sldId id="315"/>
            <p14:sldId id="316"/>
            <p14:sldId id="317"/>
            <p14:sldId id="344"/>
            <p14:sldId id="318"/>
            <p14:sldId id="345"/>
            <p14:sldId id="319"/>
            <p14:sldId id="320"/>
            <p14:sldId id="322"/>
            <p14:sldId id="321"/>
            <p14:sldId id="16776783"/>
            <p14:sldId id="16776852"/>
            <p14:sldId id="16776784"/>
            <p14:sldId id="16776785"/>
            <p14:sldId id="16776786"/>
            <p14:sldId id="16776787"/>
          </p14:sldIdLst>
        </p14:section>
      </p14:sectionLst>
    </p:ext>
    <p:ext uri="{EFAFB233-063F-42B5-8137-9DF3F51BA10A}">
      <p15:sldGuideLst xmlns:p15="http://schemas.microsoft.com/office/powerpoint/2012/main">
        <p15:guide id="1" orient="horz" pos="1" userDrawn="1">
          <p15:clr>
            <a:srgbClr val="A4A3A4"/>
          </p15:clr>
        </p15:guide>
        <p15:guide id="6" pos="1" userDrawn="1">
          <p15:clr>
            <a:srgbClr val="A4A3A4"/>
          </p15:clr>
        </p15:guide>
        <p15:guide id="7" pos="56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1E25"/>
    <a:srgbClr val="AB0F0F"/>
    <a:srgbClr val="A60000"/>
    <a:srgbClr val="990000"/>
    <a:srgbClr val="B8CCE4"/>
    <a:srgbClr val="BFBFBF"/>
    <a:srgbClr val="931E24"/>
    <a:srgbClr val="D9D9D9"/>
    <a:srgbClr val="F2F2F2"/>
    <a:srgbClr val="BC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99" autoAdjust="0"/>
    <p:restoredTop sz="95087" autoAdjust="0"/>
  </p:normalViewPr>
  <p:slideViewPr>
    <p:cSldViewPr snapToGrid="0" snapToObjects="1" showGuides="1">
      <p:cViewPr varScale="1">
        <p:scale>
          <a:sx n="86" d="100"/>
          <a:sy n="86" d="100"/>
        </p:scale>
        <p:origin x="668" y="68"/>
      </p:cViewPr>
      <p:guideLst>
        <p:guide orient="horz" pos="1"/>
        <p:guide pos="1"/>
        <p:guide pos="5630"/>
      </p:guideLst>
    </p:cSldViewPr>
  </p:slideViewPr>
  <p:notesTextViewPr>
    <p:cViewPr>
      <p:scale>
        <a:sx n="100" d="100"/>
        <a:sy n="100" d="100"/>
      </p:scale>
      <p:origin x="0" y="0"/>
    </p:cViewPr>
  </p:notesTextViewPr>
  <p:sorterViewPr>
    <p:cViewPr varScale="1">
      <p:scale>
        <a:sx n="1" d="1"/>
        <a:sy n="1" d="1"/>
      </p:scale>
      <p:origin x="0" y="-32580"/>
    </p:cViewPr>
  </p:sorterViewPr>
  <p:notesViewPr>
    <p:cSldViewPr snapToGrid="0" snapToObjects="1">
      <p:cViewPr varScale="1">
        <p:scale>
          <a:sx n="55" d="100"/>
          <a:sy n="55" d="100"/>
        </p:scale>
        <p:origin x="-2770" y="-82"/>
      </p:cViewPr>
      <p:guideLst>
        <p:guide orient="horz" pos="3090"/>
        <p:guide pos="207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gs" Target="tags/tag27.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E7F4961-BC52-45BA-A286-89487DB664F3}" type="doc">
      <dgm:prSet loTypeId="process" loCatId="process" qsTypeId="urn:microsoft.com/office/officeart/2005/8/quickstyle/simple2" qsCatId="simple" csTypeId="urn:microsoft.com/office/officeart/2005/8/colors/accent1_2" csCatId="accent1" phldr="1"/>
      <dgm:spPr/>
    </dgm:pt>
    <dgm:pt modelId="{E962D8FE-8F75-42F6-8FDA-898811112DEC}">
      <dgm:prSet phldrT="[文本]" phldr="0" custT="1"/>
      <dgm:spPr>
        <a:solidFill>
          <a:srgbClr val="8D1E25"/>
        </a:solidFill>
      </dgm:spPr>
      <dgm:t>
        <a:bodyPr vert="horz" wrap="square"/>
        <a:p>
          <a:pPr>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致辞</a:t>
          </a:r>
          <a:r>
            <a:rPr lang="zh-CN" altLang="en-US" sz="1600" b="1" dirty="0">
              <a:latin typeface="微软雅黑" panose="020B0503020204020204" charset="-122"/>
              <a:ea typeface="微软雅黑" panose="020B0503020204020204" charset="-122"/>
              <a:cs typeface="Times New Roman" panose="02020603050405020304" pitchFamily="18" charset="0"/>
            </a:rPr>
            <a:t/>
          </a:r>
          <a:endParaRPr lang="zh-CN" altLang="en-US" sz="1600" b="1" dirty="0">
            <a:latin typeface="微软雅黑" panose="020B0503020204020204" charset="-122"/>
            <a:ea typeface="微软雅黑" panose="020B0503020204020204" charset="-122"/>
            <a:cs typeface="Times New Roman" panose="02020603050405020304" pitchFamily="18" charset="0"/>
          </a:endParaRPr>
        </a:p>
      </dgm:t>
    </dgm:pt>
    <dgm:pt modelId="{B2B0F593-000F-4796-95D8-963568A5916A}" cxnId="{35A8A83A-DA80-4ACC-8398-353D40823891}" type="parTrans">
      <dgm:prSet/>
      <dgm:spPr/>
      <dgm:t>
        <a:bodyPr/>
        <a:lstStyle/>
        <a:p>
          <a:endParaRPr lang="zh-CN" altLang="en-US" sz="1400"/>
        </a:p>
      </dgm:t>
    </dgm:pt>
    <dgm:pt modelId="{81507AB5-7E96-47DA-857B-3C225627F5BC}" cxnId="{35A8A83A-DA80-4ACC-8398-353D40823891}" type="sibTrans">
      <dgm:prSet/>
      <dgm:spPr/>
      <dgm:t>
        <a:bodyPr/>
        <a:lstStyle/>
        <a:p>
          <a:endParaRPr lang="zh-CN" altLang="en-US" sz="1400"/>
        </a:p>
      </dgm:t>
    </dgm:pt>
    <dgm:pt modelId="{7690A383-7E2F-41C9-92CC-B2F29E1AAB64}">
      <dgm:prSet phldrT="[文本]" phldr="0" custT="1"/>
      <dgm:spPr>
        <a:solidFill>
          <a:srgbClr val="8D1E25"/>
        </a:solidFill>
      </dgm:spPr>
      <dgm:t>
        <a:bodyPr vert="horz" wrap="square"/>
        <a:p>
          <a:pPr>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汇报</a:t>
          </a:r>
          <a:r>
            <a:rPr lang="zh-CN" altLang="en-US" sz="1600" b="1" dirty="0">
              <a:latin typeface="微软雅黑" panose="020B0503020204020204" charset="-122"/>
              <a:ea typeface="微软雅黑" panose="020B0503020204020204" charset="-122"/>
              <a:cs typeface="Times New Roman" panose="02020603050405020304" pitchFamily="18" charset="0"/>
            </a:rPr>
            <a:t/>
          </a:r>
          <a:endParaRPr lang="zh-CN" altLang="en-US" sz="1600" b="1" dirty="0">
            <a:latin typeface="微软雅黑" panose="020B0503020204020204" charset="-122"/>
            <a:ea typeface="微软雅黑" panose="020B0503020204020204" charset="-122"/>
            <a:cs typeface="Times New Roman" panose="02020603050405020304" pitchFamily="18" charset="0"/>
          </a:endParaRPr>
        </a:p>
      </dgm:t>
    </dgm:pt>
    <dgm:pt modelId="{50D3C4F1-4DF1-41A3-81B5-79B068F4DC5B}" cxnId="{FAF5F02D-550B-47A8-AD5E-EC7B5DA0AFFA}" type="parTrans">
      <dgm:prSet/>
      <dgm:spPr/>
      <dgm:t>
        <a:bodyPr/>
        <a:lstStyle/>
        <a:p>
          <a:endParaRPr lang="zh-CN" altLang="en-US" sz="1400"/>
        </a:p>
      </dgm:t>
    </dgm:pt>
    <dgm:pt modelId="{E2097322-4D0B-4612-AF28-B7E872008B46}" cxnId="{FAF5F02D-550B-47A8-AD5E-EC7B5DA0AFFA}" type="sibTrans">
      <dgm:prSet/>
      <dgm:spPr/>
      <dgm:t>
        <a:bodyPr/>
        <a:lstStyle/>
        <a:p>
          <a:endParaRPr lang="zh-CN" altLang="en-US" sz="1400"/>
        </a:p>
      </dgm:t>
    </dgm:pt>
    <dgm:pt modelId="{0A5B4134-B7A2-4CDE-8BCA-06DB22B5DC4A}">
      <dgm:prSet phldrT="[文本]" phldr="0" custT="1"/>
      <dgm:spPr>
        <a:solidFill>
          <a:srgbClr val="8D1E25"/>
        </a:solidFill>
      </dgm:spPr>
      <dgm:t>
        <a:bodyPr vert="horz" wrap="square"/>
        <a:p>
          <a:pPr>
            <a:lnSpc>
              <a:spcPct val="100000"/>
            </a:lnSpc>
            <a:spcBef>
              <a:spcPct val="0"/>
            </a:spcBef>
            <a:spcAft>
              <a:spcPct val="35000"/>
            </a:spcAft>
          </a:pPr>
          <a:r>
            <a:rPr lang="zh-CN" altLang="en-US" sz="1200" b="1" dirty="0">
              <a:latin typeface="微软雅黑" panose="020B0503020204020204" charset="-122"/>
              <a:ea typeface="微软雅黑" panose="020B0503020204020204" charset="-122"/>
              <a:cs typeface="微软雅黑" panose="020B0503020204020204" charset="-122"/>
            </a:rPr>
            <a:t>线上</a:t>
          </a:r>
          <a:r>
            <a:rPr lang="en-US" altLang="zh-CN" sz="1200" b="1" dirty="0">
              <a:latin typeface="微软雅黑" panose="020B0503020204020204" charset="-122"/>
              <a:ea typeface="微软雅黑" panose="020B0503020204020204" charset="-122"/>
              <a:cs typeface="微软雅黑" panose="020B0503020204020204" charset="-122"/>
            </a:rPr>
            <a:t>/</a:t>
          </a:r>
          <a:r>
            <a:rPr lang="zh-CN" altLang="en-US" sz="1200" b="1" dirty="0">
              <a:latin typeface="微软雅黑" panose="020B0503020204020204" charset="-122"/>
              <a:ea typeface="微软雅黑" panose="020B0503020204020204" charset="-122"/>
              <a:cs typeface="微软雅黑" panose="020B0503020204020204" charset="-122"/>
            </a:rPr>
            <a:t>线下</a:t>
          </a:r>
          <a:endParaRPr lang="zh-CN" altLang="en-US" sz="1200" b="1" dirty="0">
            <a:latin typeface="微软雅黑" panose="020B0503020204020204" charset="-122"/>
            <a:ea typeface="微软雅黑" panose="020B0503020204020204" charset="-122"/>
            <a:cs typeface="微软雅黑" panose="020B0503020204020204" charset="-122"/>
          </a:endParaRPr>
        </a:p>
        <a:p>
          <a:pPr>
            <a:lnSpc>
              <a:spcPct val="100000"/>
            </a:lnSpc>
            <a:spcBef>
              <a:spcPct val="0"/>
            </a:spcBef>
            <a:spcAft>
              <a:spcPct val="35000"/>
            </a:spcAft>
          </a:pPr>
          <a:r>
            <a:rPr lang="zh-CN" altLang="en-US" sz="1200" b="1" dirty="0">
              <a:latin typeface="微软雅黑" panose="020B0503020204020204" charset="-122"/>
              <a:ea typeface="微软雅黑" panose="020B0503020204020204" charset="-122"/>
              <a:cs typeface="微软雅黑" panose="020B0503020204020204" charset="-122"/>
            </a:rPr>
            <a:t>实地展示与互动</a:t>
          </a:r>
          <a:r>
            <a:rPr lang="zh-CN" altLang="en-US" sz="1200" b="1" dirty="0">
              <a:latin typeface="微软雅黑" panose="020B0503020204020204" charset="-122"/>
              <a:ea typeface="微软雅黑" panose="020B0503020204020204" charset="-122"/>
              <a:cs typeface="微软雅黑" panose="020B0503020204020204" charset="-122"/>
            </a:rPr>
            <a:t/>
          </a:r>
          <a:endParaRPr lang="zh-CN" altLang="en-US" sz="1200" b="1" dirty="0">
            <a:latin typeface="微软雅黑" panose="020B0503020204020204" charset="-122"/>
            <a:ea typeface="微软雅黑" panose="020B0503020204020204" charset="-122"/>
            <a:cs typeface="微软雅黑" panose="020B0503020204020204" charset="-122"/>
          </a:endParaRPr>
        </a:p>
      </dgm:t>
    </dgm:pt>
    <dgm:pt modelId="{870D96D7-AB28-446D-A7F9-09B86A4248CE}" cxnId="{7DA70C58-E33F-4ED4-9F83-816D670F3AAE}" type="parTrans">
      <dgm:prSet/>
      <dgm:spPr/>
      <dgm:t>
        <a:bodyPr/>
        <a:lstStyle/>
        <a:p>
          <a:endParaRPr lang="zh-CN" altLang="en-US" sz="1400"/>
        </a:p>
      </dgm:t>
    </dgm:pt>
    <dgm:pt modelId="{BB58C82C-2A56-449A-8573-F1877CA1C14A}" cxnId="{7DA70C58-E33F-4ED4-9F83-816D670F3AAE}" type="sibTrans">
      <dgm:prSet/>
      <dgm:spPr/>
      <dgm:t>
        <a:bodyPr/>
        <a:lstStyle/>
        <a:p>
          <a:endParaRPr lang="zh-CN" altLang="en-US" sz="1400"/>
        </a:p>
      </dgm:t>
    </dgm:pt>
    <dgm:pt modelId="{2D7D12FC-9522-4131-B107-300D634B6689}">
      <dgm:prSet phldrT="[文本]" phldr="0" custT="1"/>
      <dgm:spPr>
        <a:solidFill>
          <a:srgbClr val="8D1E25"/>
        </a:solidFill>
      </dgm:spPr>
      <dgm:t>
        <a:bodyPr vert="horz" wrap="square"/>
        <a:p>
          <a:pPr>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专家</a:t>
          </a:r>
          <a:r>
            <a:rPr lang="zh-CN" altLang="en-US" sz="1600" b="1" dirty="0">
              <a:latin typeface="微软雅黑" panose="020B0503020204020204" charset="-122"/>
              <a:ea typeface="微软雅黑" panose="020B0503020204020204" charset="-122"/>
              <a:cs typeface="Times New Roman" panose="02020603050405020304" pitchFamily="18" charset="0"/>
            </a:rPr>
            <a:t>反馈</a:t>
          </a:r>
          <a:r>
            <a:rPr lang="zh-CN" altLang="en-US" sz="1600" b="1" dirty="0">
              <a:latin typeface="微软雅黑" panose="020B0503020204020204" charset="-122"/>
              <a:ea typeface="微软雅黑" panose="020B0503020204020204" charset="-122"/>
              <a:cs typeface="Times New Roman" panose="02020603050405020304" pitchFamily="18" charset="0"/>
            </a:rPr>
            <a:t/>
          </a:r>
          <a:endParaRPr lang="zh-CN" altLang="en-US" sz="1600" b="1" dirty="0">
            <a:latin typeface="微软雅黑" panose="020B0503020204020204" charset="-122"/>
            <a:ea typeface="微软雅黑" panose="020B0503020204020204" charset="-122"/>
            <a:cs typeface="Times New Roman" panose="02020603050405020304" pitchFamily="18" charset="0"/>
          </a:endParaRPr>
        </a:p>
      </dgm:t>
    </dgm:pt>
    <dgm:pt modelId="{EF9368C5-F77D-4ED0-9E1A-BA925CA20924}" cxnId="{E47D30E5-8A56-4B73-9B51-2C52E2C0E0B0}" type="parTrans">
      <dgm:prSet/>
      <dgm:spPr/>
      <dgm:t>
        <a:bodyPr/>
        <a:lstStyle/>
        <a:p>
          <a:endParaRPr lang="zh-CN" altLang="en-US" sz="1400"/>
        </a:p>
      </dgm:t>
    </dgm:pt>
    <dgm:pt modelId="{B80F51C0-702A-49FF-92A7-C1D2A39ABE4D}" cxnId="{E47D30E5-8A56-4B73-9B51-2C52E2C0E0B0}" type="sibTrans">
      <dgm:prSet/>
      <dgm:spPr/>
      <dgm:t>
        <a:bodyPr/>
        <a:lstStyle/>
        <a:p>
          <a:endParaRPr lang="zh-CN" altLang="en-US" sz="1400"/>
        </a:p>
      </dgm:t>
    </dgm:pt>
    <dgm:pt modelId="{969E93B6-63ED-445C-978E-AE56C23A0D0D}">
      <dgm:prSet phldrT="[文本]" phldr="0" custT="1"/>
      <dgm:spPr>
        <a:solidFill>
          <a:srgbClr val="8D1E25"/>
        </a:solidFill>
      </dgm:spPr>
      <dgm:t>
        <a:bodyPr vert="horz" wrap="square"/>
        <a:p>
          <a:pPr>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专家打分</a:t>
          </a:r>
          <a:r>
            <a:rPr lang="zh-CN" altLang="en-US" sz="1600" b="1" dirty="0">
              <a:latin typeface="微软雅黑" panose="020B0503020204020204" charset="-122"/>
              <a:ea typeface="微软雅黑" panose="020B0503020204020204" charset="-122"/>
              <a:cs typeface="Times New Roman" panose="02020603050405020304" pitchFamily="18" charset="0"/>
            </a:rPr>
            <a:t/>
          </a:r>
          <a:endParaRPr lang="zh-CN" altLang="en-US" sz="1600" b="1" dirty="0">
            <a:latin typeface="微软雅黑" panose="020B0503020204020204" charset="-122"/>
            <a:ea typeface="微软雅黑" panose="020B0503020204020204" charset="-122"/>
            <a:cs typeface="Times New Roman" panose="02020603050405020304" pitchFamily="18" charset="0"/>
          </a:endParaRPr>
        </a:p>
      </dgm:t>
    </dgm:pt>
    <dgm:pt modelId="{9DC5EB35-0258-4ED6-B78A-32EB7B5E8FE5}" cxnId="{D322B97B-AB65-4A06-80F2-982D60C74CB6}" type="parTrans">
      <dgm:prSet/>
      <dgm:spPr/>
      <dgm:t>
        <a:bodyPr/>
        <a:lstStyle/>
        <a:p>
          <a:endParaRPr lang="zh-CN" altLang="en-US" sz="1400"/>
        </a:p>
      </dgm:t>
    </dgm:pt>
    <dgm:pt modelId="{F82C81FC-1122-4564-AF7E-9EE776CE2709}" cxnId="{D322B97B-AB65-4A06-80F2-982D60C74CB6}" type="sibTrans">
      <dgm:prSet/>
      <dgm:spPr/>
      <dgm:t>
        <a:bodyPr/>
        <a:lstStyle/>
        <a:p>
          <a:endParaRPr lang="zh-CN" altLang="en-US" sz="1400"/>
        </a:p>
      </dgm:t>
    </dgm:pt>
    <dgm:pt modelId="{6A9CBDBB-F33A-437C-AB90-487680967457}" type="pres">
      <dgm:prSet presAssocID="{FE7F4961-BC52-45BA-A286-89487DB664F3}" presName="Name0" presStyleCnt="0">
        <dgm:presLayoutVars>
          <dgm:dir/>
          <dgm:animLvl val="lvl"/>
          <dgm:resizeHandles val="exact"/>
        </dgm:presLayoutVars>
      </dgm:prSet>
      <dgm:spPr/>
    </dgm:pt>
    <dgm:pt modelId="{7197E0BD-DEB6-47DB-979B-F84926D72E98}" type="pres">
      <dgm:prSet presAssocID="{E962D8FE-8F75-42F6-8FDA-898811112DEC}" presName="parTxOnly" presStyleLbl="node1" presStyleIdx="0" presStyleCnt="5" custScaleX="122648" custScaleY="152206">
        <dgm:presLayoutVars>
          <dgm:chMax val="0"/>
          <dgm:chPref val="0"/>
          <dgm:bulletEnabled val="1"/>
        </dgm:presLayoutVars>
      </dgm:prSet>
      <dgm:spPr/>
    </dgm:pt>
    <dgm:pt modelId="{AF3FD36A-1339-4A04-8881-45594737CC37}" type="pres">
      <dgm:prSet presAssocID="{81507AB5-7E96-47DA-857B-3C225627F5BC}" presName="parTxOnlySpace" presStyleCnt="0"/>
      <dgm:spPr/>
    </dgm:pt>
    <dgm:pt modelId="{6FE1E9F8-9F9D-470A-9262-0C67DF4337E4}" type="pres">
      <dgm:prSet presAssocID="{7690A383-7E2F-41C9-92CC-B2F29E1AAB64}" presName="parTxOnly" presStyleLbl="node1" presStyleIdx="1" presStyleCnt="5" custScaleX="129575" custScaleY="152206">
        <dgm:presLayoutVars>
          <dgm:chMax val="0"/>
          <dgm:chPref val="0"/>
          <dgm:bulletEnabled val="1"/>
        </dgm:presLayoutVars>
      </dgm:prSet>
      <dgm:spPr/>
    </dgm:pt>
    <dgm:pt modelId="{50265231-F8D0-4B80-9751-C26B78C0C0D7}" type="pres">
      <dgm:prSet presAssocID="{E2097322-4D0B-4612-AF28-B7E872008B46}" presName="parTxOnlySpace" presStyleCnt="0"/>
      <dgm:spPr/>
    </dgm:pt>
    <dgm:pt modelId="{0AF83AD2-18F2-4723-937B-7863455D67CC}" type="pres">
      <dgm:prSet presAssocID="{0A5B4134-B7A2-4CDE-8BCA-06DB22B5DC4A}" presName="parTxOnly" presStyleLbl="node1" presStyleIdx="2" presStyleCnt="5" custScaleX="255442" custScaleY="152206" custLinFactNeighborX="-2430" custLinFactNeighborY="-4126">
        <dgm:presLayoutVars>
          <dgm:chMax val="0"/>
          <dgm:chPref val="0"/>
          <dgm:bulletEnabled val="1"/>
        </dgm:presLayoutVars>
      </dgm:prSet>
      <dgm:spPr/>
    </dgm:pt>
    <dgm:pt modelId="{EDAC00F9-7A88-4836-8648-58CB496F098F}" type="pres">
      <dgm:prSet presAssocID="{BB58C82C-2A56-449A-8573-F1877CA1C14A}" presName="parTxOnlySpace" presStyleCnt="0"/>
      <dgm:spPr/>
    </dgm:pt>
    <dgm:pt modelId="{F4C411B8-1A89-4643-A6C1-06DA13F69185}" type="pres">
      <dgm:prSet presAssocID="{2D7D12FC-9522-4131-B107-300D634B6689}" presName="parTxOnly" presStyleLbl="node1" presStyleIdx="3" presStyleCnt="5" custScaleX="170796" custScaleY="152206" custLinFactNeighborX="-41031" custLinFactNeighborY="-3957">
        <dgm:presLayoutVars>
          <dgm:chMax val="0"/>
          <dgm:chPref val="0"/>
          <dgm:bulletEnabled val="1"/>
        </dgm:presLayoutVars>
      </dgm:prSet>
      <dgm:spPr/>
    </dgm:pt>
    <dgm:pt modelId="{D1EFF3EF-4BA0-4FA6-A433-DDE9D93349C6}" type="pres">
      <dgm:prSet presAssocID="{B80F51C0-702A-49FF-92A7-C1D2A39ABE4D}" presName="parTxOnlySpace" presStyleCnt="0"/>
      <dgm:spPr/>
    </dgm:pt>
    <dgm:pt modelId="{B9C7CD49-182B-4F1C-B7B7-59464E218887}" type="pres">
      <dgm:prSet presAssocID="{969E93B6-63ED-445C-978E-AE56C23A0D0D}" presName="parTxOnly" presStyleLbl="node1" presStyleIdx="4" presStyleCnt="5" custScaleX="169772" custScaleY="152206">
        <dgm:presLayoutVars>
          <dgm:chMax val="0"/>
          <dgm:chPref val="0"/>
          <dgm:bulletEnabled val="1"/>
        </dgm:presLayoutVars>
      </dgm:prSet>
      <dgm:spPr/>
    </dgm:pt>
  </dgm:ptLst>
  <dgm:cxnLst>
    <dgm:cxn modelId="{35A8A83A-DA80-4ACC-8398-353D40823891}" srcId="{FE7F4961-BC52-45BA-A286-89487DB664F3}" destId="{E962D8FE-8F75-42F6-8FDA-898811112DEC}" srcOrd="0" destOrd="0" parTransId="{B2B0F593-000F-4796-95D8-963568A5916A}" sibTransId="{81507AB5-7E96-47DA-857B-3C225627F5BC}"/>
    <dgm:cxn modelId="{FAF5F02D-550B-47A8-AD5E-EC7B5DA0AFFA}" srcId="{FE7F4961-BC52-45BA-A286-89487DB664F3}" destId="{7690A383-7E2F-41C9-92CC-B2F29E1AAB64}" srcOrd="1" destOrd="0" parTransId="{50D3C4F1-4DF1-41A3-81B5-79B068F4DC5B}" sibTransId="{E2097322-4D0B-4612-AF28-B7E872008B46}"/>
    <dgm:cxn modelId="{7DA70C58-E33F-4ED4-9F83-816D670F3AAE}" srcId="{FE7F4961-BC52-45BA-A286-89487DB664F3}" destId="{0A5B4134-B7A2-4CDE-8BCA-06DB22B5DC4A}" srcOrd="2" destOrd="0" parTransId="{870D96D7-AB28-446D-A7F9-09B86A4248CE}" sibTransId="{BB58C82C-2A56-449A-8573-F1877CA1C14A}"/>
    <dgm:cxn modelId="{E47D30E5-8A56-4B73-9B51-2C52E2C0E0B0}" srcId="{FE7F4961-BC52-45BA-A286-89487DB664F3}" destId="{2D7D12FC-9522-4131-B107-300D634B6689}" srcOrd="3" destOrd="0" parTransId="{EF9368C5-F77D-4ED0-9E1A-BA925CA20924}" sibTransId="{B80F51C0-702A-49FF-92A7-C1D2A39ABE4D}"/>
    <dgm:cxn modelId="{D322B97B-AB65-4A06-80F2-982D60C74CB6}" srcId="{FE7F4961-BC52-45BA-A286-89487DB664F3}" destId="{969E93B6-63ED-445C-978E-AE56C23A0D0D}" srcOrd="4" destOrd="0" parTransId="{9DC5EB35-0258-4ED6-B78A-32EB7B5E8FE5}" sibTransId="{F82C81FC-1122-4564-AF7E-9EE776CE2709}"/>
    <dgm:cxn modelId="{04C5D6F7-8878-441F-AA78-6E82D51FAB48}" type="presOf" srcId="{FE7F4961-BC52-45BA-A286-89487DB664F3}" destId="{6A9CBDBB-F33A-437C-AB90-487680967457}" srcOrd="0" destOrd="0" presId="urn:microsoft.com/office/officeart/2005/8/layout/chevron1"/>
    <dgm:cxn modelId="{AD9401C4-0E67-445B-A991-36CBAD816D0F}" type="presParOf" srcId="{6A9CBDBB-F33A-437C-AB90-487680967457}" destId="{7197E0BD-DEB6-47DB-979B-F84926D72E98}" srcOrd="0" destOrd="0" presId="urn:microsoft.com/office/officeart/2005/8/layout/chevron1"/>
    <dgm:cxn modelId="{B65E2311-C0F7-492A-82A3-9DD8AE378BD2}" type="presOf" srcId="{E962D8FE-8F75-42F6-8FDA-898811112DEC}" destId="{7197E0BD-DEB6-47DB-979B-F84926D72E98}" srcOrd="0" destOrd="0" presId="urn:microsoft.com/office/officeart/2005/8/layout/chevron1"/>
    <dgm:cxn modelId="{D2751CBC-770D-48C4-9790-C1847739746B}" type="presParOf" srcId="{6A9CBDBB-F33A-437C-AB90-487680967457}" destId="{AF3FD36A-1339-4A04-8881-45594737CC37}" srcOrd="1" destOrd="0" presId="urn:microsoft.com/office/officeart/2005/8/layout/chevron1"/>
    <dgm:cxn modelId="{751589B5-1B44-4E8B-8A16-73450B11F146}" type="presParOf" srcId="{6A9CBDBB-F33A-437C-AB90-487680967457}" destId="{6FE1E9F8-9F9D-470A-9262-0C67DF4337E4}" srcOrd="2" destOrd="0" presId="urn:microsoft.com/office/officeart/2005/8/layout/chevron1"/>
    <dgm:cxn modelId="{C832B232-D409-4D2B-8230-9C78FE5DDAEC}" type="presOf" srcId="{7690A383-7E2F-41C9-92CC-B2F29E1AAB64}" destId="{6FE1E9F8-9F9D-470A-9262-0C67DF4337E4}" srcOrd="0" destOrd="0" presId="urn:microsoft.com/office/officeart/2005/8/layout/chevron1"/>
    <dgm:cxn modelId="{F2F7C057-F49A-4945-BD79-E99664CB86F4}" type="presParOf" srcId="{6A9CBDBB-F33A-437C-AB90-487680967457}" destId="{50265231-F8D0-4B80-9751-C26B78C0C0D7}" srcOrd="3" destOrd="0" presId="urn:microsoft.com/office/officeart/2005/8/layout/chevron1"/>
    <dgm:cxn modelId="{D3D88C5D-6BFB-4F68-B900-D2AD02937A66}" type="presParOf" srcId="{6A9CBDBB-F33A-437C-AB90-487680967457}" destId="{0AF83AD2-18F2-4723-937B-7863455D67CC}" srcOrd="4" destOrd="0" presId="urn:microsoft.com/office/officeart/2005/8/layout/chevron1"/>
    <dgm:cxn modelId="{512CC495-3103-4465-8D07-AB13EEC6BC11}" type="presOf" srcId="{0A5B4134-B7A2-4CDE-8BCA-06DB22B5DC4A}" destId="{0AF83AD2-18F2-4723-937B-7863455D67CC}" srcOrd="0" destOrd="0" presId="urn:microsoft.com/office/officeart/2005/8/layout/chevron1"/>
    <dgm:cxn modelId="{02A20873-7F7A-4F68-8DDE-F0F18A4C76F1}" type="presParOf" srcId="{6A9CBDBB-F33A-437C-AB90-487680967457}" destId="{EDAC00F9-7A88-4836-8648-58CB496F098F}" srcOrd="5" destOrd="0" presId="urn:microsoft.com/office/officeart/2005/8/layout/chevron1"/>
    <dgm:cxn modelId="{C6B92F0C-1EED-4917-AE63-8B4A5812C417}" type="presParOf" srcId="{6A9CBDBB-F33A-437C-AB90-487680967457}" destId="{F4C411B8-1A89-4643-A6C1-06DA13F69185}" srcOrd="6" destOrd="0" presId="urn:microsoft.com/office/officeart/2005/8/layout/chevron1"/>
    <dgm:cxn modelId="{85F4D246-A14C-45C4-98F6-B2C6545581F5}" type="presOf" srcId="{2D7D12FC-9522-4131-B107-300D634B6689}" destId="{F4C411B8-1A89-4643-A6C1-06DA13F69185}" srcOrd="0" destOrd="0" presId="urn:microsoft.com/office/officeart/2005/8/layout/chevron1"/>
    <dgm:cxn modelId="{40E8D9E7-B32E-4FAF-8817-DCD3D318B961}" type="presParOf" srcId="{6A9CBDBB-F33A-437C-AB90-487680967457}" destId="{D1EFF3EF-4BA0-4FA6-A433-DDE9D93349C6}" srcOrd="7" destOrd="0" presId="urn:microsoft.com/office/officeart/2005/8/layout/chevron1"/>
    <dgm:cxn modelId="{3AA65FE0-C190-4CCB-BAC6-AC9803FE4A22}" type="presParOf" srcId="{6A9CBDBB-F33A-437C-AB90-487680967457}" destId="{B9C7CD49-182B-4F1C-B7B7-59464E218887}" srcOrd="8" destOrd="0" presId="urn:microsoft.com/office/officeart/2005/8/layout/chevron1"/>
    <dgm:cxn modelId="{B40B7352-B8FD-436A-8A69-10FB8173916D}" type="presOf" srcId="{969E93B6-63ED-445C-978E-AE56C23A0D0D}" destId="{B9C7CD49-182B-4F1C-B7B7-59464E218887}" srcOrd="0"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41B510-7F97-4B12-A69E-92F26A0D3260}" type="doc">
      <dgm:prSet loTypeId="process" loCatId="process" qsTypeId="urn:microsoft.com/office/officeart/2005/8/quickstyle/simple3" qsCatId="simple" csTypeId="urn:microsoft.com/office/officeart/2005/8/colors/accent0_1" csCatId="mainScheme" phldr="1"/>
      <dgm:spPr/>
    </dgm:pt>
    <dgm:pt modelId="{E4347129-FFF6-4E5D-8106-D08FD21D7C4D}">
      <dgm:prSet phldrT="[文本]" phldr="0" custT="1"/>
      <dgm:spPr>
        <a:solidFill>
          <a:srgbClr val="8D1E25"/>
        </a:solidFill>
      </dgm:spPr>
      <dgm:t>
        <a:bodyPr vert="horz" wrap="square"/>
        <a:p>
          <a:pPr>
            <a:lnSpc>
              <a:spcPct val="100000"/>
            </a:lnSpc>
            <a:spcBef>
              <a:spcPct val="0"/>
            </a:spcBef>
            <a:spcAft>
              <a:spcPct val="35000"/>
            </a:spcAft>
          </a:pPr>
          <a:r>
            <a:rPr lang="zh-CN" altLang="en-US" sz="1600" b="1" dirty="0">
              <a:solidFill>
                <a:schemeClr val="bg1"/>
              </a:solidFill>
              <a:latin typeface="+mn-ea"/>
              <a:ea typeface="+mn-ea"/>
            </a:rPr>
            <a:t>门诊</a:t>
          </a:r>
          <a:r>
            <a:rPr lang="zh-CN" altLang="en-US" sz="1600" b="1" dirty="0">
              <a:solidFill>
                <a:schemeClr val="bg1"/>
              </a:solidFill>
              <a:latin typeface="+mn-ea"/>
              <a:ea typeface="+mn-ea"/>
            </a:rPr>
            <a:t/>
          </a:r>
          <a:endParaRPr lang="zh-CN" altLang="en-US" sz="1600" b="1" dirty="0">
            <a:solidFill>
              <a:schemeClr val="bg1"/>
            </a:solidFill>
            <a:latin typeface="+mn-ea"/>
            <a:ea typeface="+mn-ea"/>
          </a:endParaRPr>
        </a:p>
      </dgm:t>
    </dgm:pt>
    <dgm:pt modelId="{C62010F8-7CBD-42AD-968F-AA8D30D6EFF5}" cxnId="{C0C3E071-F4B5-4FFC-8DAE-EDBCAF4A4FA0}" type="parTrans">
      <dgm:prSet/>
      <dgm:spPr/>
      <dgm:t>
        <a:bodyPr/>
        <a:lstStyle/>
        <a:p>
          <a:endParaRPr lang="zh-CN" altLang="en-US" sz="3600">
            <a:solidFill>
              <a:srgbClr val="A60000"/>
            </a:solidFill>
          </a:endParaRPr>
        </a:p>
      </dgm:t>
    </dgm:pt>
    <dgm:pt modelId="{A76884B9-5B1B-49E1-A1EB-E5FAB5958B6B}" cxnId="{C0C3E071-F4B5-4FFC-8DAE-EDBCAF4A4FA0}" type="sibTrans">
      <dgm:prSet custT="1"/>
      <dgm:spPr>
        <a:solidFill>
          <a:srgbClr val="8D1E25"/>
        </a:solidFill>
      </dgm:spPr>
      <dgm:t>
        <a:bodyPr/>
        <a:lstStyle/>
        <a:p>
          <a:endParaRPr lang="zh-CN" altLang="en-US" sz="1400">
            <a:solidFill>
              <a:srgbClr val="A60000"/>
            </a:solidFill>
          </a:endParaRPr>
        </a:p>
      </dgm:t>
    </dgm:pt>
    <dgm:pt modelId="{B6969EDB-BAC7-48BF-B8A8-9BCBAE9BDA91}">
      <dgm:prSet phldrT="[文本]" phldr="0" custT="1"/>
      <dgm:spPr>
        <a:solidFill>
          <a:srgbClr val="8D1E25"/>
        </a:solidFill>
      </dgm:spPr>
      <dgm:t>
        <a:bodyPr vert="horz" wrap="square"/>
        <a:p>
          <a:pPr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门诊综合诊疗室</a:t>
          </a:r>
          <a:r>
            <a:rPr lang="zh-CN" altLang="en-US" sz="1400" b="1" kern="1200" dirty="0">
              <a:solidFill>
                <a:schemeClr val="bg1"/>
              </a:solidFill>
              <a:latin typeface="微软雅黑" panose="020B0503020204020204" charset="-122"/>
              <a:ea typeface="微软雅黑" panose="020B0503020204020204" charset="-122"/>
              <a:cs typeface="+mn-cs"/>
            </a:rPr>
            <a:t/>
          </a:r>
          <a:endParaRPr lang="zh-CN" altLang="en-US" sz="1400" b="1" kern="1200" dirty="0">
            <a:solidFill>
              <a:schemeClr val="bg1"/>
            </a:solidFill>
            <a:latin typeface="微软雅黑" panose="020B0503020204020204" charset="-122"/>
            <a:ea typeface="微软雅黑" panose="020B0503020204020204" charset="-122"/>
            <a:cs typeface="+mn-cs"/>
          </a:endParaRPr>
        </a:p>
      </dgm:t>
    </dgm:pt>
    <dgm:pt modelId="{3486C7A0-BA25-4628-8067-1F729BB38D81}" cxnId="{6F01444C-07DC-4510-823F-D0CE96C3753E}" type="parTrans">
      <dgm:prSet/>
      <dgm:spPr/>
      <dgm:t>
        <a:bodyPr/>
        <a:lstStyle/>
        <a:p>
          <a:endParaRPr lang="zh-CN" altLang="en-US" sz="3600">
            <a:solidFill>
              <a:srgbClr val="A60000"/>
            </a:solidFill>
          </a:endParaRPr>
        </a:p>
      </dgm:t>
    </dgm:pt>
    <dgm:pt modelId="{0F756B1D-FCCB-4FAD-B986-D4176B17F2B6}" cxnId="{6F01444C-07DC-4510-823F-D0CE96C3753E}" type="sibTrans">
      <dgm:prSet custT="1"/>
      <dgm:spPr>
        <a:solidFill>
          <a:srgbClr val="8D1E25"/>
        </a:solidFill>
      </dgm:spPr>
      <dgm:t>
        <a:bodyPr/>
        <a:lstStyle/>
        <a:p>
          <a:endParaRPr lang="zh-CN" altLang="en-US" sz="1400">
            <a:solidFill>
              <a:srgbClr val="A60000"/>
            </a:solidFill>
          </a:endParaRPr>
        </a:p>
      </dgm:t>
    </dgm:pt>
    <dgm:pt modelId="{A9CCF915-E232-40CB-9587-B00D12301ECC}">
      <dgm:prSet phldrT="[文本]" phldr="0" custT="1"/>
      <dgm:spPr>
        <a:solidFill>
          <a:srgbClr val="8D1E25"/>
        </a:solidFill>
      </dgm:spPr>
      <dgm:t>
        <a:bodyPr vert="horz" wrap="square"/>
        <a:p>
          <a:pPr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肺功能室</a:t>
          </a:r>
          <a:r>
            <a:rPr lang="zh-CN" altLang="en-US" sz="1400" b="1" kern="1200" dirty="0">
              <a:solidFill>
                <a:schemeClr val="bg1"/>
              </a:solidFill>
              <a:latin typeface="微软雅黑" panose="020B0503020204020204" charset="-122"/>
              <a:ea typeface="微软雅黑" panose="020B0503020204020204" charset="-122"/>
              <a:cs typeface="+mn-cs"/>
            </a:rPr>
            <a:t/>
          </a:r>
          <a:endParaRPr lang="zh-CN" altLang="en-US" sz="1400" b="1" kern="1200" dirty="0">
            <a:solidFill>
              <a:schemeClr val="bg1"/>
            </a:solidFill>
            <a:latin typeface="微软雅黑" panose="020B0503020204020204" charset="-122"/>
            <a:ea typeface="微软雅黑" panose="020B0503020204020204" charset="-122"/>
            <a:cs typeface="+mn-cs"/>
          </a:endParaRPr>
        </a:p>
      </dgm:t>
    </dgm:pt>
    <dgm:pt modelId="{599E0ACA-E512-490E-9DF8-0716CEACFB18}" cxnId="{997A2CFF-317D-4753-873F-882B00011838}" type="parTrans">
      <dgm:prSet/>
      <dgm:spPr/>
      <dgm:t>
        <a:bodyPr/>
        <a:lstStyle/>
        <a:p>
          <a:endParaRPr lang="zh-CN" altLang="en-US" sz="3600">
            <a:solidFill>
              <a:srgbClr val="A60000"/>
            </a:solidFill>
          </a:endParaRPr>
        </a:p>
      </dgm:t>
    </dgm:pt>
    <dgm:pt modelId="{C690345A-318C-4A66-9C7A-70B74BB72FFA}" cxnId="{997A2CFF-317D-4753-873F-882B00011838}" type="sibTrans">
      <dgm:prSet custT="1"/>
      <dgm:spPr>
        <a:solidFill>
          <a:srgbClr val="8D1E25"/>
        </a:solidFill>
      </dgm:spPr>
      <dgm:t>
        <a:bodyPr/>
        <a:lstStyle/>
        <a:p>
          <a:endParaRPr lang="zh-CN" altLang="en-US" sz="1400">
            <a:solidFill>
              <a:srgbClr val="A60000"/>
            </a:solidFill>
          </a:endParaRPr>
        </a:p>
      </dgm:t>
    </dgm:pt>
    <dgm:pt modelId="{DBE1DC56-A3AC-4E63-B146-76CD68933F88}">
      <dgm:prSet phldrT="[文本]" phldr="0" custT="1"/>
      <dgm:spPr>
        <a:solidFill>
          <a:srgbClr val="8D1E25"/>
        </a:solidFill>
      </dgm:spPr>
      <dgm:t>
        <a:bodyPr vert="horz" wrap="square"/>
        <a:p>
          <a:pPr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呼吸</a:t>
          </a:r>
          <a:r>
            <a:rPr lang="zh-CN" altLang="en-US" sz="1400" b="1" kern="1200">
              <a:solidFill>
                <a:schemeClr val="bg1"/>
              </a:solidFill>
              <a:latin typeface="微软雅黑" panose="020B0503020204020204" charset="-122"/>
              <a:ea typeface="微软雅黑" panose="020B0503020204020204" charset="-122"/>
              <a:cs typeface="+mn-cs"/>
            </a:rPr>
            <a:t>内镜</a:t>
          </a:r>
          <a:r>
            <a:rPr lang="zh-CN" altLang="en-US" sz="1400" b="1" kern="1200">
              <a:solidFill>
                <a:schemeClr val="bg1"/>
              </a:solidFill>
              <a:latin typeface="微软雅黑" panose="020B0503020204020204" charset="-122"/>
              <a:ea typeface="微软雅黑" panose="020B0503020204020204" charset="-122"/>
              <a:cs typeface="+mn-cs"/>
            </a:rPr>
            <a:t>室</a:t>
          </a:r>
          <a:r>
            <a:rPr lang="zh-CN" altLang="en-US" sz="1400" b="1" kern="1200" dirty="0">
              <a:solidFill>
                <a:schemeClr val="bg1"/>
              </a:solidFill>
              <a:latin typeface="微软雅黑" panose="020B0503020204020204" charset="-122"/>
              <a:ea typeface="微软雅黑" panose="020B0503020204020204" charset="-122"/>
              <a:cs typeface="+mn-cs"/>
            </a:rPr>
            <a:t/>
          </a:r>
          <a:endParaRPr lang="zh-CN" altLang="en-US" sz="1400" b="1" kern="1200" dirty="0">
            <a:solidFill>
              <a:schemeClr val="bg1"/>
            </a:solidFill>
            <a:latin typeface="微软雅黑" panose="020B0503020204020204" charset="-122"/>
            <a:ea typeface="微软雅黑" panose="020B0503020204020204" charset="-122"/>
            <a:cs typeface="+mn-cs"/>
          </a:endParaRPr>
        </a:p>
      </dgm:t>
    </dgm:pt>
    <dgm:pt modelId="{500E969C-1266-43BA-B84F-A837160FDB85}" cxnId="{0538A181-7075-4155-BB5D-8ABEA07DBE3C}" type="parTrans">
      <dgm:prSet/>
      <dgm:spPr/>
      <dgm:t>
        <a:bodyPr/>
        <a:lstStyle/>
        <a:p>
          <a:endParaRPr lang="zh-CN" altLang="en-US" sz="3600">
            <a:solidFill>
              <a:srgbClr val="A60000"/>
            </a:solidFill>
          </a:endParaRPr>
        </a:p>
      </dgm:t>
    </dgm:pt>
    <dgm:pt modelId="{3803A1C2-C17A-4752-9666-5AB9F35CC291}" cxnId="{0538A181-7075-4155-BB5D-8ABEA07DBE3C}" type="sibTrans">
      <dgm:prSet custT="1"/>
      <dgm:spPr>
        <a:solidFill>
          <a:srgbClr val="8D1E25"/>
        </a:solidFill>
      </dgm:spPr>
      <dgm:t>
        <a:bodyPr/>
        <a:lstStyle/>
        <a:p>
          <a:endParaRPr lang="zh-CN" altLang="en-US" sz="1400">
            <a:solidFill>
              <a:srgbClr val="A60000"/>
            </a:solidFill>
          </a:endParaRPr>
        </a:p>
      </dgm:t>
    </dgm:pt>
    <dgm:pt modelId="{E005A554-3617-41FD-B13A-AB7A1D4E9A6A}">
      <dgm:prSet phldrT="[文本]" phldr="0" custT="1"/>
      <dgm:spPr>
        <a:solidFill>
          <a:srgbClr val="8D1E25"/>
        </a:solidFill>
      </dgm:spPr>
      <dgm:t>
        <a:bodyPr vert="horz" wrap="square"/>
        <a:p>
          <a:pPr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mn-ea"/>
              <a:cs typeface="+mn-cs"/>
            </a:rPr>
            <a:t>呼吸睡眠监测室</a:t>
          </a:r>
          <a:r>
            <a:rPr lang="zh-CN" altLang="en-US" sz="1400" b="1" kern="1200" dirty="0">
              <a:solidFill>
                <a:schemeClr val="bg1"/>
              </a:solidFill>
              <a:latin typeface="微软雅黑" panose="020B0503020204020204" charset="-122"/>
              <a:ea typeface="+mn-ea"/>
              <a:cs typeface="+mn-cs"/>
            </a:rPr>
            <a:t/>
          </a:r>
          <a:endParaRPr lang="zh-CN" altLang="en-US" sz="1400" b="1" kern="1200" dirty="0">
            <a:solidFill>
              <a:schemeClr val="bg1"/>
            </a:solidFill>
            <a:latin typeface="微软雅黑" panose="020B0503020204020204" charset="-122"/>
            <a:ea typeface="+mn-ea"/>
            <a:cs typeface="+mn-cs"/>
          </a:endParaRPr>
        </a:p>
      </dgm:t>
    </dgm:pt>
    <dgm:pt modelId="{6ABE6864-7FC3-4620-BC11-BBA2DF1D0A38}" cxnId="{EDBDC59E-CDD0-4ACD-BED8-C0BA7F929621}" type="parTrans">
      <dgm:prSet/>
      <dgm:spPr/>
      <dgm:t>
        <a:bodyPr/>
        <a:lstStyle/>
        <a:p>
          <a:endParaRPr lang="zh-CN" altLang="en-US" sz="3600">
            <a:solidFill>
              <a:srgbClr val="A60000"/>
            </a:solidFill>
          </a:endParaRPr>
        </a:p>
      </dgm:t>
    </dgm:pt>
    <dgm:pt modelId="{36AB585A-044D-48CC-9E4E-1A5E9B48CF8B}" cxnId="{EDBDC59E-CDD0-4ACD-BED8-C0BA7F929621}" type="sibTrans">
      <dgm:prSet custT="1"/>
      <dgm:spPr>
        <a:solidFill>
          <a:srgbClr val="8D1E25"/>
        </a:solidFill>
      </dgm:spPr>
      <dgm:t>
        <a:bodyPr/>
        <a:lstStyle/>
        <a:p>
          <a:endParaRPr lang="zh-CN" altLang="en-US" sz="1400">
            <a:solidFill>
              <a:srgbClr val="A60000"/>
            </a:solidFill>
          </a:endParaRPr>
        </a:p>
      </dgm:t>
    </dgm:pt>
    <dgm:pt modelId="{1514BFA8-63E6-4456-8E2C-0AE9B94AA623}">
      <dgm:prSet phldrT="[文本]" phldr="0" custT="1"/>
      <dgm:spPr>
        <a:solidFill>
          <a:srgbClr val="8D1E25"/>
        </a:solidFill>
      </dgm:spPr>
      <dgm:t>
        <a:bodyPr vert="horz" wrap="square"/>
        <a:p>
          <a:pPr>
            <a:lnSpc>
              <a:spcPct val="100000"/>
            </a:lnSpc>
            <a:spcBef>
              <a:spcPct val="0"/>
            </a:spcBef>
            <a:spcAft>
              <a:spcPct val="35000"/>
            </a:spcAft>
          </a:pPr>
          <a:r>
            <a:rPr lang="en-US" altLang="zh-CN" sz="1400" b="1" dirty="0">
              <a:solidFill>
                <a:schemeClr val="bg1"/>
              </a:solidFill>
              <a:latin typeface="Arial" panose="020B0604020202020204" pitchFamily="34" charset="0"/>
              <a:cs typeface="Arial" panose="020B0604020202020204" pitchFamily="34" charset="0"/>
            </a:rPr>
            <a:t>RICU</a:t>
          </a:r>
          <a:r>
            <a:rPr lang="en-US" altLang="zh-CN" sz="1600" b="1" dirty="0">
              <a:solidFill>
                <a:schemeClr val="bg1"/>
              </a:solidFill>
              <a:latin typeface="Arial" panose="020B0604020202020204" pitchFamily="34" charset="0"/>
              <a:cs typeface="Arial" panose="020B0604020202020204" pitchFamily="34" charset="0"/>
            </a:rPr>
            <a:t>/</a:t>
          </a:r>
          <a:r>
            <a:rPr lang="en-US" altLang="zh-CN" sz="1400" b="1" dirty="0">
              <a:solidFill>
                <a:schemeClr val="bg1"/>
              </a:solidFill>
              <a:latin typeface="Arial" panose="020B0604020202020204" pitchFamily="34" charset="0"/>
              <a:cs typeface="Arial" panose="020B0604020202020204" pitchFamily="34" charset="0"/>
            </a:rPr>
            <a:t>MICU</a:t>
          </a:r>
          <a:r>
            <a:rPr lang="en-US" altLang="zh-CN" sz="1400" b="1" dirty="0">
              <a:solidFill>
                <a:schemeClr val="bg1"/>
              </a:solidFill>
              <a:latin typeface="Arial" panose="020B0604020202020204" pitchFamily="34" charset="0"/>
              <a:cs typeface="Arial" panose="020B0604020202020204" pitchFamily="34" charset="0"/>
            </a:rPr>
            <a:t/>
          </a:r>
          <a:endParaRPr lang="en-US" altLang="zh-CN" sz="1400" b="1" dirty="0">
            <a:solidFill>
              <a:schemeClr val="bg1"/>
            </a:solidFill>
            <a:latin typeface="Arial" panose="020B0604020202020204" pitchFamily="34" charset="0"/>
            <a:cs typeface="Arial" panose="020B0604020202020204" pitchFamily="34" charset="0"/>
          </a:endParaRPr>
        </a:p>
      </dgm:t>
    </dgm:pt>
    <dgm:pt modelId="{92301154-B50D-4471-8070-6952C532FBFD}" cxnId="{0342CBB4-2EB1-4498-918E-D5B6C0367920}" type="parTrans">
      <dgm:prSet/>
      <dgm:spPr/>
      <dgm:t>
        <a:bodyPr/>
        <a:lstStyle/>
        <a:p>
          <a:endParaRPr lang="zh-CN" altLang="en-US" sz="3600">
            <a:solidFill>
              <a:srgbClr val="A60000"/>
            </a:solidFill>
          </a:endParaRPr>
        </a:p>
      </dgm:t>
    </dgm:pt>
    <dgm:pt modelId="{D6368CE2-20DD-4CD3-8D26-B41392605D75}" cxnId="{0342CBB4-2EB1-4498-918E-D5B6C0367920}" type="sibTrans">
      <dgm:prSet custT="1"/>
      <dgm:spPr>
        <a:solidFill>
          <a:srgbClr val="8D1E25"/>
        </a:solidFill>
      </dgm:spPr>
      <dgm:t>
        <a:bodyPr/>
        <a:lstStyle/>
        <a:p>
          <a:endParaRPr lang="zh-CN" altLang="en-US" sz="1400">
            <a:solidFill>
              <a:srgbClr val="A60000"/>
            </a:solidFill>
          </a:endParaRPr>
        </a:p>
      </dgm:t>
    </dgm:pt>
    <dgm:pt modelId="{BAE48D34-8616-4CC7-8F6B-856606CCA031}">
      <dgm:prSet phldrT="[文本]" phldr="0" custT="1"/>
      <dgm:spPr>
        <a:solidFill>
          <a:srgbClr val="8D1E25"/>
        </a:solidFill>
      </dgm:spPr>
      <dgm:t>
        <a:bodyPr vert="horz" wrap="square"/>
        <a:p>
          <a:pPr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病房</a:t>
          </a:r>
          <a:r>
            <a:rPr lang="zh-CN" altLang="en-US" sz="1400" b="1" kern="1200" dirty="0">
              <a:solidFill>
                <a:schemeClr val="bg1"/>
              </a:solidFill>
              <a:latin typeface="微软雅黑" panose="020B0503020204020204" charset="-122"/>
              <a:ea typeface="微软雅黑" panose="020B0503020204020204" charset="-122"/>
              <a:cs typeface="+mn-cs"/>
            </a:rPr>
            <a:t/>
          </a:r>
          <a:endParaRPr lang="zh-CN" altLang="en-US" sz="1400" b="1" kern="1200" dirty="0">
            <a:solidFill>
              <a:schemeClr val="bg1"/>
            </a:solidFill>
            <a:latin typeface="微软雅黑" panose="020B0503020204020204" charset="-122"/>
            <a:ea typeface="微软雅黑" panose="020B0503020204020204" charset="-122"/>
            <a:cs typeface="+mn-cs"/>
          </a:endParaRPr>
        </a:p>
      </dgm:t>
    </dgm:pt>
    <dgm:pt modelId="{EE12AD4C-86D2-4AA0-A395-F1638C684C5C}" cxnId="{144CC85D-D5E9-43E3-8003-3E3B7E2986A6}" type="parTrans">
      <dgm:prSet/>
      <dgm:spPr/>
      <dgm:t>
        <a:bodyPr/>
        <a:lstStyle/>
        <a:p>
          <a:endParaRPr lang="zh-CN" altLang="en-US" sz="3600">
            <a:solidFill>
              <a:srgbClr val="A60000"/>
            </a:solidFill>
          </a:endParaRPr>
        </a:p>
      </dgm:t>
    </dgm:pt>
    <dgm:pt modelId="{A539E78E-78C1-4630-8B13-FEA0D8B0B141}" cxnId="{144CC85D-D5E9-43E3-8003-3E3B7E2986A6}" type="sibTrans">
      <dgm:prSet/>
      <dgm:spPr/>
      <dgm:t>
        <a:bodyPr/>
        <a:lstStyle/>
        <a:p>
          <a:endParaRPr lang="zh-CN" altLang="en-US" sz="3600">
            <a:solidFill>
              <a:srgbClr val="A60000"/>
            </a:solidFill>
          </a:endParaRPr>
        </a:p>
      </dgm:t>
    </dgm:pt>
    <dgm:pt modelId="{58C84E10-A251-4825-86C0-8252BF2BCF2C}" type="pres">
      <dgm:prSet presAssocID="{5341B510-7F97-4B12-A69E-92F26A0D3260}" presName="Name0" presStyleCnt="0">
        <dgm:presLayoutVars>
          <dgm:dir/>
          <dgm:resizeHandles val="exact"/>
        </dgm:presLayoutVars>
      </dgm:prSet>
      <dgm:spPr/>
    </dgm:pt>
    <dgm:pt modelId="{3A70A3F4-85DD-48E7-91E5-0EEB2B6ED704}" type="pres">
      <dgm:prSet presAssocID="{E4347129-FFF6-4E5D-8106-D08FD21D7C4D}" presName="node" presStyleLbl="node1" presStyleIdx="0" presStyleCnt="7" custLinFactNeighborX="0">
        <dgm:presLayoutVars>
          <dgm:bulletEnabled val="1"/>
        </dgm:presLayoutVars>
      </dgm:prSet>
      <dgm:spPr/>
    </dgm:pt>
    <dgm:pt modelId="{D95A0384-991F-4E96-95B7-94FA270BF401}" type="pres">
      <dgm:prSet presAssocID="{A76884B9-5B1B-49E1-A1EB-E5FAB5958B6B}" presName="sibTrans" presStyleLbl="sibTrans2D1" presStyleIdx="0" presStyleCnt="6"/>
      <dgm:spPr/>
    </dgm:pt>
    <dgm:pt modelId="{2F2BBD85-CE3B-426F-A20E-477D4BA7393C}" type="pres">
      <dgm:prSet presAssocID="{A76884B9-5B1B-49E1-A1EB-E5FAB5958B6B}" presName="connectorText" presStyleCnt="0"/>
      <dgm:spPr/>
    </dgm:pt>
    <dgm:pt modelId="{AFB5940B-7961-4F29-A273-CE9FE657237E}" type="pres">
      <dgm:prSet presAssocID="{B6969EDB-BAC7-48BF-B8A8-9BCBAE9BDA91}" presName="node" presStyleLbl="node1" presStyleIdx="1" presStyleCnt="7" custLinFactNeighborX="30614" custLinFactNeighborY="2144">
        <dgm:presLayoutVars>
          <dgm:bulletEnabled val="1"/>
        </dgm:presLayoutVars>
      </dgm:prSet>
      <dgm:spPr/>
    </dgm:pt>
    <dgm:pt modelId="{03130315-4DE1-4D54-A148-6CB873CB6A30}" type="pres">
      <dgm:prSet presAssocID="{0F756B1D-FCCB-4FAD-B986-D4176B17F2B6}" presName="sibTrans" presStyleLbl="sibTrans2D1" presStyleIdx="1" presStyleCnt="6"/>
      <dgm:spPr/>
    </dgm:pt>
    <dgm:pt modelId="{87DDEA37-1E91-478E-937A-2E058072F8C7}" type="pres">
      <dgm:prSet presAssocID="{0F756B1D-FCCB-4FAD-B986-D4176B17F2B6}" presName="connectorText" presStyleCnt="0"/>
      <dgm:spPr/>
    </dgm:pt>
    <dgm:pt modelId="{ABED5A84-6DB1-4163-8860-EB23CC961934}" type="pres">
      <dgm:prSet presAssocID="{A9CCF915-E232-40CB-9587-B00D12301ECC}" presName="node" presStyleLbl="node1" presStyleIdx="2" presStyleCnt="7" custLinFactNeighborX="0">
        <dgm:presLayoutVars>
          <dgm:bulletEnabled val="1"/>
        </dgm:presLayoutVars>
      </dgm:prSet>
      <dgm:spPr/>
    </dgm:pt>
    <dgm:pt modelId="{3704DC4C-DA33-4A5D-BAA1-898E710267A5}" type="pres">
      <dgm:prSet presAssocID="{C690345A-318C-4A66-9C7A-70B74BB72FFA}" presName="sibTrans" presStyleLbl="sibTrans2D1" presStyleIdx="2" presStyleCnt="6"/>
      <dgm:spPr/>
    </dgm:pt>
    <dgm:pt modelId="{C9077DE0-9A45-423C-9622-AAF21B3FC3DE}" type="pres">
      <dgm:prSet presAssocID="{C690345A-318C-4A66-9C7A-70B74BB72FFA}" presName="connectorText" presStyleCnt="0"/>
      <dgm:spPr/>
    </dgm:pt>
    <dgm:pt modelId="{737BE5C4-F7E6-46A8-B887-DC69A17E758C}" type="pres">
      <dgm:prSet presAssocID="{DBE1DC56-A3AC-4E63-B146-76CD68933F88}" presName="node" presStyleLbl="node1" presStyleIdx="3" presStyleCnt="7" custLinFactNeighborX="0">
        <dgm:presLayoutVars>
          <dgm:bulletEnabled val="1"/>
        </dgm:presLayoutVars>
      </dgm:prSet>
      <dgm:spPr/>
    </dgm:pt>
    <dgm:pt modelId="{FB0FBE8F-E131-43BA-A895-16CB447CEA4D}" type="pres">
      <dgm:prSet presAssocID="{3803A1C2-C17A-4752-9666-5AB9F35CC291}" presName="sibTrans" presStyleLbl="sibTrans2D1" presStyleIdx="3" presStyleCnt="6"/>
      <dgm:spPr/>
    </dgm:pt>
    <dgm:pt modelId="{D98E567B-5763-41D4-8C24-7DCF66A3FE3D}" type="pres">
      <dgm:prSet presAssocID="{3803A1C2-C17A-4752-9666-5AB9F35CC291}" presName="connectorText" presStyleCnt="0"/>
      <dgm:spPr/>
    </dgm:pt>
    <dgm:pt modelId="{A1E16AE0-6494-4DA0-A056-6F65D72F4D66}" type="pres">
      <dgm:prSet presAssocID="{E005A554-3617-41FD-B13A-AB7A1D4E9A6A}" presName="node" presStyleLbl="node1" presStyleIdx="4" presStyleCnt="7">
        <dgm:presLayoutVars>
          <dgm:bulletEnabled val="1"/>
        </dgm:presLayoutVars>
      </dgm:prSet>
      <dgm:spPr/>
    </dgm:pt>
    <dgm:pt modelId="{44696006-2492-4355-9D33-527C939B3FB0}" type="pres">
      <dgm:prSet presAssocID="{36AB585A-044D-48CC-9E4E-1A5E9B48CF8B}" presName="sibTrans" presStyleLbl="sibTrans2D1" presStyleIdx="4" presStyleCnt="6"/>
      <dgm:spPr/>
    </dgm:pt>
    <dgm:pt modelId="{3832B15B-FFC2-4CFC-AB5B-6526B318B39F}" type="pres">
      <dgm:prSet presAssocID="{36AB585A-044D-48CC-9E4E-1A5E9B48CF8B}" presName="connectorText" presStyleCnt="0"/>
      <dgm:spPr/>
    </dgm:pt>
    <dgm:pt modelId="{C9C44C0A-DC43-4D90-A791-708ACCD3AD80}" type="pres">
      <dgm:prSet presAssocID="{1514BFA8-63E6-4456-8E2C-0AE9B94AA623}" presName="node" presStyleLbl="node1" presStyleIdx="5" presStyleCnt="7">
        <dgm:presLayoutVars>
          <dgm:bulletEnabled val="1"/>
        </dgm:presLayoutVars>
      </dgm:prSet>
      <dgm:spPr/>
    </dgm:pt>
    <dgm:pt modelId="{D14B341C-3DCC-4D35-847D-7F0F2F9F0A44}" type="pres">
      <dgm:prSet presAssocID="{D6368CE2-20DD-4CD3-8D26-B41392605D75}" presName="sibTrans" presStyleLbl="sibTrans2D1" presStyleIdx="5" presStyleCnt="6"/>
      <dgm:spPr/>
    </dgm:pt>
    <dgm:pt modelId="{D08194CA-93A8-4B89-A4CA-BEDBFBD7AC52}" type="pres">
      <dgm:prSet presAssocID="{D6368CE2-20DD-4CD3-8D26-B41392605D75}" presName="connectorText" presStyleCnt="0"/>
      <dgm:spPr/>
    </dgm:pt>
    <dgm:pt modelId="{F026DC5F-5D84-42F4-9E7D-2D5C596061CA}" type="pres">
      <dgm:prSet presAssocID="{BAE48D34-8616-4CC7-8F6B-856606CCA031}" presName="node" presStyleLbl="node1" presStyleIdx="6" presStyleCnt="7">
        <dgm:presLayoutVars>
          <dgm:bulletEnabled val="1"/>
        </dgm:presLayoutVars>
      </dgm:prSet>
      <dgm:spPr/>
    </dgm:pt>
  </dgm:ptLst>
  <dgm:cxnLst>
    <dgm:cxn modelId="{C0C3E071-F4B5-4FFC-8DAE-EDBCAF4A4FA0}" srcId="{5341B510-7F97-4B12-A69E-92F26A0D3260}" destId="{E4347129-FFF6-4E5D-8106-D08FD21D7C4D}" srcOrd="0" destOrd="0" parTransId="{C62010F8-7CBD-42AD-968F-AA8D30D6EFF5}" sibTransId="{A76884B9-5B1B-49E1-A1EB-E5FAB5958B6B}"/>
    <dgm:cxn modelId="{6F01444C-07DC-4510-823F-D0CE96C3753E}" srcId="{5341B510-7F97-4B12-A69E-92F26A0D3260}" destId="{B6969EDB-BAC7-48BF-B8A8-9BCBAE9BDA91}" srcOrd="1" destOrd="0" parTransId="{3486C7A0-BA25-4628-8067-1F729BB38D81}" sibTransId="{0F756B1D-FCCB-4FAD-B986-D4176B17F2B6}"/>
    <dgm:cxn modelId="{997A2CFF-317D-4753-873F-882B00011838}" srcId="{5341B510-7F97-4B12-A69E-92F26A0D3260}" destId="{A9CCF915-E232-40CB-9587-B00D12301ECC}" srcOrd="2" destOrd="0" parTransId="{599E0ACA-E512-490E-9DF8-0716CEACFB18}" sibTransId="{C690345A-318C-4A66-9C7A-70B74BB72FFA}"/>
    <dgm:cxn modelId="{0538A181-7075-4155-BB5D-8ABEA07DBE3C}" srcId="{5341B510-7F97-4B12-A69E-92F26A0D3260}" destId="{DBE1DC56-A3AC-4E63-B146-76CD68933F88}" srcOrd="3" destOrd="0" parTransId="{500E969C-1266-43BA-B84F-A837160FDB85}" sibTransId="{3803A1C2-C17A-4752-9666-5AB9F35CC291}"/>
    <dgm:cxn modelId="{EDBDC59E-CDD0-4ACD-BED8-C0BA7F929621}" srcId="{5341B510-7F97-4B12-A69E-92F26A0D3260}" destId="{E005A554-3617-41FD-B13A-AB7A1D4E9A6A}" srcOrd="4" destOrd="0" parTransId="{6ABE6864-7FC3-4620-BC11-BBA2DF1D0A38}" sibTransId="{36AB585A-044D-48CC-9E4E-1A5E9B48CF8B}"/>
    <dgm:cxn modelId="{0342CBB4-2EB1-4498-918E-D5B6C0367920}" srcId="{5341B510-7F97-4B12-A69E-92F26A0D3260}" destId="{1514BFA8-63E6-4456-8E2C-0AE9B94AA623}" srcOrd="5" destOrd="0" parTransId="{92301154-B50D-4471-8070-6952C532FBFD}" sibTransId="{D6368CE2-20DD-4CD3-8D26-B41392605D75}"/>
    <dgm:cxn modelId="{144CC85D-D5E9-43E3-8003-3E3B7E2986A6}" srcId="{5341B510-7F97-4B12-A69E-92F26A0D3260}" destId="{BAE48D34-8616-4CC7-8F6B-856606CCA031}" srcOrd="6" destOrd="0" parTransId="{EE12AD4C-86D2-4AA0-A395-F1638C684C5C}" sibTransId="{A539E78E-78C1-4630-8B13-FEA0D8B0B141}"/>
    <dgm:cxn modelId="{841F80D6-1105-4EF7-A53D-4B4F295A01E1}" type="presOf" srcId="{5341B510-7F97-4B12-A69E-92F26A0D3260}" destId="{58C84E10-A251-4825-86C0-8252BF2BCF2C}" srcOrd="0" destOrd="0" presId="urn:microsoft.com/office/officeart/2005/8/layout/process1"/>
    <dgm:cxn modelId="{9B20DB22-5D77-47AF-8707-917A39A08A2A}" type="presParOf" srcId="{58C84E10-A251-4825-86C0-8252BF2BCF2C}" destId="{3A70A3F4-85DD-48E7-91E5-0EEB2B6ED704}" srcOrd="0" destOrd="0" presId="urn:microsoft.com/office/officeart/2005/8/layout/process1"/>
    <dgm:cxn modelId="{B05AC5EE-ABD3-40C4-BE38-1184C5A9D4F1}" type="presOf" srcId="{E4347129-FFF6-4E5D-8106-D08FD21D7C4D}" destId="{3A70A3F4-85DD-48E7-91E5-0EEB2B6ED704}" srcOrd="0" destOrd="0" presId="urn:microsoft.com/office/officeart/2005/8/layout/process1"/>
    <dgm:cxn modelId="{53AE526D-F17A-4EAE-B202-E956982FBE8E}" type="presParOf" srcId="{58C84E10-A251-4825-86C0-8252BF2BCF2C}" destId="{D95A0384-991F-4E96-95B7-94FA270BF401}" srcOrd="1" destOrd="0" presId="urn:microsoft.com/office/officeart/2005/8/layout/process1"/>
    <dgm:cxn modelId="{5343FAB0-4EF6-44FB-88AB-ACF2C088A9A8}" type="presOf" srcId="{A76884B9-5B1B-49E1-A1EB-E5FAB5958B6B}" destId="{D95A0384-991F-4E96-95B7-94FA270BF401}" srcOrd="0" destOrd="0" presId="urn:microsoft.com/office/officeart/2005/8/layout/process1"/>
    <dgm:cxn modelId="{C83C3C33-8F39-4E42-9DB9-FDBA624F0738}" type="presParOf" srcId="{D95A0384-991F-4E96-95B7-94FA270BF401}" destId="{2F2BBD85-CE3B-426F-A20E-477D4BA7393C}" srcOrd="0" destOrd="1" presId="urn:microsoft.com/office/officeart/2005/8/layout/process1"/>
    <dgm:cxn modelId="{736DAACD-4E5C-4BD8-B284-99B0A3C7ACE6}" type="presOf" srcId="{A76884B9-5B1B-49E1-A1EB-E5FAB5958B6B}" destId="{2F2BBD85-CE3B-426F-A20E-477D4BA7393C}" srcOrd="1" destOrd="0" presId="urn:microsoft.com/office/officeart/2005/8/layout/process1"/>
    <dgm:cxn modelId="{9C8474E7-4463-4E1E-95E6-DD505442DF7C}" type="presParOf" srcId="{58C84E10-A251-4825-86C0-8252BF2BCF2C}" destId="{AFB5940B-7961-4F29-A273-CE9FE657237E}" srcOrd="2" destOrd="0" presId="urn:microsoft.com/office/officeart/2005/8/layout/process1"/>
    <dgm:cxn modelId="{E7E3FEB2-49CB-4121-9D4D-3C74EE3BB231}" type="presOf" srcId="{B6969EDB-BAC7-48BF-B8A8-9BCBAE9BDA91}" destId="{AFB5940B-7961-4F29-A273-CE9FE657237E}" srcOrd="0" destOrd="0" presId="urn:microsoft.com/office/officeart/2005/8/layout/process1"/>
    <dgm:cxn modelId="{CA9678B1-D20D-42B0-B879-EFBB547F2381}" type="presParOf" srcId="{58C84E10-A251-4825-86C0-8252BF2BCF2C}" destId="{03130315-4DE1-4D54-A148-6CB873CB6A30}" srcOrd="3" destOrd="0" presId="urn:microsoft.com/office/officeart/2005/8/layout/process1"/>
    <dgm:cxn modelId="{207B4EF3-5D0C-4CD6-A308-DCFE6400F3DF}" type="presOf" srcId="{0F756B1D-FCCB-4FAD-B986-D4176B17F2B6}" destId="{03130315-4DE1-4D54-A148-6CB873CB6A30}" srcOrd="0" destOrd="0" presId="urn:microsoft.com/office/officeart/2005/8/layout/process1"/>
    <dgm:cxn modelId="{B75FCF79-6A9C-4149-8872-46F25AE216E3}" type="presParOf" srcId="{03130315-4DE1-4D54-A148-6CB873CB6A30}" destId="{87DDEA37-1E91-478E-937A-2E058072F8C7}" srcOrd="0" destOrd="3" presId="urn:microsoft.com/office/officeart/2005/8/layout/process1"/>
    <dgm:cxn modelId="{D22E854C-557C-4B96-8ED2-E0D272CDB479}" type="presOf" srcId="{0F756B1D-FCCB-4FAD-B986-D4176B17F2B6}" destId="{87DDEA37-1E91-478E-937A-2E058072F8C7}" srcOrd="1" destOrd="0" presId="urn:microsoft.com/office/officeart/2005/8/layout/process1"/>
    <dgm:cxn modelId="{76FB72FA-CBC2-4FCB-AD99-C4029052BED1}" type="presParOf" srcId="{58C84E10-A251-4825-86C0-8252BF2BCF2C}" destId="{ABED5A84-6DB1-4163-8860-EB23CC961934}" srcOrd="4" destOrd="0" presId="urn:microsoft.com/office/officeart/2005/8/layout/process1"/>
    <dgm:cxn modelId="{EDE5C475-116B-4D91-A757-ED8FF0930501}" type="presOf" srcId="{A9CCF915-E232-40CB-9587-B00D12301ECC}" destId="{ABED5A84-6DB1-4163-8860-EB23CC961934}" srcOrd="0" destOrd="0" presId="urn:microsoft.com/office/officeart/2005/8/layout/process1"/>
    <dgm:cxn modelId="{9048FE3D-057C-4D1C-B924-F1EC04D70F04}" type="presParOf" srcId="{58C84E10-A251-4825-86C0-8252BF2BCF2C}" destId="{3704DC4C-DA33-4A5D-BAA1-898E710267A5}" srcOrd="5" destOrd="0" presId="urn:microsoft.com/office/officeart/2005/8/layout/process1"/>
    <dgm:cxn modelId="{0B58FA4C-F71F-468D-A411-6401AFB1D229}" type="presOf" srcId="{C690345A-318C-4A66-9C7A-70B74BB72FFA}" destId="{3704DC4C-DA33-4A5D-BAA1-898E710267A5}" srcOrd="0" destOrd="0" presId="urn:microsoft.com/office/officeart/2005/8/layout/process1"/>
    <dgm:cxn modelId="{DFB230FE-31C0-4EA9-B5FA-09023F358898}" type="presParOf" srcId="{3704DC4C-DA33-4A5D-BAA1-898E710267A5}" destId="{C9077DE0-9A45-423C-9622-AAF21B3FC3DE}" srcOrd="0" destOrd="5" presId="urn:microsoft.com/office/officeart/2005/8/layout/process1"/>
    <dgm:cxn modelId="{FC8B5E80-FE85-4062-BBCB-584B30CD06C1}" type="presOf" srcId="{C690345A-318C-4A66-9C7A-70B74BB72FFA}" destId="{C9077DE0-9A45-423C-9622-AAF21B3FC3DE}" srcOrd="1" destOrd="0" presId="urn:microsoft.com/office/officeart/2005/8/layout/process1"/>
    <dgm:cxn modelId="{352F392A-77E1-4111-BDD9-2B7D153E66E7}" type="presParOf" srcId="{58C84E10-A251-4825-86C0-8252BF2BCF2C}" destId="{737BE5C4-F7E6-46A8-B887-DC69A17E758C}" srcOrd="6" destOrd="0" presId="urn:microsoft.com/office/officeart/2005/8/layout/process1"/>
    <dgm:cxn modelId="{031EFE48-81F3-4EA1-9EA3-9630656CD565}" type="presOf" srcId="{DBE1DC56-A3AC-4E63-B146-76CD68933F88}" destId="{737BE5C4-F7E6-46A8-B887-DC69A17E758C}" srcOrd="0" destOrd="0" presId="urn:microsoft.com/office/officeart/2005/8/layout/process1"/>
    <dgm:cxn modelId="{8DB192F5-2606-4FC0-B1CA-A9FA67B1D1A3}" type="presParOf" srcId="{58C84E10-A251-4825-86C0-8252BF2BCF2C}" destId="{FB0FBE8F-E131-43BA-A895-16CB447CEA4D}" srcOrd="7" destOrd="0" presId="urn:microsoft.com/office/officeart/2005/8/layout/process1"/>
    <dgm:cxn modelId="{003237E0-BB03-4DF3-8856-914CEEA2236A}" type="presOf" srcId="{3803A1C2-C17A-4752-9666-5AB9F35CC291}" destId="{FB0FBE8F-E131-43BA-A895-16CB447CEA4D}" srcOrd="0" destOrd="0" presId="urn:microsoft.com/office/officeart/2005/8/layout/process1"/>
    <dgm:cxn modelId="{947868B6-5F1B-4CFC-89D7-29A8669A6ED9}" type="presParOf" srcId="{FB0FBE8F-E131-43BA-A895-16CB447CEA4D}" destId="{D98E567B-5763-41D4-8C24-7DCF66A3FE3D}" srcOrd="0" destOrd="7" presId="urn:microsoft.com/office/officeart/2005/8/layout/process1"/>
    <dgm:cxn modelId="{01D9C176-E8CE-4BE6-864B-2B05D4F6041F}" type="presOf" srcId="{3803A1C2-C17A-4752-9666-5AB9F35CC291}" destId="{D98E567B-5763-41D4-8C24-7DCF66A3FE3D}" srcOrd="1" destOrd="0" presId="urn:microsoft.com/office/officeart/2005/8/layout/process1"/>
    <dgm:cxn modelId="{F7401231-F0DE-4D6F-889F-81C1DFDD1DBF}" type="presParOf" srcId="{58C84E10-A251-4825-86C0-8252BF2BCF2C}" destId="{A1E16AE0-6494-4DA0-A056-6F65D72F4D66}" srcOrd="8" destOrd="0" presId="urn:microsoft.com/office/officeart/2005/8/layout/process1"/>
    <dgm:cxn modelId="{9054CB31-870D-478E-8161-1EAE406C5544}" type="presOf" srcId="{E005A554-3617-41FD-B13A-AB7A1D4E9A6A}" destId="{A1E16AE0-6494-4DA0-A056-6F65D72F4D66}" srcOrd="0" destOrd="0" presId="urn:microsoft.com/office/officeart/2005/8/layout/process1"/>
    <dgm:cxn modelId="{9203A716-C64F-486A-AF0D-2ADBB4ACD891}" type="presParOf" srcId="{58C84E10-A251-4825-86C0-8252BF2BCF2C}" destId="{44696006-2492-4355-9D33-527C939B3FB0}" srcOrd="9" destOrd="0" presId="urn:microsoft.com/office/officeart/2005/8/layout/process1"/>
    <dgm:cxn modelId="{905A3BE7-CC6C-47E3-BE81-1AD4B48C97A5}" type="presOf" srcId="{36AB585A-044D-48CC-9E4E-1A5E9B48CF8B}" destId="{44696006-2492-4355-9D33-527C939B3FB0}" srcOrd="0" destOrd="0" presId="urn:microsoft.com/office/officeart/2005/8/layout/process1"/>
    <dgm:cxn modelId="{DD8B961E-7F28-45F1-B817-BD2A13C16B95}" type="presParOf" srcId="{44696006-2492-4355-9D33-527C939B3FB0}" destId="{3832B15B-FFC2-4CFC-AB5B-6526B318B39F}" srcOrd="0" destOrd="9" presId="urn:microsoft.com/office/officeart/2005/8/layout/process1"/>
    <dgm:cxn modelId="{83324DC1-558B-4480-8235-F732DBD4C178}" type="presOf" srcId="{36AB585A-044D-48CC-9E4E-1A5E9B48CF8B}" destId="{3832B15B-FFC2-4CFC-AB5B-6526B318B39F}" srcOrd="1" destOrd="0" presId="urn:microsoft.com/office/officeart/2005/8/layout/process1"/>
    <dgm:cxn modelId="{5A97AD7A-3ED8-425C-9826-88AAC437A415}" type="presParOf" srcId="{58C84E10-A251-4825-86C0-8252BF2BCF2C}" destId="{C9C44C0A-DC43-4D90-A791-708ACCD3AD80}" srcOrd="10" destOrd="0" presId="urn:microsoft.com/office/officeart/2005/8/layout/process1"/>
    <dgm:cxn modelId="{DB105151-989C-48FA-8397-D4E5546E2A65}" type="presOf" srcId="{1514BFA8-63E6-4456-8E2C-0AE9B94AA623}" destId="{C9C44C0A-DC43-4D90-A791-708ACCD3AD80}" srcOrd="0" destOrd="0" presId="urn:microsoft.com/office/officeart/2005/8/layout/process1"/>
    <dgm:cxn modelId="{33414523-B41C-4707-8E48-C482B5F086E5}" type="presParOf" srcId="{58C84E10-A251-4825-86C0-8252BF2BCF2C}" destId="{D14B341C-3DCC-4D35-847D-7F0F2F9F0A44}" srcOrd="11" destOrd="0" presId="urn:microsoft.com/office/officeart/2005/8/layout/process1"/>
    <dgm:cxn modelId="{E4A03D5E-E946-4679-AAF0-E54AB87F3F34}" type="presOf" srcId="{D6368CE2-20DD-4CD3-8D26-B41392605D75}" destId="{D14B341C-3DCC-4D35-847D-7F0F2F9F0A44}" srcOrd="0" destOrd="0" presId="urn:microsoft.com/office/officeart/2005/8/layout/process1"/>
    <dgm:cxn modelId="{2F23E206-CBEC-42F8-8BDE-136DD5F05160}" type="presParOf" srcId="{D14B341C-3DCC-4D35-847D-7F0F2F9F0A44}" destId="{D08194CA-93A8-4B89-A4CA-BEDBFBD7AC52}" srcOrd="0" destOrd="11" presId="urn:microsoft.com/office/officeart/2005/8/layout/process1"/>
    <dgm:cxn modelId="{F17C4059-FE11-4004-BD33-C345F6599623}" type="presOf" srcId="{D6368CE2-20DD-4CD3-8D26-B41392605D75}" destId="{D08194CA-93A8-4B89-A4CA-BEDBFBD7AC52}" srcOrd="1" destOrd="0" presId="urn:microsoft.com/office/officeart/2005/8/layout/process1"/>
    <dgm:cxn modelId="{C45EF47F-E7CC-48E4-8BC6-417527AF0071}" type="presParOf" srcId="{58C84E10-A251-4825-86C0-8252BF2BCF2C}" destId="{F026DC5F-5D84-42F4-9E7D-2D5C596061CA}" srcOrd="12" destOrd="0" presId="urn:microsoft.com/office/officeart/2005/8/layout/process1"/>
    <dgm:cxn modelId="{AC71D430-799B-444D-9936-C82F2793BBED}" type="presOf" srcId="{BAE48D34-8616-4CC7-8F6B-856606CCA031}" destId="{F026DC5F-5D84-42F4-9E7D-2D5C596061CA}" srcOrd="0"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647066" cy="853983"/>
        <a:chOff x="0" y="0"/>
        <a:chExt cx="8647066" cy="853983"/>
      </a:xfrm>
    </dsp:grpSpPr>
    <dsp:sp modelId="{7197E0BD-DEB6-47DB-979B-F84926D72E98}">
      <dsp:nvSpPr>
        <dsp:cNvPr id="3" name="燕尾形 2"/>
        <dsp:cNvSpPr/>
      </dsp:nvSpPr>
      <dsp:spPr bwMode="white">
        <a:xfrm>
          <a:off x="0" y="51032"/>
          <a:ext cx="1879797" cy="751919"/>
        </a:xfrm>
        <a:prstGeom prst="chevron">
          <a:avLst/>
        </a:prstGeom>
        <a:solidFill>
          <a:srgbClr val="8D1E25"/>
        </a:solidFill>
      </dsp:spPr>
      <dsp:style>
        <a:lnRef idx="3">
          <a:schemeClr val="lt1"/>
        </a:lnRef>
        <a:fillRef idx="1">
          <a:schemeClr val="accent1"/>
        </a:fillRef>
        <a:effectRef idx="1">
          <a:scrgbClr r="0" g="0" b="0"/>
        </a:effectRef>
        <a:fontRef idx="minor">
          <a:schemeClr val="lt1"/>
        </a:fontRef>
      </dsp:style>
      <dsp:txBody>
        <a:bodyPr vert="horz" wrap="square" lIns="64008" tIns="21336" rIns="21336" bIns="213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致辞</a:t>
          </a:r>
          <a:endParaRPr lang="zh-CN" altLang="en-US" sz="1600" b="1" dirty="0">
            <a:latin typeface="微软雅黑" panose="020B0503020204020204" charset="-122"/>
            <a:ea typeface="微软雅黑" panose="020B0503020204020204" charset="-122"/>
            <a:cs typeface="Times New Roman" panose="02020603050405020304" pitchFamily="18" charset="0"/>
          </a:endParaRPr>
        </a:p>
      </dsp:txBody>
      <dsp:txXfrm>
        <a:off x="0" y="51032"/>
        <a:ext cx="1879797" cy="751919"/>
      </dsp:txXfrm>
    </dsp:sp>
    <dsp:sp modelId="{6FE1E9F8-9F9D-470A-9262-0C67DF4337E4}">
      <dsp:nvSpPr>
        <dsp:cNvPr id="4" name="燕尾形 3"/>
        <dsp:cNvSpPr/>
      </dsp:nvSpPr>
      <dsp:spPr bwMode="white">
        <a:xfrm>
          <a:off x="1691817" y="51032"/>
          <a:ext cx="1879797" cy="751919"/>
        </a:xfrm>
        <a:prstGeom prst="chevron">
          <a:avLst/>
        </a:prstGeom>
        <a:solidFill>
          <a:srgbClr val="8D1E25"/>
        </a:solidFill>
      </dsp:spPr>
      <dsp:style>
        <a:lnRef idx="3">
          <a:schemeClr val="lt1"/>
        </a:lnRef>
        <a:fillRef idx="1">
          <a:schemeClr val="accent1"/>
        </a:fillRef>
        <a:effectRef idx="1">
          <a:scrgbClr r="0" g="0" b="0"/>
        </a:effectRef>
        <a:fontRef idx="minor">
          <a:schemeClr val="lt1"/>
        </a:fontRef>
      </dsp:style>
      <dsp:txBody>
        <a:bodyPr vert="horz" wrap="square" lIns="64008" tIns="21336" rIns="21336" bIns="213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汇报</a:t>
          </a:r>
          <a:endParaRPr lang="zh-CN" altLang="en-US" sz="1600" b="1" dirty="0">
            <a:latin typeface="微软雅黑" panose="020B0503020204020204" charset="-122"/>
            <a:ea typeface="微软雅黑" panose="020B0503020204020204" charset="-122"/>
            <a:cs typeface="Times New Roman" panose="02020603050405020304" pitchFamily="18" charset="0"/>
          </a:endParaRPr>
        </a:p>
      </dsp:txBody>
      <dsp:txXfrm>
        <a:off x="1691817" y="51032"/>
        <a:ext cx="1879797" cy="751919"/>
      </dsp:txXfrm>
    </dsp:sp>
    <dsp:sp modelId="{0AF83AD2-18F2-4723-937B-7863455D67CC}">
      <dsp:nvSpPr>
        <dsp:cNvPr id="5" name="燕尾形 4"/>
        <dsp:cNvSpPr/>
      </dsp:nvSpPr>
      <dsp:spPr bwMode="white">
        <a:xfrm>
          <a:off x="3388202" y="30649"/>
          <a:ext cx="1879797" cy="751919"/>
        </a:xfrm>
        <a:prstGeom prst="chevron">
          <a:avLst/>
        </a:prstGeom>
        <a:solidFill>
          <a:srgbClr val="8D1E25"/>
        </a:solidFill>
      </dsp:spPr>
      <dsp:style>
        <a:lnRef idx="3">
          <a:schemeClr val="lt1"/>
        </a:lnRef>
        <a:fillRef idx="1">
          <a:schemeClr val="accent1"/>
        </a:fillRef>
        <a:effectRef idx="1">
          <a:scrgbClr r="0" g="0" b="0"/>
        </a:effectRef>
        <a:fontRef idx="minor">
          <a:schemeClr val="lt1"/>
        </a:fontRef>
      </dsp:style>
      <dsp:txBody>
        <a:bodyPr vert="horz" wrap="square" lIns="48006" tIns="16002" rIns="16002" bIns="16002"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dirty="0">
              <a:latin typeface="微软雅黑" panose="020B0503020204020204" charset="-122"/>
              <a:ea typeface="微软雅黑" panose="020B0503020204020204" charset="-122"/>
              <a:cs typeface="微软雅黑" panose="020B0503020204020204" charset="-122"/>
            </a:rPr>
            <a:t>线上</a:t>
          </a:r>
          <a:r>
            <a:rPr lang="en-US" altLang="zh-CN" sz="1200" b="1" dirty="0">
              <a:latin typeface="微软雅黑" panose="020B0503020204020204" charset="-122"/>
              <a:ea typeface="微软雅黑" panose="020B0503020204020204" charset="-122"/>
              <a:cs typeface="微软雅黑" panose="020B0503020204020204" charset="-122"/>
            </a:rPr>
            <a:t>/</a:t>
          </a:r>
          <a:r>
            <a:rPr lang="zh-CN" altLang="en-US" sz="1200" b="1" dirty="0">
              <a:latin typeface="微软雅黑" panose="020B0503020204020204" charset="-122"/>
              <a:ea typeface="微软雅黑" panose="020B0503020204020204" charset="-122"/>
              <a:cs typeface="微软雅黑" panose="020B0503020204020204" charset="-122"/>
            </a:rPr>
            <a:t>线下</a:t>
          </a:r>
          <a:endParaRPr lang="zh-CN" altLang="en-US" sz="1200" b="1" dirty="0">
            <a:latin typeface="微软雅黑" panose="020B0503020204020204" charset="-122"/>
            <a:ea typeface="微软雅黑" panose="020B0503020204020204" charset="-122"/>
            <a:cs typeface="微软雅黑" panose="020B0503020204020204" charset="-122"/>
          </a:endParaRPr>
        </a:p>
        <a:p>
          <a:pPr lvl="0">
            <a:lnSpc>
              <a:spcPct val="100000"/>
            </a:lnSpc>
            <a:spcBef>
              <a:spcPct val="0"/>
            </a:spcBef>
            <a:spcAft>
              <a:spcPct val="35000"/>
            </a:spcAft>
          </a:pPr>
          <a:r>
            <a:rPr lang="zh-CN" altLang="en-US" sz="1200" b="1" dirty="0">
              <a:latin typeface="微软雅黑" panose="020B0503020204020204" charset="-122"/>
              <a:ea typeface="微软雅黑" panose="020B0503020204020204" charset="-122"/>
              <a:cs typeface="微软雅黑" panose="020B0503020204020204" charset="-122"/>
            </a:rPr>
            <a:t>实地展示与互动</a:t>
          </a:r>
          <a:endParaRPr lang="zh-CN" altLang="en-US" sz="1200" b="1" dirty="0">
            <a:latin typeface="微软雅黑" panose="020B0503020204020204" charset="-122"/>
            <a:ea typeface="微软雅黑" panose="020B0503020204020204" charset="-122"/>
            <a:cs typeface="微软雅黑" panose="020B0503020204020204" charset="-122"/>
          </a:endParaRPr>
        </a:p>
      </dsp:txBody>
      <dsp:txXfrm>
        <a:off x="3388202" y="30649"/>
        <a:ext cx="1879797" cy="751919"/>
      </dsp:txXfrm>
    </dsp:sp>
    <dsp:sp modelId="{F4C411B8-1A89-4643-A6C1-06DA13F69185}">
      <dsp:nvSpPr>
        <dsp:cNvPr id="6" name="燕尾形 5"/>
        <dsp:cNvSpPr/>
      </dsp:nvSpPr>
      <dsp:spPr bwMode="white">
        <a:xfrm>
          <a:off x="5152582" y="31484"/>
          <a:ext cx="1879797" cy="751919"/>
        </a:xfrm>
        <a:prstGeom prst="chevron">
          <a:avLst/>
        </a:prstGeom>
        <a:solidFill>
          <a:srgbClr val="8D1E25"/>
        </a:solidFill>
      </dsp:spPr>
      <dsp:style>
        <a:lnRef idx="3">
          <a:schemeClr val="lt1"/>
        </a:lnRef>
        <a:fillRef idx="1">
          <a:schemeClr val="accent1"/>
        </a:fillRef>
        <a:effectRef idx="1">
          <a:scrgbClr r="0" g="0" b="0"/>
        </a:effectRef>
        <a:fontRef idx="minor">
          <a:schemeClr val="lt1"/>
        </a:fontRef>
      </dsp:style>
      <dsp:txBody>
        <a:bodyPr vert="horz" wrap="square" lIns="64008" tIns="21336" rIns="21336" bIns="213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专家</a:t>
          </a:r>
          <a:r>
            <a:rPr lang="zh-CN" altLang="en-US" sz="1600" b="1" dirty="0">
              <a:latin typeface="微软雅黑" panose="020B0503020204020204" charset="-122"/>
              <a:ea typeface="微软雅黑" panose="020B0503020204020204" charset="-122"/>
              <a:cs typeface="Times New Roman" panose="02020603050405020304" pitchFamily="18" charset="0"/>
            </a:rPr>
            <a:t>反馈</a:t>
          </a:r>
          <a:endParaRPr lang="zh-CN" altLang="en-US" sz="1600" b="1" dirty="0">
            <a:latin typeface="微软雅黑" panose="020B0503020204020204" charset="-122"/>
            <a:ea typeface="微软雅黑" panose="020B0503020204020204" charset="-122"/>
            <a:cs typeface="Times New Roman" panose="02020603050405020304" pitchFamily="18" charset="0"/>
          </a:endParaRPr>
        </a:p>
      </dsp:txBody>
      <dsp:txXfrm>
        <a:off x="5152582" y="31484"/>
        <a:ext cx="1879797" cy="751919"/>
      </dsp:txXfrm>
    </dsp:sp>
    <dsp:sp modelId="{B9C7CD49-182B-4F1C-B7B7-59464E218887}">
      <dsp:nvSpPr>
        <dsp:cNvPr id="7" name="燕尾形 6"/>
        <dsp:cNvSpPr/>
      </dsp:nvSpPr>
      <dsp:spPr bwMode="white">
        <a:xfrm>
          <a:off x="6767269" y="51032"/>
          <a:ext cx="1879797" cy="751919"/>
        </a:xfrm>
        <a:prstGeom prst="chevron">
          <a:avLst/>
        </a:prstGeom>
        <a:solidFill>
          <a:srgbClr val="8D1E25"/>
        </a:solidFill>
      </dsp:spPr>
      <dsp:style>
        <a:lnRef idx="3">
          <a:schemeClr val="lt1"/>
        </a:lnRef>
        <a:fillRef idx="1">
          <a:schemeClr val="accent1"/>
        </a:fillRef>
        <a:effectRef idx="1">
          <a:scrgbClr r="0" g="0" b="0"/>
        </a:effectRef>
        <a:fontRef idx="minor">
          <a:schemeClr val="lt1"/>
        </a:fontRef>
      </dsp:style>
      <dsp:txBody>
        <a:bodyPr vert="horz" wrap="square" lIns="64008" tIns="21336" rIns="21336" bIns="213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b="1" dirty="0">
              <a:latin typeface="微软雅黑" panose="020B0503020204020204" charset="-122"/>
              <a:ea typeface="微软雅黑" panose="020B0503020204020204" charset="-122"/>
              <a:cs typeface="Times New Roman" panose="02020603050405020304" pitchFamily="18" charset="0"/>
            </a:rPr>
            <a:t>专家打分</a:t>
          </a:r>
          <a:endParaRPr lang="zh-CN" altLang="en-US" sz="1600" b="1" dirty="0">
            <a:latin typeface="微软雅黑" panose="020B0503020204020204" charset="-122"/>
            <a:ea typeface="微软雅黑" panose="020B0503020204020204" charset="-122"/>
            <a:cs typeface="Times New Roman" panose="02020603050405020304" pitchFamily="18" charset="0"/>
          </a:endParaRPr>
        </a:p>
      </dsp:txBody>
      <dsp:txXfrm>
        <a:off x="6767269" y="51032"/>
        <a:ext cx="1879797" cy="751919"/>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561493" cy="1916854"/>
        <a:chOff x="0" y="0"/>
        <a:chExt cx="8561493" cy="1916854"/>
      </a:xfrm>
    </dsp:grpSpPr>
    <dsp:sp modelId="{3A70A3F4-85DD-48E7-91E5-0EEB2B6ED704}">
      <dsp:nvSpPr>
        <dsp:cNvPr id="3" name="圆角矩形 2"/>
        <dsp:cNvSpPr/>
      </dsp:nvSpPr>
      <dsp:spPr bwMode="white">
        <a:xfrm>
          <a:off x="0"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b="1" dirty="0">
              <a:solidFill>
                <a:schemeClr val="bg1"/>
              </a:solidFill>
              <a:latin typeface="+mn-ea"/>
              <a:ea typeface="+mn-ea"/>
            </a:rPr>
            <a:t>门诊</a:t>
          </a:r>
          <a:endParaRPr lang="zh-CN" altLang="en-US" sz="1600" b="1" dirty="0">
            <a:solidFill>
              <a:schemeClr val="bg1"/>
            </a:solidFill>
            <a:latin typeface="+mn-ea"/>
            <a:ea typeface="+mn-ea"/>
          </a:endParaRPr>
        </a:p>
      </dsp:txBody>
      <dsp:txXfrm>
        <a:off x="0" y="685188"/>
        <a:ext cx="910797" cy="546478"/>
      </dsp:txXfrm>
    </dsp:sp>
    <dsp:sp modelId="{D95A0384-991F-4E96-95B7-94FA270BF401}">
      <dsp:nvSpPr>
        <dsp:cNvPr id="4" name="右箭头 3"/>
        <dsp:cNvSpPr/>
      </dsp:nvSpPr>
      <dsp:spPr bwMode="white">
        <a:xfrm rot="29046">
          <a:off x="1022618" y="851346"/>
          <a:ext cx="252210"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rot="29046">
        <a:off x="1022618" y="851346"/>
        <a:ext cx="252210" cy="225878"/>
      </dsp:txXfrm>
    </dsp:sp>
    <dsp:sp modelId="{AFB5940B-7961-4F29-A273-CE9FE657237E}">
      <dsp:nvSpPr>
        <dsp:cNvPr id="5" name="圆角矩形 4"/>
        <dsp:cNvSpPr/>
      </dsp:nvSpPr>
      <dsp:spPr bwMode="white">
        <a:xfrm>
          <a:off x="1386649" y="696904"/>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门诊综合诊疗室</a:t>
          </a:r>
          <a:endParaRPr lang="zh-CN" altLang="en-US" sz="1400" b="1" kern="1200" dirty="0">
            <a:solidFill>
              <a:schemeClr val="bg1"/>
            </a:solidFill>
            <a:latin typeface="微软雅黑" panose="020B0503020204020204" charset="-122"/>
            <a:ea typeface="微软雅黑" panose="020B0503020204020204" charset="-122"/>
            <a:cs typeface="+mn-cs"/>
          </a:endParaRPr>
        </a:p>
      </dsp:txBody>
      <dsp:txXfrm>
        <a:off x="1386649" y="696904"/>
        <a:ext cx="910797" cy="546478"/>
      </dsp:txXfrm>
    </dsp:sp>
    <dsp:sp modelId="{03130315-4DE1-4D54-A148-6CB873CB6A30}">
      <dsp:nvSpPr>
        <dsp:cNvPr id="6" name="右箭头 5"/>
        <dsp:cNvSpPr/>
      </dsp:nvSpPr>
      <dsp:spPr bwMode="white">
        <a:xfrm rot="-34614">
          <a:off x="2356847" y="851346"/>
          <a:ext cx="133984"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rot="-34614">
        <a:off x="2356847" y="851346"/>
        <a:ext cx="133984" cy="225878"/>
      </dsp:txXfrm>
    </dsp:sp>
    <dsp:sp modelId="{ABED5A84-6DB1-4163-8860-EB23CC961934}">
      <dsp:nvSpPr>
        <dsp:cNvPr id="7" name="圆角矩形 6"/>
        <dsp:cNvSpPr/>
      </dsp:nvSpPr>
      <dsp:spPr bwMode="white">
        <a:xfrm>
          <a:off x="2550232"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肺功能室</a:t>
          </a:r>
          <a:endParaRPr lang="zh-CN" altLang="en-US" sz="1400" b="1" kern="1200" dirty="0">
            <a:solidFill>
              <a:schemeClr val="bg1"/>
            </a:solidFill>
            <a:latin typeface="微软雅黑" panose="020B0503020204020204" charset="-122"/>
            <a:ea typeface="微软雅黑" panose="020B0503020204020204" charset="-122"/>
            <a:cs typeface="+mn-cs"/>
          </a:endParaRPr>
        </a:p>
      </dsp:txBody>
      <dsp:txXfrm>
        <a:off x="2550232" y="685188"/>
        <a:ext cx="910797" cy="546478"/>
      </dsp:txXfrm>
    </dsp:sp>
    <dsp:sp modelId="{3704DC4C-DA33-4A5D-BAA1-898E710267A5}">
      <dsp:nvSpPr>
        <dsp:cNvPr id="8" name="右箭头 7"/>
        <dsp:cNvSpPr/>
      </dsp:nvSpPr>
      <dsp:spPr bwMode="white">
        <a:xfrm>
          <a:off x="3546644" y="845488"/>
          <a:ext cx="193089"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a:off x="3546644" y="845488"/>
        <a:ext cx="193089" cy="225878"/>
      </dsp:txXfrm>
    </dsp:sp>
    <dsp:sp modelId="{737BE5C4-F7E6-46A8-B887-DC69A17E758C}">
      <dsp:nvSpPr>
        <dsp:cNvPr id="9" name="圆角矩形 8"/>
        <dsp:cNvSpPr/>
      </dsp:nvSpPr>
      <dsp:spPr bwMode="white">
        <a:xfrm>
          <a:off x="3825348"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呼吸</a:t>
          </a:r>
          <a:r>
            <a:rPr lang="zh-CN" altLang="en-US" sz="1400" b="1" kern="1200">
              <a:solidFill>
                <a:schemeClr val="bg1"/>
              </a:solidFill>
              <a:latin typeface="微软雅黑" panose="020B0503020204020204" charset="-122"/>
              <a:ea typeface="微软雅黑" panose="020B0503020204020204" charset="-122"/>
              <a:cs typeface="+mn-cs"/>
            </a:rPr>
            <a:t>内镜</a:t>
          </a:r>
          <a:r>
            <a:rPr lang="zh-CN" altLang="en-US" sz="1400" b="1" kern="1200">
              <a:solidFill>
                <a:schemeClr val="bg1"/>
              </a:solidFill>
              <a:latin typeface="微软雅黑" panose="020B0503020204020204" charset="-122"/>
              <a:ea typeface="微软雅黑" panose="020B0503020204020204" charset="-122"/>
              <a:cs typeface="+mn-cs"/>
            </a:rPr>
            <a:t>室</a:t>
          </a:r>
          <a:endParaRPr lang="zh-CN" altLang="en-US" sz="1400" b="1" kern="1200" dirty="0">
            <a:solidFill>
              <a:schemeClr val="bg1"/>
            </a:solidFill>
            <a:latin typeface="微软雅黑" panose="020B0503020204020204" charset="-122"/>
            <a:ea typeface="微软雅黑" panose="020B0503020204020204" charset="-122"/>
            <a:cs typeface="+mn-cs"/>
          </a:endParaRPr>
        </a:p>
      </dsp:txBody>
      <dsp:txXfrm>
        <a:off x="3825348" y="685188"/>
        <a:ext cx="910797" cy="546478"/>
      </dsp:txXfrm>
    </dsp:sp>
    <dsp:sp modelId="{FB0FBE8F-E131-43BA-A895-16CB447CEA4D}">
      <dsp:nvSpPr>
        <dsp:cNvPr id="10" name="右箭头 9"/>
        <dsp:cNvSpPr/>
      </dsp:nvSpPr>
      <dsp:spPr bwMode="white">
        <a:xfrm>
          <a:off x="4821760" y="845488"/>
          <a:ext cx="193089"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a:off x="4821760" y="845488"/>
        <a:ext cx="193089" cy="225878"/>
      </dsp:txXfrm>
    </dsp:sp>
    <dsp:sp modelId="{A1E16AE0-6494-4DA0-A056-6F65D72F4D66}">
      <dsp:nvSpPr>
        <dsp:cNvPr id="11" name="圆角矩形 10"/>
        <dsp:cNvSpPr/>
      </dsp:nvSpPr>
      <dsp:spPr bwMode="white">
        <a:xfrm>
          <a:off x="5100464"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mn-ea"/>
              <a:cs typeface="+mn-cs"/>
            </a:rPr>
            <a:t>呼吸睡眠监测室</a:t>
          </a:r>
          <a:endParaRPr lang="zh-CN" altLang="en-US" sz="1400" b="1" kern="1200" dirty="0">
            <a:solidFill>
              <a:schemeClr val="bg1"/>
            </a:solidFill>
            <a:latin typeface="微软雅黑" panose="020B0503020204020204" charset="-122"/>
            <a:ea typeface="+mn-ea"/>
            <a:cs typeface="+mn-cs"/>
          </a:endParaRPr>
        </a:p>
      </dsp:txBody>
      <dsp:txXfrm>
        <a:off x="5100464" y="685188"/>
        <a:ext cx="910797" cy="546478"/>
      </dsp:txXfrm>
    </dsp:sp>
    <dsp:sp modelId="{44696006-2492-4355-9D33-527C939B3FB0}">
      <dsp:nvSpPr>
        <dsp:cNvPr id="12" name="右箭头 11"/>
        <dsp:cNvSpPr/>
      </dsp:nvSpPr>
      <dsp:spPr bwMode="white">
        <a:xfrm>
          <a:off x="6096876" y="845488"/>
          <a:ext cx="193089"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a:off x="6096876" y="845488"/>
        <a:ext cx="193089" cy="225878"/>
      </dsp:txXfrm>
    </dsp:sp>
    <dsp:sp modelId="{C9C44C0A-DC43-4D90-A791-708ACCD3AD80}">
      <dsp:nvSpPr>
        <dsp:cNvPr id="13" name="圆角矩形 12"/>
        <dsp:cNvSpPr/>
      </dsp:nvSpPr>
      <dsp:spPr bwMode="white">
        <a:xfrm>
          <a:off x="6375580"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400" b="1" dirty="0">
              <a:solidFill>
                <a:schemeClr val="bg1"/>
              </a:solidFill>
              <a:latin typeface="Arial" panose="020B0604020202020204" pitchFamily="34" charset="0"/>
              <a:cs typeface="Arial" panose="020B0604020202020204" pitchFamily="34" charset="0"/>
            </a:rPr>
            <a:t>RICU</a:t>
          </a:r>
          <a:r>
            <a:rPr lang="en-US" altLang="zh-CN" sz="1600" b="1" dirty="0">
              <a:solidFill>
                <a:schemeClr val="bg1"/>
              </a:solidFill>
              <a:latin typeface="Arial" panose="020B0604020202020204" pitchFamily="34" charset="0"/>
              <a:cs typeface="Arial" panose="020B0604020202020204" pitchFamily="34" charset="0"/>
            </a:rPr>
            <a:t>/</a:t>
          </a:r>
          <a:r>
            <a:rPr lang="en-US" altLang="zh-CN" sz="1400" b="1" dirty="0">
              <a:solidFill>
                <a:schemeClr val="bg1"/>
              </a:solidFill>
              <a:latin typeface="Arial" panose="020B0604020202020204" pitchFamily="34" charset="0"/>
              <a:cs typeface="Arial" panose="020B0604020202020204" pitchFamily="34" charset="0"/>
            </a:rPr>
            <a:t>MICU</a:t>
          </a:r>
          <a:endParaRPr lang="en-US" altLang="zh-CN" sz="1400" b="1" dirty="0">
            <a:solidFill>
              <a:schemeClr val="bg1"/>
            </a:solidFill>
            <a:latin typeface="Arial" panose="020B0604020202020204" pitchFamily="34" charset="0"/>
            <a:cs typeface="Arial" panose="020B0604020202020204" pitchFamily="34" charset="0"/>
          </a:endParaRPr>
        </a:p>
      </dsp:txBody>
      <dsp:txXfrm>
        <a:off x="6375580" y="685188"/>
        <a:ext cx="910797" cy="546478"/>
      </dsp:txXfrm>
    </dsp:sp>
    <dsp:sp modelId="{D14B341C-3DCC-4D35-847D-7F0F2F9F0A44}">
      <dsp:nvSpPr>
        <dsp:cNvPr id="14" name="右箭头 13"/>
        <dsp:cNvSpPr/>
      </dsp:nvSpPr>
      <dsp:spPr bwMode="white">
        <a:xfrm>
          <a:off x="7371992" y="845488"/>
          <a:ext cx="193089" cy="225878"/>
        </a:xfrm>
        <a:prstGeom prst="rightArrow">
          <a:avLst>
            <a:gd name="adj1" fmla="val 60000"/>
            <a:gd name="adj2" fmla="val 50000"/>
          </a:avLst>
        </a:prstGeom>
        <a:solidFill>
          <a:srgbClr val="8D1E25"/>
        </a:solidFill>
      </dsp:spPr>
      <dsp:style>
        <a:lnRef idx="0">
          <a:schemeClr val="dk1">
            <a:tint val="60000"/>
          </a:schemeClr>
        </a:lnRef>
        <a:fillRef idx="2">
          <a:schemeClr val="dk1">
            <a:tint val="60000"/>
          </a:schemeClr>
        </a:fillRef>
        <a:effectRef idx="1">
          <a:scrgbClr r="0" g="0" b="0"/>
        </a:effectRef>
        <a:fontRef idx="minor">
          <a:schemeClr val="dk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1400">
            <a:solidFill>
              <a:srgbClr val="A60000"/>
            </a:solidFill>
          </a:endParaRPr>
        </a:p>
      </dsp:txBody>
      <dsp:txXfrm>
        <a:off x="7371992" y="845488"/>
        <a:ext cx="193089" cy="225878"/>
      </dsp:txXfrm>
    </dsp:sp>
    <dsp:sp modelId="{F026DC5F-5D84-42F4-9E7D-2D5C596061CA}">
      <dsp:nvSpPr>
        <dsp:cNvPr id="15" name="圆角矩形 14"/>
        <dsp:cNvSpPr/>
      </dsp:nvSpPr>
      <dsp:spPr bwMode="white">
        <a:xfrm>
          <a:off x="7650696" y="685188"/>
          <a:ext cx="910797" cy="546478"/>
        </a:xfrm>
        <a:prstGeom prst="roundRect">
          <a:avLst>
            <a:gd name="adj" fmla="val 10000"/>
          </a:avLst>
        </a:prstGeom>
        <a:solidFill>
          <a:srgbClr val="8D1E25"/>
        </a:solidFill>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defTabSz="889000">
            <a:lnSpc>
              <a:spcPct val="90000"/>
            </a:lnSpc>
            <a:spcBef>
              <a:spcPct val="0"/>
            </a:spcBef>
            <a:spcAft>
              <a:spcPct val="35000"/>
            </a:spcAft>
          </a:pPr>
          <a:r>
            <a:rPr lang="zh-CN" altLang="en-US" sz="1400" b="1" kern="1200">
              <a:solidFill>
                <a:schemeClr val="bg1"/>
              </a:solidFill>
              <a:latin typeface="微软雅黑" panose="020B0503020204020204" charset="-122"/>
              <a:ea typeface="微软雅黑" panose="020B0503020204020204" charset="-122"/>
              <a:cs typeface="+mn-cs"/>
            </a:rPr>
            <a:t>病房</a:t>
          </a:r>
          <a:endParaRPr lang="zh-CN" altLang="en-US" sz="1400" b="1" kern="1200" dirty="0">
            <a:solidFill>
              <a:schemeClr val="bg1"/>
            </a:solidFill>
            <a:latin typeface="微软雅黑" panose="020B0503020204020204" charset="-122"/>
            <a:ea typeface="微软雅黑" panose="020B0503020204020204" charset="-122"/>
            <a:cs typeface="+mn-cs"/>
          </a:endParaRPr>
        </a:p>
      </dsp:txBody>
      <dsp:txXfrm>
        <a:off x="7650696" y="685188"/>
        <a:ext cx="910797" cy="54647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type="chevron" r:blip="" rot="180">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type="chevron" r:blip="" rot="180">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CE74F17-811D-4B7E-B0A5-B3A81F4F8AE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D751AE-7ABC-314D-AFAD-47B860ED6FFE}"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endParaRPr lang="en-GB" noProof="0"/>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endParaRPr lang="en-GB" noProof="0" dirty="0"/>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endPar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endParaRPr lang="en-GB"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endParaRPr lang="en-GB" noProof="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0" y="273844"/>
            <a:ext cx="7886700" cy="497205"/>
          </a:xfrm>
        </p:spPr>
        <p:txBody>
          <a:bodyPr>
            <a:noAutofit/>
          </a:bodyPr>
          <a:lstStyle>
            <a:lvl1pPr>
              <a:defRPr sz="2100" b="1">
                <a:solidFill>
                  <a:srgbClr val="C00000"/>
                </a:solidFill>
                <a:latin typeface="Verdana Regular" panose="020B0804030504040204" charset="0"/>
                <a:ea typeface="微软雅黑" panose="020B0503020204020204" charset="-122"/>
                <a:cs typeface="Verdana Regular" panose="020B0804030504040204" charset="0"/>
              </a:defRPr>
            </a:lvl1pPr>
          </a:lstStyle>
          <a:p>
            <a:r>
              <a:rPr kumimoji="1" lang="zh-CN" altLang="en-US"/>
              <a:t>微软雅黑</a:t>
            </a:r>
            <a:r>
              <a:rPr kumimoji="1" lang="en-US" altLang="zh-CN"/>
              <a:t> 28</a:t>
            </a:r>
            <a:r>
              <a:rPr kumimoji="1" lang="zh-CN" altLang="en-US"/>
              <a:t>号字</a:t>
            </a:r>
            <a:r>
              <a:rPr kumimoji="1" lang="en-US" altLang="zh-CN"/>
              <a:t>/Verdana 28</a:t>
            </a:r>
            <a:r>
              <a:rPr kumimoji="1" lang="zh-CN" altLang="en-US"/>
              <a:t>号字</a:t>
            </a:r>
            <a:r>
              <a:rPr kumimoji="1" lang="en-US" altLang="zh-CN"/>
              <a:t> </a:t>
            </a:r>
            <a:endParaRPr kumimoji="1" lang="en-US" altLang="zh-CN"/>
          </a:p>
        </p:txBody>
      </p:sp>
      <p:sp>
        <p:nvSpPr>
          <p:cNvPr id="3" name="内容占位符 2"/>
          <p:cNvSpPr>
            <a:spLocks noGrp="1"/>
          </p:cNvSpPr>
          <p:nvPr>
            <p:ph idx="1" hasCustomPrompt="1"/>
          </p:nvPr>
        </p:nvSpPr>
        <p:spPr>
          <a:xfrm>
            <a:off x="628650" y="929640"/>
            <a:ext cx="7886700" cy="3703320"/>
          </a:xfrm>
        </p:spPr>
        <p:txBody>
          <a:bodyPr/>
          <a:lstStyle>
            <a:lvl1pPr marL="0" indent="0">
              <a:buNone/>
              <a:defRPr sz="1050">
                <a:latin typeface="Verdana Regular" panose="020B0804030504040204" charset="0"/>
                <a:ea typeface="微软雅黑" panose="020B0503020204020204" charset="-122"/>
                <a:cs typeface="Verdana Regular" panose="020B0804030504040204" charset="0"/>
              </a:defRPr>
            </a:lvl1pPr>
          </a:lstStyle>
          <a:p>
            <a:pPr lvl="0"/>
            <a:r>
              <a:rPr kumimoji="1" lang="zh-CN" altLang="en-US"/>
              <a:t>正文：</a:t>
            </a:r>
            <a:endParaRPr kumimoji="1" lang="zh-CN" altLang="en-US"/>
          </a:p>
          <a:p>
            <a:pPr lvl="0"/>
            <a:r>
              <a:rPr kumimoji="1" lang="zh-CN" altLang="en-US"/>
              <a:t>微软雅黑</a:t>
            </a:r>
            <a:r>
              <a:rPr kumimoji="1" lang="en-US" altLang="zh-CN"/>
              <a:t> 14</a:t>
            </a:r>
            <a:r>
              <a:rPr kumimoji="1" lang="zh-CN" altLang="en-US"/>
              <a:t>号字</a:t>
            </a:r>
            <a:endParaRPr kumimoji="1" lang="zh-CN" altLang="en-US"/>
          </a:p>
          <a:p>
            <a:pPr lvl="0"/>
            <a:r>
              <a:rPr kumimoji="1" lang="en-US" altLang="zh-CN">
                <a:sym typeface="+mn-ea"/>
              </a:rPr>
              <a:t>Verdana 14</a:t>
            </a:r>
            <a:r>
              <a:rPr kumimoji="1" lang="zh-CN" altLang="en-US">
                <a:sym typeface="+mn-ea"/>
              </a:rPr>
              <a:t>号字</a:t>
            </a:r>
            <a:endParaRPr kumimoji="1" lang="zh-CN" altLang="en-US"/>
          </a:p>
        </p:txBody>
      </p:sp>
      <p:sp>
        <p:nvSpPr>
          <p:cNvPr id="4" name="日期占位符 3"/>
          <p:cNvSpPr>
            <a:spLocks noGrp="1"/>
          </p:cNvSpPr>
          <p:nvPr>
            <p:ph type="dt" sz="half" idx="10"/>
          </p:nvPr>
        </p:nvSpPr>
        <p:spPr/>
        <p:txBody>
          <a:bodyPr/>
          <a:lstStyle/>
          <a:p>
            <a:fld id="{F79563AD-7FE6-9A43-BBF1-DDD49D2278C7}"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21EEB25-F0DA-5847-B9CF-C29385800AD8}" type="slidenum">
              <a:rPr kumimoji="1" lang="zh-CN" altLang="en-US" smtClean="0"/>
            </a:fld>
            <a:endParaRPr kumimoji="1"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endParaRPr lang="en-GB" noProof="0" dirty="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endParaRPr lang="en-GB" sz="900" noProof="0" dirty="0">
              <a:solidFill>
                <a:schemeClr val="tx1"/>
              </a:solidFill>
              <a:latin typeface="+mn-lt"/>
              <a:cs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6" Type="http://schemas.openxmlformats.org/officeDocument/2006/relationships/theme" Target="../theme/theme1.xml"/><Relationship Id="rId35" Type="http://schemas.openxmlformats.org/officeDocument/2006/relationships/vmlDrawing" Target="../drawings/vmlDrawing1.vml"/><Relationship Id="rId34" Type="http://schemas.openxmlformats.org/officeDocument/2006/relationships/image" Target="../media/image1.emf"/><Relationship Id="rId33" Type="http://schemas.openxmlformats.org/officeDocument/2006/relationships/oleObject" Target="../embeddings/oleObject1.bin"/><Relationship Id="rId32" Type="http://schemas.openxmlformats.org/officeDocument/2006/relationships/tags" Target="../tags/tag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6" Type="http://schemas.openxmlformats.org/officeDocument/2006/relationships/theme" Target="../theme/theme2.xml"/><Relationship Id="rId15" Type="http://schemas.openxmlformats.org/officeDocument/2006/relationships/vmlDrawing" Target="../drawings/vmlDrawing2.vml"/><Relationship Id="rId14" Type="http://schemas.openxmlformats.org/officeDocument/2006/relationships/image" Target="../media/image1.emf"/><Relationship Id="rId13" Type="http://schemas.openxmlformats.org/officeDocument/2006/relationships/oleObject" Target="../embeddings/oleObject2.bin"/><Relationship Id="rId12" Type="http://schemas.openxmlformats.org/officeDocument/2006/relationships/tags" Target="../tags/tag2.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userDrawn="1">
            <p:custDataLst>
              <p:tags r:id="rId3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33" imgW="5715" imgH="5715" progId="TCLayout.ActiveDocument.1">
                  <p:embed/>
                </p:oleObj>
              </mc:Choice>
              <mc:Fallback>
                <p:oleObj name="think-cell 幻灯片" r:id="rId33" imgW="5715" imgH="5715" progId="TCLayout.ActiveDocument.1">
                  <p:embed/>
                  <p:pic>
                    <p:nvPicPr>
                      <p:cNvPr id="0" name="对象 1" hidden="1"/>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userDrawn="1">
            <p:custDataLst>
              <p:tags r:id="rId1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13" imgW="5715" imgH="5715" progId="TCLayout.ActiveDocument.1">
                  <p:embed/>
                </p:oleObj>
              </mc:Choice>
              <mc:Fallback>
                <p:oleObj name="think-cell 幻灯片" r:id="rId13" imgW="5715" imgH="5715" progId="TCLayout.ActiveDocument.1">
                  <p:embed/>
                  <p:pic>
                    <p:nvPicPr>
                      <p:cNvPr id="0" name="think-cell data - do not delete" hidden="1"/>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3"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4" name="文本占位符 3"/>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91EA14DB-09B1-43DB-8E70-71BF568AD744}" type="datetimeFigureOut">
              <a:rPr lang="zh-CN" altLang="en-US" smtClean="0"/>
            </a:fld>
            <a:endParaRPr lang="zh-CN" altLang="en-US"/>
          </a:p>
        </p:txBody>
      </p:sp>
      <p:sp>
        <p:nvSpPr>
          <p:cNvPr id="6" name="页脚占位符 5"/>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8" name="灯片编号占位符 7"/>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F284001-80DB-41BC-8003-1323AC14EAB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4.bin"/><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5.bin"/><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6.bin"/><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vmlDrawing" Target="../drawings/vmlDrawing7.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7.bin"/><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vmlDrawing" Target="../drawings/vmlDrawing8.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8.bin"/><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vmlDrawing" Target="../drawings/vmlDrawing9.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9.bin"/><Relationship Id="rId1" Type="http://schemas.openxmlformats.org/officeDocument/2006/relationships/tags" Target="../tags/tag10.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vmlDrawing" Target="../drawings/vmlDrawing10.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0.bin"/><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vmlDrawing" Target="../drawings/vmlDrawing11.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1.bin"/><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vmlDrawing" Target="../drawings/vmlDrawing12.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2.bin"/><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vmlDrawing" Target="../drawings/vmlDrawing13.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3.bin"/><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vmlDrawing" Target="../drawings/vmlDrawing14.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4.bin"/><Relationship Id="rId1" Type="http://schemas.openxmlformats.org/officeDocument/2006/relationships/tags" Target="../tags/tag15.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vmlDrawing" Target="../drawings/vmlDrawing15.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5.bin"/><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vmlDrawing" Target="../drawings/vmlDrawing16.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6.bin"/><Relationship Id="rId1" Type="http://schemas.openxmlformats.org/officeDocument/2006/relationships/tags" Target="../tags/tag17.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vmlDrawing" Target="../drawings/vmlDrawing17.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7.bin"/><Relationship Id="rId1" Type="http://schemas.openxmlformats.org/officeDocument/2006/relationships/tags" Target="../tags/tag18.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vmlDrawing" Target="../drawings/vmlDrawing18.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8.bin"/><Relationship Id="rId1" Type="http://schemas.openxmlformats.org/officeDocument/2006/relationships/tags" Target="../tags/tag19.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vmlDrawing" Target="../drawings/vmlDrawing19.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9.bin"/><Relationship Id="rId1" Type="http://schemas.openxmlformats.org/officeDocument/2006/relationships/tags" Target="../tags/tag20.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vmlDrawing" Target="../drawings/vmlDrawing20.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20.bin"/><Relationship Id="rId1" Type="http://schemas.openxmlformats.org/officeDocument/2006/relationships/tags" Target="../tags/tag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diagramQuickStyle" Target="../diagrams/quickStyle1.xml"/><Relationship Id="rId8" Type="http://schemas.openxmlformats.org/officeDocument/2006/relationships/diagramLayout" Target="../diagrams/layout1.xml"/><Relationship Id="rId7" Type="http://schemas.openxmlformats.org/officeDocument/2006/relationships/diagramData" Target="../diagrams/data1.xml"/><Relationship Id="rId6"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emf"/><Relationship Id="rId2" Type="http://schemas.openxmlformats.org/officeDocument/2006/relationships/oleObject" Target="../embeddings/oleObject3.bin"/><Relationship Id="rId13" Type="http://schemas.openxmlformats.org/officeDocument/2006/relationships/vmlDrawing" Target="../drawings/vmlDrawing3.vml"/><Relationship Id="rId12" Type="http://schemas.openxmlformats.org/officeDocument/2006/relationships/slideLayout" Target="../slideLayouts/slideLayout1.xml"/><Relationship Id="rId11" Type="http://schemas.microsoft.com/office/2007/relationships/diagramDrawing" Target="../diagrams/drawing1.xml"/><Relationship Id="rId10" Type="http://schemas.openxmlformats.org/officeDocument/2006/relationships/diagramColors" Target="../diagrams/colors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5" Type="http://schemas.openxmlformats.org/officeDocument/2006/relationships/vmlDrawing" Target="../drawings/vmlDrawing21.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21.bin"/><Relationship Id="rId1" Type="http://schemas.openxmlformats.org/officeDocument/2006/relationships/tags" Target="../tags/tag22.xml"/></Relationships>
</file>

<file path=ppt/slides/_rels/slide43.xml.rels><?xml version="1.0" encoding="UTF-8" standalone="yes"?>
<Relationships xmlns="http://schemas.openxmlformats.org/package/2006/relationships"><Relationship Id="rId5" Type="http://schemas.openxmlformats.org/officeDocument/2006/relationships/vmlDrawing" Target="../drawings/vmlDrawing22.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22.bin"/><Relationship Id="rId1" Type="http://schemas.openxmlformats.org/officeDocument/2006/relationships/tags" Target="../tags/tag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5" Type="http://schemas.openxmlformats.org/officeDocument/2006/relationships/vmlDrawing" Target="../drawings/vmlDrawing23.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23.bin"/><Relationship Id="rId1" Type="http://schemas.openxmlformats.org/officeDocument/2006/relationships/tags" Target="../tags/tag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52.xml.rels><?xml version="1.0" encoding="UTF-8" standalone="yes"?>
<Relationships xmlns="http://schemas.openxmlformats.org/package/2006/relationships"><Relationship Id="rId9" Type="http://schemas.microsoft.com/office/2007/relationships/diagramDrawing" Target="../diagrams/drawing2.xml"/><Relationship Id="rId8" Type="http://schemas.openxmlformats.org/officeDocument/2006/relationships/diagramColors" Target="../diagrams/colors2.xml"/><Relationship Id="rId7" Type="http://schemas.openxmlformats.org/officeDocument/2006/relationships/diagramQuickStyle" Target="../diagrams/quickStyle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tags" Target="../tags/tag26.xml"/><Relationship Id="rId3" Type="http://schemas.openxmlformats.org/officeDocument/2006/relationships/image" Target="../media/image3.emf"/><Relationship Id="rId2" Type="http://schemas.openxmlformats.org/officeDocument/2006/relationships/oleObject" Target="../embeddings/oleObject24.bin"/><Relationship Id="rId12" Type="http://schemas.openxmlformats.org/officeDocument/2006/relationships/notesSlide" Target="../notesSlides/notesSlide18.xml"/><Relationship Id="rId11" Type="http://schemas.openxmlformats.org/officeDocument/2006/relationships/vmlDrawing" Target="../drawings/vmlDrawing24.vml"/><Relationship Id="rId10" Type="http://schemas.openxmlformats.org/officeDocument/2006/relationships/slideLayout" Target="../slideLayouts/slideLayout28.xml"/><Relationship Id="rId1" Type="http://schemas.openxmlformats.org/officeDocument/2006/relationships/tags" Target="../tags/tag2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9379" cy="5143500"/>
          </a:xfrm>
          <a:prstGeom prst="rect">
            <a:avLst/>
          </a:prstGeom>
        </p:spPr>
      </p:pic>
      <p:sp>
        <p:nvSpPr>
          <p:cNvPr id="17" name="矩形 16"/>
          <p:cNvSpPr/>
          <p:nvPr/>
        </p:nvSpPr>
        <p:spPr>
          <a:xfrm>
            <a:off x="756668" y="1183418"/>
            <a:ext cx="7630664" cy="2214880"/>
          </a:xfrm>
          <a:prstGeom prst="rect">
            <a:avLst/>
          </a:prstGeom>
        </p:spPr>
        <p:txBody>
          <a:bodyPr wrap="square">
            <a:spAutoFit/>
          </a:bodyPr>
          <a:lstStyle/>
          <a:p>
            <a:pPr algn="ctr" defTabSz="342900">
              <a:lnSpc>
                <a:spcPct val="150000"/>
              </a:lnSpc>
            </a:pPr>
            <a:r>
              <a:rPr lang="zh-CN" altLang="en-US" sz="3600" b="1" dirty="0">
                <a:solidFill>
                  <a:srgbClr val="FFFFFF"/>
                </a:solidFill>
                <a:latin typeface="微软雅黑" panose="020B0503020204020204" charset="-122"/>
                <a:ea typeface="微软雅黑" panose="020B0503020204020204" charset="-122"/>
              </a:rPr>
              <a:t>呼吸与危重症医学科规范化建设汇报</a:t>
            </a:r>
            <a:endParaRPr lang="zh-CN" altLang="en-US" sz="3600" b="1" dirty="0">
              <a:solidFill>
                <a:srgbClr val="FFFFFF"/>
              </a:solidFill>
              <a:latin typeface="微软雅黑" panose="020B0503020204020204" charset="-122"/>
              <a:ea typeface="微软雅黑" panose="020B0503020204020204" charset="-122"/>
            </a:endParaRPr>
          </a:p>
          <a:p>
            <a:pPr algn="ctr" defTabSz="342900">
              <a:lnSpc>
                <a:spcPct val="150000"/>
              </a:lnSpc>
            </a:pPr>
            <a:endParaRPr lang="zh-CN" altLang="en-US" sz="2800" b="1" dirty="0">
              <a:solidFill>
                <a:srgbClr val="FFFFFF"/>
              </a:solidFill>
              <a:latin typeface="微软雅黑" panose="020B0503020204020204" charset="-122"/>
              <a:ea typeface="微软雅黑" panose="020B0503020204020204" charset="-122"/>
            </a:endParaRPr>
          </a:p>
          <a:p>
            <a:pPr algn="ctr" defTabSz="342900">
              <a:lnSpc>
                <a:spcPct val="150000"/>
              </a:lnSpc>
            </a:pPr>
            <a:r>
              <a:rPr lang="zh-CN" altLang="en-US" sz="2800" b="1" dirty="0">
                <a:solidFill>
                  <a:srgbClr val="FFFFFF"/>
                </a:solidFill>
                <a:latin typeface="微软雅黑" panose="020B0503020204020204" charset="-122"/>
                <a:ea typeface="微软雅黑" panose="020B0503020204020204" charset="-122"/>
              </a:rPr>
              <a:t>三级医院</a:t>
            </a:r>
            <a:endParaRPr lang="zh-CN" altLang="en-US" sz="2800" b="1" dirty="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0756" y="398621"/>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独立建制，科室更名为“呼吸与危重症医学科”</a:t>
            </a:r>
            <a:br>
              <a:rPr lang="en-US" altLang="zh-CN" sz="2400" b="1" dirty="0">
                <a:solidFill>
                  <a:srgbClr val="A60000"/>
                </a:solidFill>
                <a:latin typeface="微软雅黑" panose="020B0503020204020204" charset="-122"/>
                <a:ea typeface="微软雅黑" panose="020B0503020204020204" charset="-122"/>
                <a:cs typeface="Arial" panose="020B0604020202020204" pitchFamily="34" charset="0"/>
              </a:rPr>
            </a:b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charset="-122"/>
              <a:cs typeface="Calibri" panose="020F0502020204030204" pitchFamily="34" charset="0"/>
            </a:endParaRPr>
          </a:p>
          <a:p>
            <a:pPr marL="0" indent="0">
              <a:buNone/>
            </a:pPr>
            <a:endParaRPr lang="en-US" sz="1500" dirty="0"/>
          </a:p>
        </p:txBody>
      </p:sp>
      <p:sp>
        <p:nvSpPr>
          <p:cNvPr id="7" name="内容占位符 2"/>
          <p:cNvSpPr txBox="1"/>
          <p:nvPr/>
        </p:nvSpPr>
        <p:spPr>
          <a:xfrm>
            <a:off x="577637" y="2134940"/>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
        <p:nvSpPr>
          <p:cNvPr id="9" name="内容占位符 2"/>
          <p:cNvSpPr txBox="1"/>
          <p:nvPr/>
        </p:nvSpPr>
        <p:spPr>
          <a:xfrm rot="19108343">
            <a:off x="5033782" y="2909660"/>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10" name="文本框 9"/>
          <p:cNvSpPr txBox="1"/>
          <p:nvPr/>
        </p:nvSpPr>
        <p:spPr>
          <a:xfrm>
            <a:off x="230756" y="704768"/>
            <a:ext cx="8514518" cy="584775"/>
          </a:xfrm>
          <a:prstGeom prst="rect">
            <a:avLst/>
          </a:prstGeom>
          <a:noFill/>
        </p:spPr>
        <p:txBody>
          <a:bodyPr wrap="square">
            <a:spAutoFit/>
          </a:bodyPr>
          <a:lstStyle/>
          <a:p>
            <a:r>
              <a:rPr lang="zh-CN" altLang="en-US" sz="1600" dirty="0">
                <a:latin typeface="+mn-ea"/>
              </a:rPr>
              <a:t>关于中医更名问题：考虑到中医学科发展的需求，对于参加PCCM科规建项目的中医医院（中西医结合医院），科室名称以“肺病科·呼吸与危重症医学科”为标准名称。</a:t>
            </a:r>
            <a:endParaRPr lang="zh-CN" altLang="en-US" sz="1600" dirty="0">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53059" y="39364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门诊设置</a:t>
            </a:r>
            <a:br>
              <a:rPr lang="en-US" altLang="zh-CN" sz="2400" b="1" dirty="0">
                <a:solidFill>
                  <a:srgbClr val="A60000"/>
                </a:solidFill>
                <a:latin typeface="微软雅黑" panose="020B0503020204020204" charset="-122"/>
                <a:ea typeface="微软雅黑" panose="020B0503020204020204" charset="-122"/>
                <a:cs typeface="Arial" panose="020B0604020202020204" pitchFamily="34" charset="0"/>
              </a:rPr>
            </a:b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charset="-122"/>
              <a:cs typeface="Calibri" panose="020F0502020204030204" pitchFamily="34" charset="0"/>
            </a:endParaRPr>
          </a:p>
          <a:p>
            <a:pPr marL="0" indent="0">
              <a:buNone/>
            </a:pPr>
            <a:endParaRPr lang="en-US" sz="1500" dirty="0"/>
          </a:p>
        </p:txBody>
      </p:sp>
      <p:sp>
        <p:nvSpPr>
          <p:cNvPr id="6" name="标题 1"/>
          <p:cNvSpPr txBox="1"/>
          <p:nvPr/>
        </p:nvSpPr>
        <p:spPr>
          <a:xfrm>
            <a:off x="134112" y="284142"/>
            <a:ext cx="8514519" cy="535432"/>
          </a:xfr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50000"/>
              </a:lnSpc>
            </a:pP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4" name="矩形 3"/>
          <p:cNvSpPr/>
          <p:nvPr/>
        </p:nvSpPr>
        <p:spPr>
          <a:xfrm>
            <a:off x="579863" y="817756"/>
            <a:ext cx="4199955" cy="2634183"/>
          </a:xfrm>
          <a:prstGeom prst="rect">
            <a:avLst/>
          </a:prstGeom>
        </p:spPr>
        <p:txBody>
          <a:bodyPr wrap="square">
            <a:spAutoFit/>
          </a:bodyPr>
          <a:lstStyle/>
          <a:p>
            <a:pPr>
              <a:lnSpc>
                <a:spcPct val="150000"/>
              </a:lnSpc>
            </a:pP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1</a:t>
            </a:r>
            <a:r>
              <a:rPr lang="zh-CN" altLang="en-US" sz="1600" b="1" dirty="0">
                <a:solidFill>
                  <a:srgbClr val="A60000"/>
                </a:solidFill>
                <a:latin typeface="微软雅黑" panose="020B0503020204020204" charset="-122"/>
                <a:ea typeface="微软雅黑" panose="020B0503020204020204" charset="-122"/>
                <a:cs typeface="Arial" panose="020B0604020202020204" pitchFamily="34" charset="0"/>
              </a:rPr>
              <a:t>、专科、专病、专项门诊</a:t>
            </a: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a:t>
            </a:r>
            <a:r>
              <a:rPr lang="zh-CN" altLang="en-US" sz="1600" b="1" dirty="0">
                <a:solidFill>
                  <a:srgbClr val="A60000"/>
                </a:solidFill>
                <a:latin typeface="微软雅黑" panose="020B0503020204020204" charset="-122"/>
                <a:ea typeface="微软雅黑" panose="020B0503020204020204" charset="-122"/>
                <a:cs typeface="Arial" panose="020B0604020202020204" pitchFamily="34" charset="0"/>
              </a:rPr>
              <a:t>戒烟门诊</a:t>
            </a: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2</a:t>
            </a:r>
            <a:r>
              <a:rPr lang="zh-CN" altLang="en-US" sz="1600" b="1" dirty="0">
                <a:solidFill>
                  <a:srgbClr val="A60000"/>
                </a:solidFill>
                <a:latin typeface="微软雅黑" panose="020B0503020204020204" charset="-122"/>
                <a:ea typeface="微软雅黑" panose="020B0503020204020204" charset="-122"/>
                <a:cs typeface="Arial" panose="020B0604020202020204" pitchFamily="34" charset="0"/>
              </a:rPr>
              <a:t>、门诊吸入治疗药物</a:t>
            </a: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10"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9" name="内容占位符 2"/>
          <p:cNvSpPr txBox="1"/>
          <p:nvPr/>
        </p:nvSpPr>
        <p:spPr>
          <a:xfrm>
            <a:off x="688848" y="2425128"/>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14740" y="174112"/>
            <a:ext cx="8514519" cy="535432"/>
          </a:xfrm>
        </p:spPr>
        <p:txBody>
          <a:bodyPr vert="horz" lIns="68580" tIns="34290" rIns="68580" bIns="34290" rtlCol="0" anchor="ctr">
            <a:noAutofit/>
          </a:bodyPr>
          <a:lstStyle/>
          <a:p>
            <a:pPr algn="l">
              <a:lnSpc>
                <a:spcPct val="150000"/>
              </a:lnSpc>
            </a:pP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专科病房、专业组设置</a:t>
            </a: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charset="-122"/>
              <a:cs typeface="Calibri" panose="020F0502020204030204" pitchFamily="34" charset="0"/>
            </a:endParaRPr>
          </a:p>
          <a:p>
            <a:pPr marL="0" indent="0">
              <a:buNone/>
            </a:pPr>
            <a:endParaRPr lang="en-US" sz="1500" dirty="0"/>
          </a:p>
        </p:txBody>
      </p:sp>
      <p:sp>
        <p:nvSpPr>
          <p:cNvPr id="8" name="矩形 7"/>
          <p:cNvSpPr/>
          <p:nvPr/>
        </p:nvSpPr>
        <p:spPr>
          <a:xfrm>
            <a:off x="570609" y="819574"/>
            <a:ext cx="2315057" cy="2264851"/>
          </a:xfrm>
          <a:prstGeom prst="rect">
            <a:avLst/>
          </a:prstGeom>
        </p:spPr>
        <p:txBody>
          <a:bodyPr wrap="none">
            <a:spAutoFit/>
          </a:bodyPr>
          <a:lstStyle/>
          <a:p>
            <a:pPr>
              <a:lnSpc>
                <a:spcPct val="150000"/>
              </a:lnSpc>
            </a:pP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1</a:t>
            </a:r>
            <a:r>
              <a:rPr lang="zh-CN" altLang="en-US" sz="1600" b="1" dirty="0">
                <a:solidFill>
                  <a:srgbClr val="A60000"/>
                </a:solidFill>
                <a:latin typeface="微软雅黑" panose="020B0503020204020204" charset="-122"/>
                <a:ea typeface="微软雅黑" panose="020B0503020204020204" charset="-122"/>
                <a:cs typeface="Arial" panose="020B0604020202020204" pitchFamily="34" charset="0"/>
              </a:rPr>
              <a:t>、专科学组</a:t>
            </a: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2</a:t>
            </a:r>
            <a:r>
              <a:rPr lang="zh-CN" altLang="en-US" sz="1600" b="1" dirty="0">
                <a:solidFill>
                  <a:srgbClr val="A60000"/>
                </a:solidFill>
                <a:latin typeface="微软雅黑" panose="020B0503020204020204" charset="-122"/>
                <a:cs typeface="Arial" panose="020B0604020202020204" pitchFamily="34" charset="0"/>
              </a:rPr>
              <a:t>、普通床位数</a:t>
            </a:r>
            <a:endParaRPr lang="en-US" altLang="zh-CN" sz="1600" b="1" dirty="0">
              <a:solidFill>
                <a:srgbClr val="A60000"/>
              </a:solidFill>
              <a:latin typeface="微软雅黑" panose="020B0503020204020204" charset="-122"/>
              <a:cs typeface="Arial" panose="020B0604020202020204" pitchFamily="34" charset="0"/>
            </a:endParaRPr>
          </a:p>
          <a:p>
            <a:pPr>
              <a:lnSpc>
                <a:spcPct val="150000"/>
              </a:lnSpc>
            </a:pPr>
            <a:r>
              <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rPr>
              <a:t>3</a:t>
            </a:r>
            <a:r>
              <a:rPr lang="zh-CN" altLang="en-US" sz="1600" b="1" dirty="0">
                <a:solidFill>
                  <a:srgbClr val="A60000"/>
                </a:solidFill>
                <a:latin typeface="微软雅黑" panose="020B0503020204020204" charset="-122"/>
                <a:cs typeface="Arial" panose="020B0604020202020204" pitchFamily="34" charset="0"/>
              </a:rPr>
              <a:t>、</a:t>
            </a:r>
            <a:r>
              <a:rPr lang="en-US" altLang="zh-CN" sz="1600" b="1" dirty="0">
                <a:solidFill>
                  <a:srgbClr val="A60000"/>
                </a:solidFill>
                <a:latin typeface="微软雅黑" panose="020B0503020204020204" charset="-122"/>
                <a:cs typeface="Arial" panose="020B0604020202020204" pitchFamily="34" charset="0"/>
              </a:rPr>
              <a:t>RICU/MICU</a:t>
            </a:r>
            <a:r>
              <a:rPr lang="zh-CN" altLang="en-US" sz="1600" b="1" dirty="0">
                <a:solidFill>
                  <a:srgbClr val="A60000"/>
                </a:solidFill>
                <a:latin typeface="微软雅黑" panose="020B0503020204020204" charset="-122"/>
                <a:cs typeface="Arial" panose="020B0604020202020204" pitchFamily="34" charset="0"/>
              </a:rPr>
              <a:t>床位数</a:t>
            </a:r>
            <a:endParaRPr lang="en-US" altLang="zh-CN" sz="1600" b="1" dirty="0">
              <a:solidFill>
                <a:srgbClr val="A60000"/>
              </a:solidFill>
              <a:latin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a:p>
            <a:pPr>
              <a:lnSpc>
                <a:spcPct val="150000"/>
              </a:lnSpc>
            </a:pPr>
            <a:endParaRPr lang="en-US" altLang="zh-CN" sz="16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4"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25000" lnSpcReduction="20000"/>
          </a:bodyPr>
          <a:lstStyle/>
          <a:p>
            <a:pPr marL="0" indent="0">
              <a:buNone/>
            </a:pPr>
            <a:endParaRPr lang="en-US" sz="1500" b="1" kern="0" dirty="0">
              <a:solidFill>
                <a:srgbClr val="000000"/>
              </a:solidFill>
              <a:latin typeface="等线" panose="02010600030101010101" pitchFamily="2" charset="-122"/>
              <a:ea typeface="微软雅黑" panose="020B0503020204020204" charset="-122"/>
              <a:cs typeface="Calibri" panose="020F0502020204030204" pitchFamily="34" charset="0"/>
            </a:endParaRPr>
          </a:p>
          <a:p>
            <a:pPr marL="0" indent="0">
              <a:buNone/>
            </a:pPr>
            <a:endParaRPr lang="en-US" sz="1500" dirty="0"/>
          </a:p>
        </p:txBody>
      </p:sp>
      <p:sp>
        <p:nvSpPr>
          <p:cNvPr id="5" name="标题 1"/>
          <p:cNvSpPr>
            <a:spLocks noGrp="1"/>
          </p:cNvSpPr>
          <p:nvPr>
            <p:ph type="title" idx="4294967295"/>
          </p:nvPr>
        </p:nvSpPr>
        <p:spPr>
          <a:xfrm>
            <a:off x="133350" y="315727"/>
            <a:ext cx="8515350" cy="536575"/>
          </a:xfrm>
        </p:spPr>
        <p:txBody>
          <a:bodyPr vert="horz" lIns="68580" tIns="34290" rIns="68580" bIns="34290" rtlCol="0" anchor="ctr">
            <a:noAutofit/>
          </a:bodyPr>
          <a:lstStyle/>
          <a:p>
            <a:pPr algn="l"/>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  呼吸门诊综合诊疗室（必需含专职人员：专科护士）</a:t>
            </a:r>
            <a:br>
              <a:rPr lang="en-US" sz="2400" b="1" dirty="0">
                <a:solidFill>
                  <a:srgbClr val="A60000"/>
                </a:solidFill>
                <a:latin typeface="微软雅黑" panose="020B0503020204020204" charset="-122"/>
                <a:ea typeface="微软雅黑" panose="020B0503020204020204" charset="-122"/>
                <a:cs typeface="Arial" panose="020B0604020202020204" pitchFamily="34" charset="0"/>
              </a:rPr>
            </a:b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7" name="矩形 6"/>
          <p:cNvSpPr/>
          <p:nvPr/>
        </p:nvSpPr>
        <p:spPr>
          <a:xfrm>
            <a:off x="420624" y="3858768"/>
            <a:ext cx="8077200" cy="1173870"/>
          </a:xfrm>
          <a:prstGeom prst="rect">
            <a:avLst/>
          </a:prstGeom>
          <a:noFill/>
          <a:ln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内容占位符 2"/>
          <p:cNvSpPr txBox="1"/>
          <p:nvPr/>
        </p:nvSpPr>
        <p:spPr>
          <a:xfrm>
            <a:off x="466706" y="3956644"/>
            <a:ext cx="7985035" cy="1050519"/>
          </a:xfrm>
          <a:prstGeom prst="rect">
            <a:avLst/>
          </a:prstGeom>
        </p:spPr>
        <p:txBody>
          <a:bodyPr vert="horz" lIns="68580" tIns="34290" rIns="68580" bIns="3429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050" b="1" dirty="0">
                <a:solidFill>
                  <a:srgbClr val="C00000"/>
                </a:solidFill>
                <a:effectLst>
                  <a:outerShdw blurRad="38100" dist="38100" dir="2700000" algn="tl">
                    <a:srgbClr val="000000">
                      <a:alpha val="43137"/>
                    </a:srgbClr>
                  </a:outerShdw>
                </a:effectLst>
              </a:rPr>
              <a:t>呼吸门诊综合诊疗室标准</a:t>
            </a:r>
            <a:endParaRPr lang="en-US" altLang="zh-CN" sz="1050" b="1" dirty="0">
              <a:solidFill>
                <a:srgbClr val="C00000"/>
              </a:solidFill>
              <a:effectLst>
                <a:outerShdw blurRad="38100" dist="38100" dir="2700000" algn="tl">
                  <a:srgbClr val="000000">
                    <a:alpha val="43137"/>
                  </a:srgbClr>
                </a:outerShdw>
              </a:effectLst>
            </a:endParaRPr>
          </a:p>
          <a:p>
            <a:pPr marL="0" indent="0">
              <a:buNone/>
            </a:pPr>
            <a:r>
              <a:rPr lang="zh-CN" altLang="en-US" sz="1050" dirty="0"/>
              <a:t>呼吸门诊综合诊疗室需包含以下内容：</a:t>
            </a:r>
            <a:endParaRPr lang="en-US" sz="1050" dirty="0"/>
          </a:p>
          <a:p>
            <a:pPr marL="0" indent="0">
              <a:lnSpc>
                <a:spcPct val="100000"/>
              </a:lnSpc>
              <a:buNone/>
            </a:pPr>
            <a:r>
              <a:rPr lang="zh-CN" altLang="en-US" sz="1050" dirty="0"/>
              <a:t>（</a:t>
            </a:r>
            <a:r>
              <a:rPr lang="en-US" sz="1050" dirty="0"/>
              <a:t>1</a:t>
            </a:r>
            <a:r>
              <a:rPr lang="zh-CN" altLang="en-US" sz="1050" dirty="0"/>
              <a:t>）有呼吸专科护士（</a:t>
            </a:r>
            <a:r>
              <a:rPr lang="en-US" sz="1050" dirty="0"/>
              <a:t>2</a:t>
            </a:r>
            <a:r>
              <a:rPr lang="zh-CN" altLang="en-US" sz="1050" dirty="0"/>
              <a:t>）有专门或相对独立房间，具有抢救车、药品柜等（</a:t>
            </a:r>
            <a:r>
              <a:rPr lang="en-US" sz="1050" dirty="0"/>
              <a:t>3</a:t>
            </a:r>
            <a:r>
              <a:rPr lang="zh-CN" altLang="en-US" sz="1050" dirty="0"/>
              <a:t>）能够开展肺功能检查、雾化治疗、吸入药物使用指导、患者宣教、戒烟干预等。推荐标准：需开展呼出气一氧化氮（</a:t>
            </a:r>
            <a:r>
              <a:rPr lang="en-US" sz="1050" dirty="0" err="1"/>
              <a:t>FeNO</a:t>
            </a:r>
            <a:r>
              <a:rPr lang="zh-CN" altLang="en-US" sz="1050" dirty="0"/>
              <a:t>）检测、过敏原皮肤试验、过敏原特异性免疫治疗、诱导痰液分析等</a:t>
            </a:r>
            <a:endParaRPr lang="en-US" sz="1050" dirty="0"/>
          </a:p>
        </p:txBody>
      </p:sp>
      <p:sp>
        <p:nvSpPr>
          <p:cNvPr id="10"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9" name="内容占位符 2"/>
          <p:cNvSpPr txBox="1"/>
          <p:nvPr/>
        </p:nvSpPr>
        <p:spPr>
          <a:xfrm>
            <a:off x="688848" y="1640670"/>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4"/>
          </p:nvPr>
        </p:nvSpPr>
        <p:spPr>
          <a:xfrm>
            <a:off x="318375" y="1019920"/>
            <a:ext cx="8528938" cy="1620000"/>
          </a:xfrm>
          <a:ln w="12700">
            <a:solidFill>
              <a:schemeClr val="tx1"/>
            </a:solidFill>
            <a:prstDash val="sysDash"/>
          </a:ln>
        </p:spPr>
        <p:txBody>
          <a:bodyPr/>
          <a:lstStyle/>
          <a:p>
            <a:pPr>
              <a:lnSpc>
                <a:spcPct val="150000"/>
              </a:lnSpc>
            </a:pPr>
            <a:r>
              <a:rPr lang="zh-CN" altLang="en-US" sz="1400" b="1" dirty="0">
                <a:latin typeface="+mn-ea"/>
              </a:rPr>
              <a:t>开展检查项目</a:t>
            </a:r>
            <a:endParaRPr lang="zh-CN" altLang="en-US" sz="1400" b="1" dirty="0">
              <a:latin typeface="+mn-ea"/>
            </a:endParaRPr>
          </a:p>
        </p:txBody>
      </p:sp>
      <p:sp>
        <p:nvSpPr>
          <p:cNvPr id="4" name="标题 3"/>
          <p:cNvSpPr>
            <a:spLocks noGrp="1"/>
          </p:cNvSpPr>
          <p:nvPr>
            <p:ph type="title"/>
          </p:nvPr>
        </p:nvSpPr>
        <p:spPr>
          <a:xfrm>
            <a:off x="318375" y="209144"/>
            <a:ext cx="8765651" cy="504000"/>
          </a:xfrm>
        </p:spPr>
        <p:txBody>
          <a:bodyPr/>
          <a:lstStyle/>
          <a:p>
            <a:r>
              <a:rPr lang="zh-CN" altLang="en-US" dirty="0">
                <a:solidFill>
                  <a:srgbClr val="A60000"/>
                </a:solidFill>
                <a:latin typeface="微软雅黑" panose="020B0503020204020204" charset="-122"/>
                <a:ea typeface="微软雅黑" panose="020B0503020204020204" charset="-122"/>
              </a:rPr>
              <a:t>肺功能室</a:t>
            </a:r>
            <a:endParaRPr lang="zh-CN" altLang="en-US" dirty="0"/>
          </a:p>
        </p:txBody>
      </p:sp>
      <p:sp>
        <p:nvSpPr>
          <p:cNvPr id="5" name="内容占位符 4"/>
          <p:cNvSpPr>
            <a:spLocks noGrp="1"/>
          </p:cNvSpPr>
          <p:nvPr>
            <p:ph idx="13"/>
          </p:nvPr>
        </p:nvSpPr>
        <p:spPr>
          <a:xfrm>
            <a:off x="318375" y="2933056"/>
            <a:ext cx="4086000" cy="1794730"/>
          </a:xfrm>
          <a:ln w="12700">
            <a:solidFill>
              <a:schemeClr val="tx1"/>
            </a:solidFill>
            <a:prstDash val="sysDash"/>
          </a:ln>
        </p:spPr>
        <p:txBody>
          <a:bodyPr/>
          <a:lstStyle/>
          <a:p>
            <a:pPr marL="0" indent="0">
              <a:lnSpc>
                <a:spcPct val="150000"/>
              </a:lnSpc>
              <a:buNone/>
            </a:pPr>
            <a:r>
              <a:rPr lang="zh-CN" altLang="en-US" sz="1400" b="1" dirty="0">
                <a:latin typeface="+mn-ea"/>
              </a:rPr>
              <a:t>设备</a:t>
            </a:r>
            <a:endParaRPr lang="en-US" altLang="zh-CN" sz="1400" b="1" dirty="0">
              <a:latin typeface="+mn-ea"/>
            </a:endParaRPr>
          </a:p>
          <a:p>
            <a:pPr>
              <a:lnSpc>
                <a:spcPct val="150000"/>
              </a:lnSpc>
            </a:pPr>
            <a:r>
              <a:rPr lang="zh-CN" altLang="en-US" sz="1400" b="1" dirty="0">
                <a:latin typeface="+mn-ea"/>
              </a:rPr>
              <a:t>运动肺功能</a:t>
            </a:r>
            <a:endParaRPr lang="en-US" altLang="zh-CN" sz="1400" b="1" dirty="0">
              <a:latin typeface="+mn-ea"/>
            </a:endParaRPr>
          </a:p>
          <a:p>
            <a:pPr>
              <a:lnSpc>
                <a:spcPct val="150000"/>
              </a:lnSpc>
            </a:pPr>
            <a:r>
              <a:rPr lang="en-US" altLang="zh-CN" sz="1400" b="1" dirty="0" err="1">
                <a:latin typeface="+mn-ea"/>
              </a:rPr>
              <a:t>FeNO</a:t>
            </a:r>
            <a:r>
              <a:rPr lang="zh-CN" altLang="en-US" sz="1400" b="1" dirty="0">
                <a:latin typeface="+mn-ea"/>
              </a:rPr>
              <a:t>检测仪</a:t>
            </a:r>
            <a:endParaRPr lang="zh-CN" altLang="en-US" sz="1400" b="1" dirty="0">
              <a:latin typeface="+mn-ea"/>
            </a:endParaRPr>
          </a:p>
        </p:txBody>
      </p:sp>
      <p:sp>
        <p:nvSpPr>
          <p:cNvPr id="6" name="内容占位符 5"/>
          <p:cNvSpPr>
            <a:spLocks noGrp="1"/>
          </p:cNvSpPr>
          <p:nvPr>
            <p:ph idx="17"/>
          </p:nvPr>
        </p:nvSpPr>
        <p:spPr>
          <a:xfrm>
            <a:off x="4761313" y="2933055"/>
            <a:ext cx="4086000" cy="1794731"/>
          </a:xfrm>
          <a:ln w="12700">
            <a:solidFill>
              <a:schemeClr val="tx1"/>
            </a:solidFill>
            <a:prstDash val="sysDash"/>
          </a:ln>
        </p:spPr>
        <p:txBody>
          <a:bodyPr/>
          <a:lstStyle/>
          <a:p>
            <a:pPr marL="0" indent="0">
              <a:lnSpc>
                <a:spcPct val="150000"/>
              </a:lnSpc>
              <a:buNone/>
            </a:pPr>
            <a:r>
              <a:rPr lang="zh-CN" altLang="en-US" sz="1400" b="1" dirty="0">
                <a:latin typeface="+mn-ea"/>
              </a:rPr>
              <a:t>肺功能室专职人员人数</a:t>
            </a:r>
            <a:endParaRPr lang="en-US" altLang="zh-CN" sz="1400" b="1" dirty="0">
              <a:latin typeface="+mn-ea"/>
            </a:endParaRPr>
          </a:p>
          <a:p>
            <a:pPr>
              <a:lnSpc>
                <a:spcPct val="150000"/>
              </a:lnSpc>
            </a:pPr>
            <a:endParaRPr lang="en-US" altLang="zh-CN" sz="1400" b="1" dirty="0">
              <a:latin typeface="+mn-ea"/>
            </a:endParaRPr>
          </a:p>
          <a:p>
            <a:pPr marL="0" indent="0">
              <a:lnSpc>
                <a:spcPct val="150000"/>
              </a:lnSpc>
              <a:buNone/>
            </a:pPr>
            <a:r>
              <a:rPr lang="zh-CN" altLang="en-US" sz="1400" b="1" dirty="0">
                <a:latin typeface="+mn-ea"/>
              </a:rPr>
              <a:t>检查例数（</a:t>
            </a:r>
            <a:r>
              <a:rPr lang="en-US" altLang="zh-CN" sz="1400" b="1" dirty="0">
                <a:latin typeface="+mn-ea"/>
              </a:rPr>
              <a:t>2021</a:t>
            </a:r>
            <a:r>
              <a:rPr lang="zh-CN" altLang="en-US" sz="1400" b="1" dirty="0">
                <a:latin typeface="+mn-ea"/>
              </a:rPr>
              <a:t>年）</a:t>
            </a:r>
            <a:endParaRPr lang="zh-CN" altLang="en-US" sz="1400" b="1" dirty="0">
              <a:latin typeface="+mn-ea"/>
            </a:endParaRPr>
          </a:p>
        </p:txBody>
      </p:sp>
      <p:sp>
        <p:nvSpPr>
          <p:cNvPr id="7"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400" b="1" dirty="0">
                <a:highlight>
                  <a:srgbClr val="FFFF00"/>
                </a:highlight>
                <a:latin typeface="+mn-ea"/>
              </a:rPr>
              <a:t>需含医院材料证明，图文并茂</a:t>
            </a:r>
            <a:endParaRPr lang="en-US" sz="1400" b="1" dirty="0">
              <a:highlight>
                <a:srgbClr val="FFFF00"/>
              </a:highlight>
              <a:latin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4"/>
          </p:nvPr>
        </p:nvSpPr>
        <p:spPr>
          <a:xfrm>
            <a:off x="318375" y="1019920"/>
            <a:ext cx="8528938" cy="1620000"/>
          </a:xfrm>
          <a:ln w="12700">
            <a:solidFill>
              <a:schemeClr val="tx1"/>
            </a:solidFill>
            <a:prstDash val="sysDash"/>
          </a:ln>
        </p:spPr>
        <p:txBody>
          <a:bodyPr/>
          <a:lstStyle/>
          <a:p>
            <a:pPr>
              <a:lnSpc>
                <a:spcPct val="150000"/>
              </a:lnSpc>
            </a:pPr>
            <a:r>
              <a:rPr lang="zh-CN" altLang="en-US" sz="1400" b="1" dirty="0">
                <a:latin typeface="+mn-ea"/>
              </a:rPr>
              <a:t>开展检查项目</a:t>
            </a:r>
            <a:endParaRPr lang="zh-CN" altLang="en-US" sz="1400" b="1" dirty="0">
              <a:latin typeface="+mn-ea"/>
            </a:endParaRPr>
          </a:p>
        </p:txBody>
      </p:sp>
      <p:sp>
        <p:nvSpPr>
          <p:cNvPr id="4" name="标题 3"/>
          <p:cNvSpPr>
            <a:spLocks noGrp="1"/>
          </p:cNvSpPr>
          <p:nvPr>
            <p:ph type="title"/>
          </p:nvPr>
        </p:nvSpPr>
        <p:spPr>
          <a:xfrm>
            <a:off x="318375" y="201710"/>
            <a:ext cx="8765651" cy="504000"/>
          </a:xfrm>
        </p:spPr>
        <p:txBody>
          <a:bodyPr/>
          <a:lstStyle/>
          <a:p>
            <a:r>
              <a:rPr lang="zh-CN" altLang="en-US" dirty="0">
                <a:solidFill>
                  <a:srgbClr val="A60000"/>
                </a:solidFill>
                <a:latin typeface="微软雅黑" panose="020B0503020204020204" charset="-122"/>
                <a:ea typeface="微软雅黑" panose="020B0503020204020204" charset="-122"/>
              </a:rPr>
              <a:t>呼吸内镜室</a:t>
            </a:r>
            <a:endParaRPr lang="zh-CN" altLang="en-US" dirty="0"/>
          </a:p>
        </p:txBody>
      </p:sp>
      <p:sp>
        <p:nvSpPr>
          <p:cNvPr id="5" name="内容占位符 4"/>
          <p:cNvSpPr>
            <a:spLocks noGrp="1"/>
          </p:cNvSpPr>
          <p:nvPr>
            <p:ph idx="13"/>
          </p:nvPr>
        </p:nvSpPr>
        <p:spPr>
          <a:xfrm>
            <a:off x="318375" y="2933056"/>
            <a:ext cx="4086000" cy="1794730"/>
          </a:xfrm>
          <a:ln w="12700">
            <a:solidFill>
              <a:schemeClr val="tx1"/>
            </a:solidFill>
            <a:prstDash val="sysDash"/>
          </a:ln>
        </p:spPr>
        <p:txBody>
          <a:bodyPr/>
          <a:lstStyle/>
          <a:p>
            <a:pPr>
              <a:lnSpc>
                <a:spcPct val="150000"/>
              </a:lnSpc>
            </a:pPr>
            <a:r>
              <a:rPr lang="zh-CN" altLang="en-US" sz="1400" b="1" dirty="0">
                <a:latin typeface="+mn-ea"/>
              </a:rPr>
              <a:t>内科胸腔镜：有</a:t>
            </a:r>
            <a:r>
              <a:rPr lang="en-US" altLang="zh-CN" sz="1400" b="1" dirty="0">
                <a:latin typeface="+mn-ea"/>
              </a:rPr>
              <a:t>/</a:t>
            </a:r>
            <a:r>
              <a:rPr lang="zh-CN" altLang="en-US" sz="1400" b="1" dirty="0">
                <a:latin typeface="+mn-ea"/>
              </a:rPr>
              <a:t>无</a:t>
            </a:r>
            <a:endParaRPr lang="en-US" altLang="zh-CN" sz="1400" b="1" dirty="0">
              <a:latin typeface="+mn-ea"/>
            </a:endParaRPr>
          </a:p>
          <a:p>
            <a:pPr>
              <a:lnSpc>
                <a:spcPct val="150000"/>
              </a:lnSpc>
            </a:pPr>
            <a:r>
              <a:rPr lang="zh-CN" altLang="en-US" sz="1400" b="1" dirty="0">
                <a:latin typeface="+mn-ea"/>
              </a:rPr>
              <a:t>经皮穿刺肺活检技术</a:t>
            </a:r>
            <a:r>
              <a:rPr lang="en-US" altLang="zh-CN" sz="1400" b="1" dirty="0">
                <a:latin typeface="+mn-ea"/>
              </a:rPr>
              <a:t>:</a:t>
            </a:r>
            <a:r>
              <a:rPr lang="zh-CN" altLang="en-US" sz="1400" b="1" dirty="0">
                <a:latin typeface="+mn-ea"/>
              </a:rPr>
              <a:t>有</a:t>
            </a:r>
            <a:r>
              <a:rPr lang="en-US" altLang="zh-CN" sz="1400" b="1" dirty="0">
                <a:latin typeface="+mn-ea"/>
              </a:rPr>
              <a:t>/</a:t>
            </a:r>
            <a:r>
              <a:rPr lang="zh-CN" altLang="en-US" sz="1400" b="1" dirty="0">
                <a:latin typeface="+mn-ea"/>
              </a:rPr>
              <a:t>无</a:t>
            </a:r>
            <a:endParaRPr lang="zh-CN" altLang="en-US" sz="1400" b="1" dirty="0">
              <a:latin typeface="+mn-ea"/>
            </a:endParaRPr>
          </a:p>
        </p:txBody>
      </p:sp>
      <p:sp>
        <p:nvSpPr>
          <p:cNvPr id="6" name="内容占位符 5"/>
          <p:cNvSpPr>
            <a:spLocks noGrp="1"/>
          </p:cNvSpPr>
          <p:nvPr>
            <p:ph idx="17"/>
          </p:nvPr>
        </p:nvSpPr>
        <p:spPr>
          <a:xfrm>
            <a:off x="4761313" y="2933055"/>
            <a:ext cx="4086000" cy="1794731"/>
          </a:xfrm>
          <a:ln w="12700">
            <a:solidFill>
              <a:schemeClr val="tx1"/>
            </a:solidFill>
            <a:prstDash val="sysDash"/>
          </a:ln>
        </p:spPr>
        <p:txBody>
          <a:bodyPr/>
          <a:lstStyle/>
          <a:p>
            <a:pPr>
              <a:lnSpc>
                <a:spcPct val="150000"/>
              </a:lnSpc>
            </a:pPr>
            <a:r>
              <a:rPr lang="zh-CN" altLang="en-US" sz="1400" b="1" dirty="0">
                <a:latin typeface="+mn-ea"/>
              </a:rPr>
              <a:t>呼吸内镜专职人员人数：</a:t>
            </a:r>
            <a:endParaRPr lang="en-US" altLang="zh-CN" sz="1400" b="1" dirty="0">
              <a:latin typeface="+mn-ea"/>
            </a:endParaRPr>
          </a:p>
          <a:p>
            <a:pPr>
              <a:lnSpc>
                <a:spcPct val="150000"/>
              </a:lnSpc>
            </a:pPr>
            <a:endParaRPr lang="en-US" altLang="zh-CN" sz="1400" b="1" dirty="0">
              <a:latin typeface="+mn-ea"/>
            </a:endParaRPr>
          </a:p>
          <a:p>
            <a:pPr>
              <a:lnSpc>
                <a:spcPct val="150000"/>
              </a:lnSpc>
            </a:pPr>
            <a:r>
              <a:rPr lang="zh-CN" altLang="en-US" sz="1400" b="1" dirty="0">
                <a:latin typeface="+mn-ea"/>
              </a:rPr>
              <a:t>检查例数（</a:t>
            </a:r>
            <a:r>
              <a:rPr lang="en-US" altLang="zh-CN" sz="1400" b="1" dirty="0">
                <a:latin typeface="+mn-ea"/>
              </a:rPr>
              <a:t>2021</a:t>
            </a:r>
            <a:r>
              <a:rPr lang="zh-CN" altLang="en-US" sz="1400" b="1" dirty="0">
                <a:latin typeface="+mn-ea"/>
              </a:rPr>
              <a:t>年）</a:t>
            </a:r>
            <a:endParaRPr lang="zh-CN" altLang="en-US" sz="1400" b="1" dirty="0">
              <a:latin typeface="+mn-ea"/>
            </a:endParaRPr>
          </a:p>
        </p:txBody>
      </p:sp>
      <p:sp>
        <p:nvSpPr>
          <p:cNvPr id="7"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400" b="1" dirty="0">
                <a:highlight>
                  <a:srgbClr val="FFFF00"/>
                </a:highlight>
                <a:latin typeface="+mn-ea"/>
              </a:rPr>
              <a:t>需含医院材料证明，图文并茂</a:t>
            </a:r>
            <a:endParaRPr lang="en-US" sz="1400" b="1" dirty="0">
              <a:highlight>
                <a:srgbClr val="FFFF00"/>
              </a:highlight>
              <a:latin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对象 2"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内容占位符 3"/>
          <p:cNvSpPr>
            <a:spLocks noGrp="1"/>
          </p:cNvSpPr>
          <p:nvPr>
            <p:ph idx="14"/>
          </p:nvPr>
        </p:nvSpPr>
        <p:spPr>
          <a:xfrm>
            <a:off x="318375" y="1019920"/>
            <a:ext cx="4086000" cy="1620000"/>
          </a:xfrm>
          <a:ln w="12700">
            <a:solidFill>
              <a:schemeClr val="tx1"/>
            </a:solidFill>
            <a:prstDash val="sysDash"/>
          </a:ln>
        </p:spPr>
        <p:txBody>
          <a:bodyPr/>
          <a:lstStyle/>
          <a:p>
            <a:pPr marL="179705" indent="-179705">
              <a:lnSpc>
                <a:spcPct val="150000"/>
              </a:lnSpc>
              <a:buClr>
                <a:schemeClr val="tx2"/>
              </a:buClr>
              <a:buFont typeface="Arial" panose="020B0604020202020204" pitchFamily="34" charset="0"/>
              <a:buChar char="•"/>
            </a:pPr>
            <a:r>
              <a:rPr lang="zh-CN" altLang="en-US" sz="1400" b="1" dirty="0">
                <a:solidFill>
                  <a:srgbClr val="000000"/>
                </a:solidFill>
                <a:latin typeface="+mn-ea"/>
                <a:cs typeface="+mn-cs"/>
              </a:rPr>
              <a:t>睡眠呼吸疾病治疗：</a:t>
            </a:r>
            <a:endParaRPr lang="zh-CN" altLang="en-US" sz="1400" b="1" dirty="0">
              <a:solidFill>
                <a:srgbClr val="000000"/>
              </a:solidFill>
              <a:latin typeface="+mn-ea"/>
              <a:cs typeface="+mn-cs"/>
            </a:endParaRPr>
          </a:p>
        </p:txBody>
      </p:sp>
      <p:sp>
        <p:nvSpPr>
          <p:cNvPr id="5" name="标题 4"/>
          <p:cNvSpPr>
            <a:spLocks noGrp="1"/>
          </p:cNvSpPr>
          <p:nvPr>
            <p:ph type="title"/>
          </p:nvPr>
        </p:nvSpPr>
        <p:spPr>
          <a:xfrm>
            <a:off x="318375" y="222784"/>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呼吸睡眠监测室</a:t>
            </a:r>
            <a:endParaRPr lang="zh-CN" altLang="en-US" dirty="0">
              <a:solidFill>
                <a:srgbClr val="A60000"/>
              </a:solidFill>
              <a:latin typeface="微软雅黑" panose="020B0503020204020204" charset="-122"/>
              <a:ea typeface="微软雅黑" panose="020B0503020204020204" charset="-122"/>
            </a:endParaRPr>
          </a:p>
        </p:txBody>
      </p:sp>
      <p:sp>
        <p:nvSpPr>
          <p:cNvPr id="6" name="内容占位符 5"/>
          <p:cNvSpPr>
            <a:spLocks noGrp="1"/>
          </p:cNvSpPr>
          <p:nvPr>
            <p:ph idx="13"/>
          </p:nvPr>
        </p:nvSpPr>
        <p:spPr>
          <a:xfrm>
            <a:off x="318375" y="2933056"/>
            <a:ext cx="4086000" cy="1794730"/>
          </a:xfrm>
          <a:ln w="12700">
            <a:solidFill>
              <a:schemeClr val="tx1"/>
            </a:solidFill>
            <a:prstDash val="sysDash"/>
          </a:ln>
        </p:spPr>
        <p:txBody>
          <a:bodyPr/>
          <a:lstStyle/>
          <a:p>
            <a:pPr>
              <a:lnSpc>
                <a:spcPct val="150000"/>
              </a:lnSpc>
            </a:pPr>
            <a:r>
              <a:rPr lang="zh-CN" altLang="en-US" sz="1400" b="1" dirty="0">
                <a:solidFill>
                  <a:srgbClr val="000000"/>
                </a:solidFill>
                <a:latin typeface="+mn-ea"/>
                <a:cs typeface="+mn-cs"/>
              </a:rPr>
              <a:t>多导睡眠图仪台数</a:t>
            </a:r>
            <a:r>
              <a:rPr lang="en-US" altLang="zh-CN" sz="1400" b="1" dirty="0">
                <a:solidFill>
                  <a:srgbClr val="000000"/>
                </a:solidFill>
                <a:latin typeface="+mn-ea"/>
                <a:cs typeface="+mn-cs"/>
              </a:rPr>
              <a:t>:</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检查例数（</a:t>
            </a:r>
            <a:r>
              <a:rPr lang="en-US" altLang="zh-CN" sz="1400" b="1" dirty="0">
                <a:solidFill>
                  <a:srgbClr val="000000"/>
                </a:solidFill>
                <a:latin typeface="+mn-ea"/>
                <a:cs typeface="+mn-cs"/>
              </a:rPr>
              <a:t>2019</a:t>
            </a:r>
            <a:r>
              <a:rPr lang="zh-CN" altLang="en-US" sz="1400" b="1" dirty="0">
                <a:solidFill>
                  <a:srgbClr val="000000"/>
                </a:solidFill>
                <a:latin typeface="+mn-ea"/>
                <a:cs typeface="+mn-cs"/>
              </a:rPr>
              <a:t>年）：</a:t>
            </a:r>
            <a:endParaRPr lang="zh-CN" altLang="en-US" sz="1400" b="1" dirty="0">
              <a:solidFill>
                <a:srgbClr val="000000"/>
              </a:solidFill>
              <a:latin typeface="+mn-ea"/>
              <a:cs typeface="+mn-cs"/>
            </a:endParaRPr>
          </a:p>
          <a:p>
            <a:pPr marL="0" indent="0">
              <a:lnSpc>
                <a:spcPct val="150000"/>
              </a:lnSpc>
              <a:buNone/>
            </a:pPr>
            <a:endParaRPr lang="zh-CN" altLang="en-US" sz="1600" dirty="0">
              <a:latin typeface="+mn-ea"/>
            </a:endParaRPr>
          </a:p>
        </p:txBody>
      </p:sp>
      <p:sp>
        <p:nvSpPr>
          <p:cNvPr id="8" name="内容占位符 2"/>
          <p:cNvSpPr txBox="1"/>
          <p:nvPr/>
        </p:nvSpPr>
        <p:spPr>
          <a:xfrm rot="19108343">
            <a:off x="5136440" y="2411300"/>
            <a:ext cx="3647394" cy="457237"/>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mn-ea"/>
              </a:rPr>
              <a:t>需含医院材料证明，图文并茂</a:t>
            </a:r>
            <a:endParaRPr lang="en-US" sz="2000" b="1" dirty="0">
              <a:highlight>
                <a:srgbClr val="FFFF00"/>
              </a:highlight>
              <a:latin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对象 2"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内容占位符 3"/>
          <p:cNvSpPr>
            <a:spLocks noGrp="1"/>
          </p:cNvSpPr>
          <p:nvPr>
            <p:ph idx="14"/>
          </p:nvPr>
        </p:nvSpPr>
        <p:spPr>
          <a:xfrm>
            <a:off x="318374" y="1019920"/>
            <a:ext cx="6048870" cy="1620000"/>
          </a:xfrm>
          <a:ln w="12700">
            <a:solidFill>
              <a:schemeClr val="tx1"/>
            </a:solidFill>
            <a:prstDash val="sysDash"/>
          </a:ln>
        </p:spPr>
        <p:txBody>
          <a:bodyPr/>
          <a:lstStyle/>
          <a:p>
            <a:pPr marL="179705" indent="-179705">
              <a:lnSpc>
                <a:spcPct val="150000"/>
              </a:lnSpc>
              <a:buClr>
                <a:schemeClr val="tx2"/>
              </a:buClr>
              <a:buFont typeface="Arial" panose="020B0604020202020204" pitchFamily="34" charset="0"/>
              <a:buChar char="•"/>
            </a:pPr>
            <a:r>
              <a:rPr lang="zh-CN" altLang="en-US" sz="1400" b="1" dirty="0">
                <a:solidFill>
                  <a:srgbClr val="000000"/>
                </a:solidFill>
                <a:latin typeface="+mn-ea"/>
                <a:cs typeface="+mn-cs"/>
              </a:rPr>
              <a:t>细胞学分类计数，诱导痰检查或支气管肺泡灌洗（</a:t>
            </a:r>
            <a:r>
              <a:rPr lang="en-US" altLang="zh-CN" sz="1400" b="1" dirty="0">
                <a:solidFill>
                  <a:srgbClr val="000000"/>
                </a:solidFill>
                <a:latin typeface="+mn-ea"/>
                <a:cs typeface="+mn-cs"/>
              </a:rPr>
              <a:t>BALF</a:t>
            </a:r>
            <a:r>
              <a:rPr lang="zh-CN" altLang="en-US" sz="1400" b="1" dirty="0">
                <a:solidFill>
                  <a:srgbClr val="000000"/>
                </a:solidFill>
                <a:latin typeface="+mn-ea"/>
                <a:cs typeface="+mn-cs"/>
              </a:rPr>
              <a:t>）情况概述 </a:t>
            </a:r>
            <a:endParaRPr lang="zh-CN" altLang="en-US" sz="1400" b="1" dirty="0">
              <a:solidFill>
                <a:srgbClr val="000000"/>
              </a:solidFill>
              <a:latin typeface="+mn-ea"/>
              <a:cs typeface="+mn-cs"/>
            </a:endParaRPr>
          </a:p>
        </p:txBody>
      </p:sp>
      <p:sp>
        <p:nvSpPr>
          <p:cNvPr id="5" name="标题 4"/>
          <p:cNvSpPr>
            <a:spLocks noGrp="1"/>
          </p:cNvSpPr>
          <p:nvPr>
            <p:ph type="title"/>
          </p:nvPr>
        </p:nvSpPr>
        <p:spPr>
          <a:xfrm>
            <a:off x="318375" y="222784"/>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临床实验室</a:t>
            </a:r>
            <a:endParaRPr lang="zh-CN" altLang="en-US" dirty="0">
              <a:solidFill>
                <a:srgbClr val="A60000"/>
              </a:solidFill>
              <a:latin typeface="微软雅黑" panose="020B0503020204020204" charset="-122"/>
              <a:ea typeface="微软雅黑" panose="020B0503020204020204" charset="-122"/>
            </a:endParaRPr>
          </a:p>
        </p:txBody>
      </p:sp>
      <p:sp>
        <p:nvSpPr>
          <p:cNvPr id="8" name="内容占位符 2"/>
          <p:cNvSpPr txBox="1"/>
          <p:nvPr/>
        </p:nvSpPr>
        <p:spPr>
          <a:xfrm rot="19108343">
            <a:off x="5136440" y="2411300"/>
            <a:ext cx="3647394" cy="457237"/>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mn-ea"/>
              </a:rPr>
              <a:t>需含医院材料证明，图文并茂</a:t>
            </a:r>
            <a:endParaRPr lang="en-US" sz="2000" b="1" dirty="0">
              <a:highlight>
                <a:srgbClr val="FFFF00"/>
              </a:highlight>
              <a:latin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对象 2"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内容占位符 3"/>
          <p:cNvSpPr>
            <a:spLocks noGrp="1"/>
          </p:cNvSpPr>
          <p:nvPr>
            <p:ph idx="14"/>
          </p:nvPr>
        </p:nvSpPr>
        <p:spPr>
          <a:xfrm>
            <a:off x="318374" y="1019920"/>
            <a:ext cx="6331808" cy="1307644"/>
          </a:xfrm>
          <a:ln w="12700">
            <a:solidFill>
              <a:schemeClr val="tx1"/>
            </a:solidFill>
            <a:prstDash val="sysDash"/>
          </a:ln>
        </p:spPr>
        <p:txBody>
          <a:bodyPr/>
          <a:lstStyle/>
          <a:p>
            <a:pPr marL="179705" indent="-179705">
              <a:lnSpc>
                <a:spcPct val="150000"/>
              </a:lnSpc>
              <a:buClr>
                <a:schemeClr val="tx2"/>
              </a:buClr>
              <a:buFont typeface="Arial" panose="020B0604020202020204" pitchFamily="34" charset="0"/>
              <a:buChar char="•"/>
            </a:pPr>
            <a:r>
              <a:rPr lang="zh-CN" altLang="en-US" sz="1400" b="1" dirty="0">
                <a:solidFill>
                  <a:srgbClr val="000000"/>
                </a:solidFill>
                <a:latin typeface="+mn-ea"/>
                <a:cs typeface="+mn-cs"/>
              </a:rPr>
              <a:t>门诊常见病、多发病的标准化电子病历系统</a:t>
            </a:r>
            <a:endParaRPr lang="en-US" altLang="zh-CN" sz="1400" b="1" dirty="0">
              <a:solidFill>
                <a:srgbClr val="000000"/>
              </a:solidFill>
              <a:latin typeface="+mn-ea"/>
              <a:cs typeface="+mn-cs"/>
            </a:endParaRPr>
          </a:p>
          <a:p>
            <a:pPr>
              <a:lnSpc>
                <a:spcPct val="150000"/>
              </a:lnSpc>
              <a:buClr>
                <a:schemeClr val="tx2"/>
              </a:buClr>
            </a:pPr>
            <a:r>
              <a:rPr lang="zh-CN" altLang="en-US" sz="1400" b="1" dirty="0">
                <a:solidFill>
                  <a:srgbClr val="000000"/>
                </a:solidFill>
                <a:latin typeface="+mn-ea"/>
                <a:cs typeface="+mn-cs"/>
              </a:rPr>
              <a:t>展示包括标准电子病历包括初诊及复诊两大模块的标准化问诊、标准化检查、标准化治疗三大内容</a:t>
            </a:r>
            <a:endParaRPr lang="zh-CN" altLang="en-US" sz="1400" b="1" dirty="0">
              <a:solidFill>
                <a:srgbClr val="000000"/>
              </a:solidFill>
              <a:latin typeface="+mn-ea"/>
              <a:cs typeface="+mn-cs"/>
            </a:endParaRPr>
          </a:p>
        </p:txBody>
      </p:sp>
      <p:sp>
        <p:nvSpPr>
          <p:cNvPr id="5" name="标题 4"/>
          <p:cNvSpPr>
            <a:spLocks noGrp="1"/>
          </p:cNvSpPr>
          <p:nvPr>
            <p:ph type="title"/>
          </p:nvPr>
        </p:nvSpPr>
        <p:spPr>
          <a:xfrm>
            <a:off x="318375" y="222784"/>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信息化</a:t>
            </a:r>
            <a:endParaRPr lang="zh-CN" altLang="en-US" dirty="0">
              <a:solidFill>
                <a:srgbClr val="A60000"/>
              </a:solidFill>
              <a:latin typeface="微软雅黑" panose="020B0503020204020204" charset="-122"/>
              <a:ea typeface="微软雅黑" panose="020B0503020204020204" charset="-122"/>
            </a:endParaRPr>
          </a:p>
        </p:txBody>
      </p:sp>
      <p:sp>
        <p:nvSpPr>
          <p:cNvPr id="8" name="内容占位符 2"/>
          <p:cNvSpPr txBox="1"/>
          <p:nvPr/>
        </p:nvSpPr>
        <p:spPr>
          <a:xfrm rot="19108343">
            <a:off x="5803447" y="2587318"/>
            <a:ext cx="3647394" cy="457237"/>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mn-ea"/>
              </a:rPr>
              <a:t>需含医院材料证明，图文并茂</a:t>
            </a:r>
            <a:endParaRPr lang="en-US" sz="2000" b="1" dirty="0">
              <a:highlight>
                <a:srgbClr val="FFFF00"/>
              </a:highlight>
              <a:latin typeface="+mn-ea"/>
            </a:endParaRPr>
          </a:p>
        </p:txBody>
      </p:sp>
      <p:sp>
        <p:nvSpPr>
          <p:cNvPr id="6" name="内容占位符 1"/>
          <p:cNvSpPr txBox="1"/>
          <p:nvPr/>
        </p:nvSpPr>
        <p:spPr>
          <a:xfrm>
            <a:off x="318374" y="2815937"/>
            <a:ext cx="6331808" cy="1307644"/>
          </a:xfrm>
          <a:prstGeom prst="rect">
            <a:avLst/>
          </a:prstGeom>
          <a:ln w="12700">
            <a:solidFill>
              <a:schemeClr val="tx1"/>
            </a:solidFill>
            <a:prstDash val="sysDash"/>
          </a:ln>
        </p:spPr>
        <p:txBody>
          <a:bodyPr/>
          <a:lstStyle>
            <a:lvl1pPr marL="0" indent="0" algn="l" defTabSz="457200" rtl="0" eaLnBrk="1" latinLnBrk="0" hangingPunct="1">
              <a:lnSpc>
                <a:spcPct val="100000"/>
              </a:lnSpc>
              <a:spcBef>
                <a:spcPts val="0"/>
              </a:spcBef>
              <a:buClr>
                <a:srgbClr val="830051"/>
              </a:buClr>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1pPr>
            <a:lvl2pPr marL="405130" indent="-135255" algn="l" defTabSz="457200" rtl="0" eaLnBrk="1" latinLnBrk="0" hangingPunct="1">
              <a:lnSpc>
                <a:spcPct val="100000"/>
              </a:lnSpc>
              <a:spcBef>
                <a:spcPts val="0"/>
              </a:spcBef>
              <a:buFont typeface="Arial" panose="020B0604020202020204"/>
              <a:buNone/>
              <a:defRPr sz="135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panose="020B0604020202020204"/>
              <a:buChar char="•"/>
              <a:defRPr sz="1050" kern="1200" baseline="0">
                <a:solidFill>
                  <a:schemeClr val="tx1"/>
                </a:solidFill>
                <a:latin typeface="Arial" panose="020B0604020202020204" pitchFamily="34" charset="0"/>
                <a:ea typeface="+mn-ea"/>
                <a:cs typeface="Arial" panose="020B0604020202020204" pitchFamily="34" charset="0"/>
              </a:defRPr>
            </a:lvl3pPr>
            <a:lvl4pPr marL="467360" indent="-135255" algn="l" defTabSz="457200" rtl="0" eaLnBrk="1" latinLnBrk="0" hangingPunct="1">
              <a:spcBef>
                <a:spcPct val="20000"/>
              </a:spcBef>
              <a:buFont typeface="Arial" panose="020B0604020202020204"/>
              <a:buChar char="–"/>
              <a:defRPr sz="1050" kern="1200">
                <a:solidFill>
                  <a:schemeClr val="tx1"/>
                </a:solidFill>
                <a:latin typeface="Arial" panose="020B0604020202020204" pitchFamily="34" charset="0"/>
                <a:ea typeface="+mn-ea"/>
                <a:cs typeface="Arial" panose="020B0604020202020204" pitchFamily="34" charset="0"/>
              </a:defRPr>
            </a:lvl4pPr>
            <a:lvl5pPr marL="467360" indent="-228600" algn="l" defTabSz="457200" rtl="0" eaLnBrk="1" latinLnBrk="0" hangingPunct="1">
              <a:spcBef>
                <a:spcPct val="20000"/>
              </a:spcBef>
              <a:buFont typeface="Arial" panose="020B0604020202020204"/>
              <a:buChar char="»"/>
              <a:defRPr sz="105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179705" indent="-179705">
              <a:lnSpc>
                <a:spcPct val="150000"/>
              </a:lnSpc>
              <a:buClr>
                <a:schemeClr val="tx2"/>
              </a:buClr>
              <a:buFont typeface="Arial" panose="020B0604020202020204" pitchFamily="34" charset="0"/>
              <a:buChar char="•"/>
            </a:pPr>
            <a:r>
              <a:rPr lang="zh-CN" altLang="en-US" sz="1400" b="1" dirty="0">
                <a:solidFill>
                  <a:srgbClr val="000000"/>
                </a:solidFill>
                <a:latin typeface="+mn-ea"/>
                <a:cs typeface="+mn-cs"/>
              </a:rPr>
              <a:t>呼吸慢病门诊随访管理系统</a:t>
            </a:r>
            <a:endParaRPr lang="en-US" altLang="zh-CN" sz="1400" b="1" dirty="0">
              <a:solidFill>
                <a:srgbClr val="000000"/>
              </a:solidFill>
              <a:latin typeface="+mn-ea"/>
              <a:cs typeface="+mn-cs"/>
            </a:endParaRPr>
          </a:p>
          <a:p>
            <a:pPr>
              <a:lnSpc>
                <a:spcPct val="150000"/>
              </a:lnSpc>
              <a:buClr>
                <a:schemeClr val="tx2"/>
              </a:buClr>
            </a:pPr>
            <a:r>
              <a:rPr lang="zh-CN" altLang="en-US" sz="1400" b="1" dirty="0">
                <a:solidFill>
                  <a:srgbClr val="000000"/>
                </a:solidFill>
                <a:latin typeface="+mn-ea"/>
                <a:cs typeface="+mn-cs"/>
              </a:rPr>
              <a:t>能提供呼吸慢病门诊随访管理系统（专属电子管理系统、微信群、开通复诊预约通道等）</a:t>
            </a:r>
            <a:endParaRPr lang="zh-CN" altLang="en-US" sz="1400" b="1" dirty="0">
              <a:solidFill>
                <a:srgbClr val="000000"/>
              </a:solidFill>
              <a:latin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4"/>
          </p:nvPr>
        </p:nvSpPr>
        <p:spPr>
          <a:xfrm>
            <a:off x="318375" y="786428"/>
            <a:ext cx="4086000" cy="2289281"/>
          </a:xfrm>
          <a:ln w="12700">
            <a:solidFill>
              <a:schemeClr val="tx1"/>
            </a:solidFill>
            <a:prstDash val="sysDash"/>
          </a:ln>
        </p:spPr>
        <p:txBody>
          <a:bodyPr/>
          <a:lstStyle/>
          <a:p>
            <a:pPr>
              <a:lnSpc>
                <a:spcPct val="150000"/>
              </a:lnSpc>
            </a:pPr>
            <a:r>
              <a:rPr lang="en-US" altLang="zh-CN" sz="1400" b="1" dirty="0">
                <a:solidFill>
                  <a:srgbClr val="000000"/>
                </a:solidFill>
                <a:latin typeface="+mn-ea"/>
                <a:cs typeface="+mn-cs"/>
              </a:rPr>
              <a:t>MICU/RICU</a:t>
            </a:r>
            <a:r>
              <a:rPr lang="zh-CN" altLang="en-US" sz="1400" b="1" dirty="0">
                <a:solidFill>
                  <a:srgbClr val="000000"/>
                </a:solidFill>
                <a:latin typeface="+mn-ea"/>
                <a:cs typeface="+mn-cs"/>
              </a:rPr>
              <a:t>有“三区两通道”的功能区</a:t>
            </a:r>
            <a:endParaRPr lang="en-US" altLang="zh-CN" sz="1400" b="1" dirty="0">
              <a:solidFill>
                <a:srgbClr val="000000"/>
              </a:solidFill>
              <a:latin typeface="+mn-ea"/>
              <a:cs typeface="+mn-cs"/>
            </a:endParaRPr>
          </a:p>
          <a:p>
            <a:pPr>
              <a:lnSpc>
                <a:spcPct val="150000"/>
              </a:lnSpc>
            </a:pPr>
            <a:r>
              <a:rPr lang="en-US" altLang="zh-CN" sz="1400" b="1" dirty="0">
                <a:solidFill>
                  <a:srgbClr val="000000"/>
                </a:solidFill>
                <a:latin typeface="+mn-ea"/>
                <a:cs typeface="+mn-cs"/>
              </a:rPr>
              <a:t>MICU/RICU</a:t>
            </a:r>
            <a:r>
              <a:rPr lang="zh-CN" altLang="en-US" sz="1400" b="1" dirty="0">
                <a:solidFill>
                  <a:srgbClr val="000000"/>
                </a:solidFill>
                <a:latin typeface="+mn-ea"/>
                <a:cs typeface="+mn-cs"/>
              </a:rPr>
              <a:t>有创呼吸机</a:t>
            </a:r>
            <a:r>
              <a:rPr lang="en-US" altLang="zh-CN" sz="1400" b="1" dirty="0">
                <a:solidFill>
                  <a:srgbClr val="000000"/>
                </a:solidFill>
                <a:latin typeface="+mn-ea"/>
                <a:cs typeface="+mn-cs"/>
              </a:rPr>
              <a:t>/</a:t>
            </a:r>
            <a:r>
              <a:rPr lang="zh-CN" altLang="en-US" sz="1400" b="1" dirty="0">
                <a:solidFill>
                  <a:srgbClr val="000000"/>
                </a:solidFill>
                <a:latin typeface="+mn-ea"/>
                <a:cs typeface="+mn-cs"/>
              </a:rPr>
              <a:t>监护仪台数：</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无创呼吸机台数：</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经鼻高流量湿化氧疗仪台数</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转运呼吸机</a:t>
            </a:r>
            <a:r>
              <a:rPr lang="en-US" altLang="zh-CN" sz="1400" b="1" dirty="0">
                <a:solidFill>
                  <a:srgbClr val="000000"/>
                </a:solidFill>
                <a:latin typeface="+mn-ea"/>
                <a:cs typeface="+mn-cs"/>
              </a:rPr>
              <a:t>/</a:t>
            </a:r>
            <a:r>
              <a:rPr lang="zh-CN" altLang="en-US" sz="1400" b="1" dirty="0">
                <a:solidFill>
                  <a:srgbClr val="000000"/>
                </a:solidFill>
                <a:latin typeface="+mn-ea"/>
                <a:cs typeface="+mn-cs"/>
              </a:rPr>
              <a:t>便携监护仪台数：</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床旁超声仪：</a:t>
            </a:r>
            <a:endParaRPr lang="en-US" altLang="zh-CN" sz="1400" b="1" dirty="0">
              <a:solidFill>
                <a:srgbClr val="000000"/>
              </a:solidFill>
              <a:latin typeface="+mn-ea"/>
              <a:cs typeface="+mn-cs"/>
            </a:endParaRPr>
          </a:p>
          <a:p>
            <a:pPr>
              <a:lnSpc>
                <a:spcPct val="150000"/>
              </a:lnSpc>
            </a:pPr>
            <a:r>
              <a:rPr lang="en-US" altLang="zh-CN" sz="1400" b="1" dirty="0">
                <a:solidFill>
                  <a:srgbClr val="000000"/>
                </a:solidFill>
                <a:latin typeface="+mn-ea"/>
                <a:cs typeface="+mn-cs"/>
              </a:rPr>
              <a:t>ECMO</a:t>
            </a:r>
            <a:r>
              <a:rPr lang="zh-CN" altLang="en-US" sz="1400" b="1" dirty="0">
                <a:solidFill>
                  <a:srgbClr val="000000"/>
                </a:solidFill>
                <a:latin typeface="+mn-ea"/>
                <a:cs typeface="+mn-cs"/>
              </a:rPr>
              <a:t>台数：</a:t>
            </a:r>
            <a:endParaRPr lang="zh-CN" altLang="en-US" sz="1400" b="1" dirty="0">
              <a:solidFill>
                <a:srgbClr val="000000"/>
              </a:solidFill>
              <a:latin typeface="+mn-ea"/>
              <a:cs typeface="+mn-cs"/>
            </a:endParaRPr>
          </a:p>
        </p:txBody>
      </p:sp>
      <p:sp>
        <p:nvSpPr>
          <p:cNvPr id="4" name="标题 3"/>
          <p:cNvSpPr>
            <a:spLocks noGrp="1"/>
          </p:cNvSpPr>
          <p:nvPr>
            <p:ph type="title"/>
          </p:nvPr>
        </p:nvSpPr>
        <p:spPr>
          <a:xfrm>
            <a:off x="318375" y="209144"/>
            <a:ext cx="8765651" cy="504000"/>
          </a:xfrm>
        </p:spPr>
        <p:txBody>
          <a:bodyPr/>
          <a:lstStyle/>
          <a:p>
            <a:r>
              <a:rPr lang="en-US" altLang="zh-CN" dirty="0">
                <a:solidFill>
                  <a:srgbClr val="A60000"/>
                </a:solidFill>
                <a:ea typeface="微软雅黑" panose="020B0503020204020204" charset="-122"/>
              </a:rPr>
              <a:t>MICU/RICU</a:t>
            </a:r>
            <a:endParaRPr lang="zh-CN" altLang="en-US" dirty="0">
              <a:solidFill>
                <a:srgbClr val="A60000"/>
              </a:solidFill>
              <a:ea typeface="微软雅黑" panose="020B0503020204020204" charset="-122"/>
            </a:endParaRPr>
          </a:p>
        </p:txBody>
      </p:sp>
      <p:sp>
        <p:nvSpPr>
          <p:cNvPr id="5" name="内容占位符 4"/>
          <p:cNvSpPr>
            <a:spLocks noGrp="1"/>
          </p:cNvSpPr>
          <p:nvPr>
            <p:ph idx="13"/>
          </p:nvPr>
        </p:nvSpPr>
        <p:spPr>
          <a:xfrm>
            <a:off x="318375" y="3214255"/>
            <a:ext cx="4086000" cy="1640242"/>
          </a:xfrm>
          <a:ln w="12700">
            <a:solidFill>
              <a:schemeClr val="tx1"/>
            </a:solidFill>
            <a:prstDash val="sysDash"/>
          </a:ln>
        </p:spPr>
        <p:txBody>
          <a:bodyPr/>
          <a:lstStyle/>
          <a:p>
            <a:pPr>
              <a:lnSpc>
                <a:spcPct val="150000"/>
              </a:lnSpc>
            </a:pPr>
            <a:r>
              <a:rPr lang="en-US" altLang="zh-CN" sz="1400" b="1" dirty="0">
                <a:solidFill>
                  <a:srgbClr val="000000"/>
                </a:solidFill>
                <a:latin typeface="+mn-ea"/>
                <a:cs typeface="+mn-cs"/>
              </a:rPr>
              <a:t>MICU/RICU</a:t>
            </a:r>
            <a:r>
              <a:rPr lang="zh-CN" altLang="en-US" sz="1400" b="1" dirty="0">
                <a:solidFill>
                  <a:srgbClr val="000000"/>
                </a:solidFill>
                <a:latin typeface="+mn-ea"/>
                <a:cs typeface="+mn-cs"/>
              </a:rPr>
              <a:t>床位数：</a:t>
            </a:r>
            <a:endParaRPr lang="en-US" altLang="zh-CN" sz="1400" b="1" dirty="0">
              <a:solidFill>
                <a:srgbClr val="000000"/>
              </a:solidFill>
              <a:latin typeface="+mn-ea"/>
              <a:cs typeface="+mn-cs"/>
            </a:endParaRPr>
          </a:p>
          <a:p>
            <a:pPr>
              <a:lnSpc>
                <a:spcPct val="150000"/>
              </a:lnSpc>
            </a:pPr>
            <a:r>
              <a:rPr lang="en-US" altLang="zh-CN" sz="1400" b="1" dirty="0">
                <a:solidFill>
                  <a:srgbClr val="000000"/>
                </a:solidFill>
                <a:latin typeface="+mn-ea"/>
                <a:cs typeface="+mn-cs"/>
              </a:rPr>
              <a:t>MICU/RICU</a:t>
            </a:r>
            <a:r>
              <a:rPr lang="zh-CN" altLang="en-US" sz="1400" b="1" dirty="0">
                <a:solidFill>
                  <a:srgbClr val="000000"/>
                </a:solidFill>
                <a:latin typeface="+mn-ea"/>
                <a:cs typeface="+mn-cs"/>
              </a:rPr>
              <a:t>医生</a:t>
            </a:r>
            <a:r>
              <a:rPr lang="en-US" altLang="zh-CN" sz="1400" b="1" dirty="0">
                <a:solidFill>
                  <a:srgbClr val="000000"/>
                </a:solidFill>
                <a:latin typeface="+mn-ea"/>
                <a:cs typeface="+mn-cs"/>
              </a:rPr>
              <a:t>:</a:t>
            </a:r>
            <a:r>
              <a:rPr lang="zh-CN" altLang="en-US" sz="1400" b="1" dirty="0">
                <a:solidFill>
                  <a:srgbClr val="000000"/>
                </a:solidFill>
                <a:latin typeface="+mn-ea"/>
                <a:cs typeface="+mn-cs"/>
              </a:rPr>
              <a:t>床位：</a:t>
            </a:r>
            <a:endParaRPr lang="en-US" altLang="zh-CN" sz="1400" b="1" dirty="0">
              <a:solidFill>
                <a:srgbClr val="000000"/>
              </a:solidFill>
              <a:latin typeface="+mn-ea"/>
              <a:cs typeface="+mn-cs"/>
            </a:endParaRPr>
          </a:p>
          <a:p>
            <a:pPr>
              <a:lnSpc>
                <a:spcPct val="150000"/>
              </a:lnSpc>
            </a:pPr>
            <a:r>
              <a:rPr lang="en-US" altLang="zh-CN" sz="1400" b="1" dirty="0">
                <a:solidFill>
                  <a:srgbClr val="000000"/>
                </a:solidFill>
                <a:latin typeface="+mn-ea"/>
                <a:cs typeface="+mn-cs"/>
              </a:rPr>
              <a:t>MICU/RICU</a:t>
            </a:r>
            <a:r>
              <a:rPr lang="zh-CN" altLang="en-US" sz="1400" b="1" dirty="0">
                <a:solidFill>
                  <a:srgbClr val="000000"/>
                </a:solidFill>
                <a:latin typeface="+mn-ea"/>
                <a:cs typeface="+mn-cs"/>
              </a:rPr>
              <a:t>护士</a:t>
            </a:r>
            <a:r>
              <a:rPr lang="en-US" altLang="zh-CN" sz="1400" b="1" dirty="0">
                <a:solidFill>
                  <a:srgbClr val="000000"/>
                </a:solidFill>
                <a:latin typeface="+mn-ea"/>
                <a:cs typeface="+mn-cs"/>
              </a:rPr>
              <a:t>:</a:t>
            </a:r>
            <a:r>
              <a:rPr lang="zh-CN" altLang="en-US" sz="1400" b="1" dirty="0">
                <a:solidFill>
                  <a:srgbClr val="000000"/>
                </a:solidFill>
                <a:latin typeface="+mn-ea"/>
                <a:cs typeface="+mn-cs"/>
              </a:rPr>
              <a:t>床位：</a:t>
            </a:r>
            <a:endParaRPr lang="en-US" altLang="zh-CN" sz="1400" b="1" dirty="0">
              <a:solidFill>
                <a:srgbClr val="000000"/>
              </a:solidFill>
              <a:latin typeface="+mn-ea"/>
              <a:cs typeface="+mn-cs"/>
            </a:endParaRPr>
          </a:p>
          <a:p>
            <a:pPr>
              <a:lnSpc>
                <a:spcPct val="150000"/>
              </a:lnSpc>
            </a:pPr>
            <a:r>
              <a:rPr lang="zh-CN" altLang="en-US" sz="1400" b="1" dirty="0">
                <a:solidFill>
                  <a:srgbClr val="000000"/>
                </a:solidFill>
                <a:latin typeface="+mn-ea"/>
                <a:cs typeface="+mn-cs"/>
              </a:rPr>
              <a:t>呼吸治疗师：</a:t>
            </a:r>
            <a:endParaRPr lang="en-US" altLang="zh-CN" sz="1400" b="1" dirty="0">
              <a:solidFill>
                <a:srgbClr val="000000"/>
              </a:solidFill>
              <a:latin typeface="+mn-ea"/>
              <a:cs typeface="+mn-cs"/>
            </a:endParaRPr>
          </a:p>
          <a:p>
            <a:pPr>
              <a:lnSpc>
                <a:spcPct val="150000"/>
              </a:lnSpc>
            </a:pPr>
            <a:r>
              <a:rPr lang="en-US" altLang="zh-CN" sz="1400" b="1" dirty="0">
                <a:solidFill>
                  <a:srgbClr val="000000"/>
                </a:solidFill>
                <a:latin typeface="+mn-ea"/>
                <a:cs typeface="+mn-cs"/>
              </a:rPr>
              <a:t>ECMO</a:t>
            </a:r>
            <a:r>
              <a:rPr lang="zh-CN" altLang="en-US" sz="1400" b="1" dirty="0">
                <a:solidFill>
                  <a:srgbClr val="000000"/>
                </a:solidFill>
                <a:latin typeface="+mn-ea"/>
                <a:cs typeface="+mn-cs"/>
              </a:rPr>
              <a:t>例数</a:t>
            </a:r>
            <a:r>
              <a:rPr lang="en-US" altLang="zh-CN" sz="1400" b="1" dirty="0">
                <a:solidFill>
                  <a:srgbClr val="000000"/>
                </a:solidFill>
                <a:latin typeface="+mn-ea"/>
                <a:cs typeface="+mn-cs"/>
              </a:rPr>
              <a:t>/</a:t>
            </a:r>
            <a:r>
              <a:rPr lang="zh-CN" altLang="en-US" sz="1400" b="1" dirty="0">
                <a:solidFill>
                  <a:srgbClr val="000000"/>
                </a:solidFill>
                <a:latin typeface="+mn-ea"/>
                <a:cs typeface="+mn-cs"/>
              </a:rPr>
              <a:t>年：</a:t>
            </a:r>
            <a:endParaRPr lang="en-US" altLang="zh-CN" sz="1400" b="1" dirty="0">
              <a:solidFill>
                <a:srgbClr val="000000"/>
              </a:solidFill>
              <a:latin typeface="+mn-ea"/>
              <a:cs typeface="+mn-cs"/>
            </a:endParaRPr>
          </a:p>
          <a:p>
            <a:pPr>
              <a:lnSpc>
                <a:spcPct val="150000"/>
              </a:lnSpc>
            </a:pPr>
            <a:endParaRPr lang="zh-CN" altLang="en-US" dirty="0">
              <a:latin typeface="微软雅黑" panose="020B0503020204020204" charset="-122"/>
              <a:ea typeface="微软雅黑" panose="020B0503020204020204" charset="-122"/>
            </a:endParaRPr>
          </a:p>
        </p:txBody>
      </p:sp>
      <p:sp>
        <p:nvSpPr>
          <p:cNvPr id="7" name="内容占位符 2"/>
          <p:cNvSpPr txBox="1"/>
          <p:nvPr/>
        </p:nvSpPr>
        <p:spPr>
          <a:xfrm rot="19108343">
            <a:off x="4853181" y="233674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sz="2000" b="1" dirty="0">
              <a:highlight>
                <a:srgbClr val="FFFF00"/>
              </a:highlight>
              <a:latin typeface="微软雅黑" panose="020B0503020204020204" charset="-122"/>
              <a:ea typeface="微软雅黑" panose="020B0503020204020204" charset="-122"/>
            </a:endParaRPr>
          </a:p>
        </p:txBody>
      </p:sp>
      <p:sp>
        <p:nvSpPr>
          <p:cNvPr id="8" name="文本框 7"/>
          <p:cNvSpPr txBox="1"/>
          <p:nvPr/>
        </p:nvSpPr>
        <p:spPr>
          <a:xfrm>
            <a:off x="4572000" y="3958259"/>
            <a:ext cx="4572000" cy="769441"/>
          </a:xfrm>
          <a:prstGeom prst="rect">
            <a:avLst/>
          </a:prstGeom>
          <a:noFill/>
        </p:spPr>
        <p:txBody>
          <a:bodyPr wrap="square">
            <a:spAutoFit/>
          </a:bodyPr>
          <a:lstStyle/>
          <a:p>
            <a:r>
              <a:rPr lang="zh-CN" altLang="en-US" sz="1100" b="1" dirty="0">
                <a:solidFill>
                  <a:srgbClr val="000000"/>
                </a:solidFill>
                <a:latin typeface="+mn-ea"/>
                <a:cs typeface="+mn-cs"/>
              </a:rPr>
              <a:t>三区两通道：</a:t>
            </a:r>
            <a:endParaRPr lang="en-US" altLang="zh-CN" sz="1100" b="1" dirty="0">
              <a:solidFill>
                <a:srgbClr val="000000"/>
              </a:solidFill>
              <a:latin typeface="+mn-ea"/>
              <a:cs typeface="+mn-cs"/>
            </a:endParaRPr>
          </a:p>
          <a:p>
            <a:pPr marL="171450" indent="-171450">
              <a:buFont typeface="Wingdings" panose="05000000000000000000" pitchFamily="2" charset="2"/>
              <a:buChar char="ü"/>
            </a:pPr>
            <a:r>
              <a:rPr lang="zh-CN" altLang="en-US" sz="1100" b="1" dirty="0">
                <a:solidFill>
                  <a:srgbClr val="000000"/>
                </a:solidFill>
                <a:latin typeface="+mn-ea"/>
                <a:cs typeface="+mn-cs"/>
              </a:rPr>
              <a:t>病区的平疫结合物理空间布局，包括污染区、潜在污染区、清洁区和清洁通道（医务人员和清洁物品）、污染通道（患者和污染物品）</a:t>
            </a:r>
            <a:endParaRPr lang="en-US" altLang="zh-CN" sz="1100" b="1" dirty="0">
              <a:solidFill>
                <a:srgbClr val="000000"/>
              </a:solidFill>
              <a:latin typeface="+mn-ea"/>
            </a:endParaRPr>
          </a:p>
          <a:p>
            <a:pPr marL="171450" indent="-171450">
              <a:buFont typeface="Wingdings" panose="05000000000000000000" pitchFamily="2" charset="2"/>
              <a:buChar char="ü"/>
            </a:pPr>
            <a:r>
              <a:rPr lang="zh-CN" altLang="en-US" sz="1100" b="1" dirty="0">
                <a:solidFill>
                  <a:srgbClr val="000000"/>
                </a:solidFill>
                <a:latin typeface="+mn-ea"/>
              </a:rPr>
              <a:t>各分区之间应当有物理隔断，各区域和通道出入口设有醒目标识</a:t>
            </a:r>
            <a:endParaRPr lang="zh-CN" alt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3C4F54F3-C349-4609-AFEE-01462D5C7942}" type="slidenum">
              <a:rPr lang="en-GB" smtClean="0">
                <a:latin typeface="微软雅黑" panose="020B0503020204020204" charset="-122"/>
                <a:ea typeface="微软雅黑" panose="020B0503020204020204" charset="-122"/>
              </a:rPr>
            </a:fld>
            <a:endParaRPr lang="en-GB" dirty="0">
              <a:latin typeface="微软雅黑" panose="020B0503020204020204" charset="-122"/>
              <a:ea typeface="微软雅黑" panose="020B0503020204020204" charset="-122"/>
            </a:endParaRPr>
          </a:p>
        </p:txBody>
      </p:sp>
      <p:sp>
        <p:nvSpPr>
          <p:cNvPr id="8" name="标题 1"/>
          <p:cNvSpPr>
            <a:spLocks noGrp="1"/>
          </p:cNvSpPr>
          <p:nvPr>
            <p:ph type="title"/>
          </p:nvPr>
        </p:nvSpPr>
        <p:spPr>
          <a:xfrm>
            <a:off x="260533" y="186527"/>
            <a:ext cx="5292436" cy="1325563"/>
          </a:xfrm>
        </p:spPr>
        <p:txBody>
          <a:bodyPr/>
          <a:lstStyle/>
          <a:p>
            <a:r>
              <a:rPr lang="zh-CN" altLang="en-US" dirty="0">
                <a:solidFill>
                  <a:srgbClr val="A60000"/>
                </a:solidFill>
                <a:latin typeface="微软雅黑" panose="020B0503020204020204" charset="-122"/>
                <a:ea typeface="微软雅黑" panose="020B0503020204020204" charset="-122"/>
              </a:rPr>
              <a:t>议程</a:t>
            </a:r>
            <a:br>
              <a:rPr lang="en-US" altLang="zh-CN" dirty="0">
                <a:solidFill>
                  <a:srgbClr val="A60000"/>
                </a:solidFill>
                <a:latin typeface="微软雅黑" panose="020B0503020204020204" charset="-122"/>
                <a:ea typeface="微软雅黑" panose="020B0503020204020204" charset="-122"/>
              </a:rPr>
            </a:br>
            <a:endParaRPr lang="zh-CN" altLang="en-US" dirty="0">
              <a:latin typeface="微软雅黑" panose="020B0503020204020204" charset="-122"/>
              <a:ea typeface="微软雅黑" panose="020B0503020204020204" charset="-122"/>
            </a:endParaRPr>
          </a:p>
        </p:txBody>
      </p:sp>
      <p:sp>
        <p:nvSpPr>
          <p:cNvPr id="10" name="标题 1"/>
          <p:cNvSpPr txBox="1"/>
          <p:nvPr/>
        </p:nvSpPr>
        <p:spPr>
          <a:xfrm>
            <a:off x="318375" y="250263"/>
            <a:ext cx="5915025" cy="994172"/>
          </a:xfrm>
          <a:prstGeom prst="rect">
            <a:avLst/>
          </a:prstGeom>
        </p:spPr>
        <p:txBody>
          <a:bodyPr vert="horz"/>
          <a:lstStyle>
            <a:lvl1pPr algn="l" defTabSz="457200" rtl="0" eaLnBrk="1" latinLnBrk="0" hangingPunct="1">
              <a:lnSpc>
                <a:spcPct val="100000"/>
              </a:lnSpc>
              <a:spcBef>
                <a:spcPct val="0"/>
              </a:spcBef>
              <a:buNone/>
              <a:defRPr sz="2400" b="1" kern="1200" baseline="0">
                <a:solidFill>
                  <a:schemeClr val="tx2"/>
                </a:solidFill>
                <a:latin typeface="Arial" panose="020B0604020202020204" pitchFamily="34" charset="0"/>
                <a:ea typeface="+mj-ea"/>
                <a:cs typeface="Arial" panose="020B0604020202020204" pitchFamily="34" charset="0"/>
              </a:defRPr>
            </a:lvl1pPr>
          </a:lstStyle>
          <a:p>
            <a:endParaRPr lang="en-US" dirty="0">
              <a:solidFill>
                <a:srgbClr val="A60000"/>
              </a:solidFill>
              <a:latin typeface="微软雅黑" panose="020B0503020204020204" charset="-122"/>
              <a:ea typeface="微软雅黑" panose="020B0503020204020204" charset="-122"/>
            </a:endParaRPr>
          </a:p>
        </p:txBody>
      </p:sp>
      <p:graphicFrame>
        <p:nvGraphicFramePr>
          <p:cNvPr id="6" name="表格 9"/>
          <p:cNvGraphicFramePr/>
          <p:nvPr/>
        </p:nvGraphicFramePr>
        <p:xfrm>
          <a:off x="789527" y="768500"/>
          <a:ext cx="7217049" cy="3925470"/>
        </p:xfrm>
        <a:graphic>
          <a:graphicData uri="http://schemas.openxmlformats.org/drawingml/2006/table">
            <a:tbl>
              <a:tblPr firstRow="1" bandRow="1">
                <a:tableStyleId>{5C22544A-7EE6-4342-B048-85BDC9FD1C3A}</a:tableStyleId>
              </a:tblPr>
              <a:tblGrid>
                <a:gridCol w="1446442"/>
                <a:gridCol w="3850856"/>
                <a:gridCol w="1919751"/>
              </a:tblGrid>
              <a:tr h="397460">
                <a:tc>
                  <a:txBody>
                    <a:bodyPr/>
                    <a:lstStyle/>
                    <a:p>
                      <a:pPr algn="ctr">
                        <a:spcAft>
                          <a:spcPts val="0"/>
                        </a:spcAft>
                      </a:pPr>
                      <a:r>
                        <a:rPr lang="zh-CN" altLang="en-US" sz="1400" b="1" kern="100" dirty="0">
                          <a:effectLst/>
                          <a:latin typeface="+mn-ea"/>
                          <a:ea typeface="+mn-ea"/>
                        </a:rPr>
                        <a:t>时长</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mn-ea"/>
                          <a:ea typeface="+mn-ea"/>
                        </a:rPr>
                        <a:t>具体内容</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mn-ea"/>
                          <a:ea typeface="+mn-ea"/>
                        </a:rPr>
                        <a:t>讲者</a:t>
                      </a:r>
                      <a:endParaRPr lang="en-US" sz="1400" b="1" kern="100" dirty="0">
                        <a:solidFill>
                          <a:schemeClr val="bg1"/>
                        </a:solidFill>
                        <a:effectLst/>
                        <a:latin typeface="+mn-ea"/>
                        <a:ea typeface="+mn-ea"/>
                        <a:cs typeface="Times New Roman" panose="02020603050405020304" pitchFamily="18" charset="0"/>
                      </a:endParaRPr>
                    </a:p>
                  </a:txBody>
                  <a:tcPr marL="51435" marR="51435" marT="0" marB="0" anchor="ctr">
                    <a:solidFill>
                      <a:srgbClr val="A60000"/>
                    </a:solidFill>
                  </a:tcPr>
                </a:tc>
              </a:tr>
              <a:tr h="381756">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mn-ea"/>
                          <a:ea typeface="+mn-ea"/>
                        </a:rPr>
                        <a:t>线上</a:t>
                      </a:r>
                      <a:r>
                        <a:rPr lang="en-US" altLang="zh-CN" sz="1400" b="1" kern="100" dirty="0">
                          <a:effectLst/>
                          <a:latin typeface="+mn-ea"/>
                          <a:ea typeface="+mn-ea"/>
                        </a:rPr>
                        <a:t>/</a:t>
                      </a:r>
                      <a:r>
                        <a:rPr lang="zh-CN" altLang="en-US" sz="1400" b="1" kern="100" dirty="0">
                          <a:effectLst/>
                          <a:latin typeface="+mn-ea"/>
                          <a:ea typeface="+mn-ea"/>
                        </a:rPr>
                        <a:t>线下主持人：指导专家组组长</a:t>
                      </a:r>
                      <a:endParaRPr lang="zh-CN" altLang="en-US" sz="1400" b="1" dirty="0">
                        <a:latin typeface="+mn-ea"/>
                        <a:ea typeface="+mn-ea"/>
                      </a:endParaRPr>
                    </a:p>
                  </a:txBody>
                  <a:tcPr>
                    <a:solidFill>
                      <a:schemeClr val="bg1">
                        <a:lumMod val="85000"/>
                      </a:schemeClr>
                    </a:solidFill>
                  </a:tcPr>
                </a:tc>
                <a:tc hMerge="1">
                  <a:tcPr/>
                </a:tc>
                <a:tc hMerge="1">
                  <a:tcPr>
                    <a:solidFill>
                      <a:schemeClr val="bg1">
                        <a:lumMod val="85000"/>
                      </a:schemeClr>
                    </a:solidFill>
                  </a:tcPr>
                </a:tc>
              </a:tr>
              <a:tr h="381756">
                <a:tc>
                  <a:txBody>
                    <a:bodyPr/>
                    <a:lstStyle/>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mn-ea"/>
                          <a:ea typeface="+mn-ea"/>
                        </a:rPr>
                        <a:t>专家致辞、介绍</a:t>
                      </a:r>
                      <a:r>
                        <a:rPr lang="zh-CN" altLang="en-US" sz="1400" b="0" kern="100" dirty="0">
                          <a:effectLst/>
                          <a:latin typeface="+mn-ea"/>
                          <a:ea typeface="+mn-ea"/>
                        </a:rPr>
                        <a:t>指导</a:t>
                      </a:r>
                      <a:r>
                        <a:rPr lang="zh-CN" altLang="zh-CN" sz="1400" b="0" kern="100" dirty="0">
                          <a:effectLst/>
                          <a:latin typeface="+mn-ea"/>
                          <a:ea typeface="+mn-ea"/>
                        </a:rPr>
                        <a:t>要求</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cs typeface="Times New Roman" panose="02020603050405020304" pitchFamily="18" charset="0"/>
                        </a:rPr>
                        <a:t>指导专家组组长</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381756">
                <a:tc>
                  <a:txBody>
                    <a:bodyPr/>
                    <a:lstStyle/>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mn-ea"/>
                          <a:ea typeface="+mn-ea"/>
                        </a:rPr>
                        <a:t>医院领导致辞</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mn-ea"/>
                          <a:ea typeface="+mn-ea"/>
                        </a:rPr>
                        <a:t>院领导</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421515">
                <a:tc>
                  <a:txBody>
                    <a:bodyPr/>
                    <a:lstStyle/>
                    <a:p>
                      <a:pPr algn="ctr">
                        <a:spcAft>
                          <a:spcPts val="0"/>
                        </a:spcAft>
                      </a:pPr>
                      <a:r>
                        <a:rPr lang="en-US" altLang="zh-CN" sz="1400" b="0" kern="100" dirty="0">
                          <a:effectLst/>
                          <a:latin typeface="+mn-ea"/>
                          <a:ea typeface="+mn-ea"/>
                        </a:rPr>
                        <a:t>30’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lstStyle/>
                    <a:p>
                      <a:pPr algn="ctr">
                        <a:spcAft>
                          <a:spcPts val="0"/>
                        </a:spcAft>
                      </a:pPr>
                      <a:r>
                        <a:rPr lang="en-US" sz="1400" b="0" kern="100" dirty="0">
                          <a:effectLst/>
                          <a:latin typeface="+mn-ea"/>
                          <a:ea typeface="+mn-ea"/>
                        </a:rPr>
                        <a:t>PCCM</a:t>
                      </a:r>
                      <a:r>
                        <a:rPr lang="zh-CN" sz="1400" b="0" kern="100" dirty="0">
                          <a:effectLst/>
                          <a:latin typeface="+mn-ea"/>
                          <a:ea typeface="+mn-ea"/>
                        </a:rPr>
                        <a:t>科规范化建设情况</a:t>
                      </a:r>
                      <a:r>
                        <a:rPr lang="zh-CN" altLang="en-US" sz="1400" b="0" kern="100" dirty="0">
                          <a:effectLst/>
                          <a:latin typeface="+mn-ea"/>
                          <a:ea typeface="+mn-ea"/>
                        </a:rPr>
                        <a:t>汇报</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lstStyle/>
                    <a:p>
                      <a:pPr algn="ctr">
                        <a:spcAft>
                          <a:spcPts val="0"/>
                        </a:spcAft>
                      </a:pPr>
                      <a:r>
                        <a:rPr lang="zh-CN" sz="1400" b="0" kern="100" dirty="0">
                          <a:effectLst/>
                          <a:latin typeface="+mn-ea"/>
                          <a:ea typeface="+mn-ea"/>
                        </a:rPr>
                        <a:t>科室主任</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r>
              <a:tr h="434203">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mn-ea"/>
                          <a:ea typeface="+mn-ea"/>
                        </a:rPr>
                        <a:t>10’</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提问</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mn-ea"/>
                          <a:ea typeface="+mn-ea"/>
                        </a:rPr>
                        <a:t>指导</a:t>
                      </a:r>
                      <a:r>
                        <a:rPr lang="zh-CN" altLang="zh-CN" sz="1400" b="0" kern="100" dirty="0">
                          <a:effectLst/>
                          <a:latin typeface="+mn-ea"/>
                          <a:ea typeface="+mn-ea"/>
                        </a:rPr>
                        <a:t>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lstStyle/>
                    <a:p>
                      <a:pPr marL="133350" indent="-133350" algn="ctr">
                        <a:spcAft>
                          <a:spcPts val="0"/>
                        </a:spcAft>
                      </a:pPr>
                      <a:r>
                        <a:rPr lang="en-US" altLang="zh-CN" sz="1400" b="0" kern="100" dirty="0">
                          <a:effectLst/>
                          <a:latin typeface="+mn-ea"/>
                          <a:ea typeface="+mn-ea"/>
                        </a:rPr>
                        <a:t>60’</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mn-ea"/>
                          <a:ea typeface="+mn-ea"/>
                        </a:rPr>
                        <a:t>实地指导</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mn-ea"/>
                          <a:ea typeface="+mn-ea"/>
                        </a:rPr>
                        <a:t>指导</a:t>
                      </a:r>
                      <a:r>
                        <a:rPr lang="zh-CN" altLang="zh-CN" sz="1400" b="0" kern="100" dirty="0">
                          <a:effectLst/>
                          <a:latin typeface="+mn-ea"/>
                          <a:ea typeface="+mn-ea"/>
                        </a:rPr>
                        <a:t>专家组</a:t>
                      </a:r>
                      <a:endParaRPr lang="en-US" sz="1400" b="0" kern="100" dirty="0">
                        <a:effectLst/>
                        <a:latin typeface="+mn-ea"/>
                        <a:ea typeface="+mn-ea"/>
                        <a:cs typeface="Times New Roman" panose="02020603050405020304" pitchFamily="18" charset="0"/>
                      </a:endParaRPr>
                    </a:p>
                  </a:txBody>
                  <a:tcPr marL="51435" marR="51435" marT="0" marB="0" anchor="ctr">
                    <a:solidFill>
                      <a:srgbClr val="F2F2F2"/>
                    </a:solidFill>
                  </a:tcPr>
                </a:tc>
              </a:tr>
              <a:tr h="381756">
                <a:tc>
                  <a:txBody>
                    <a:bodyPr/>
                    <a:lstStyle/>
                    <a:p>
                      <a:pPr algn="ctr">
                        <a:spcAft>
                          <a:spcPts val="0"/>
                        </a:spcAft>
                      </a:pPr>
                      <a:r>
                        <a:rPr lang="en-US" altLang="zh-CN" sz="1400" b="0" kern="100" dirty="0">
                          <a:effectLst/>
                          <a:latin typeface="+mn-ea"/>
                          <a:ea typeface="+mn-ea"/>
                        </a:rPr>
                        <a:t>5’</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mn-ea"/>
                          <a:ea typeface="+mn-ea"/>
                        </a:rPr>
                        <a:t>反馈考核意见</a:t>
                      </a:r>
                      <a:endParaRPr lang="en-US" sz="1400" b="0" kern="100" dirty="0">
                        <a:effectLst/>
                        <a:latin typeface="+mn-ea"/>
                        <a:ea typeface="+mn-ea"/>
                        <a:cs typeface="Times New Roman" panose="02020603050405020304" pitchFamily="18"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指导</a:t>
                      </a:r>
                      <a:r>
                        <a:rPr lang="zh-CN" altLang="zh-CN" sz="1400" b="0" kern="100" dirty="0">
                          <a:effectLst/>
                          <a:latin typeface="+mn-ea"/>
                          <a:ea typeface="+mn-ea"/>
                        </a:rPr>
                        <a:t>专家组</a:t>
                      </a:r>
                      <a:endParaRPr lang="en-US" altLang="zh-CN" sz="1400" b="0" kern="100" dirty="0">
                        <a:effectLst/>
                        <a:latin typeface="+mn-ea"/>
                        <a:ea typeface="+mn-ea"/>
                        <a:cs typeface="Times New Roman" panose="02020603050405020304" pitchFamily="18" charset="0"/>
                      </a:endParaRPr>
                    </a:p>
                  </a:txBody>
                  <a:tcPr marL="51435" marR="51435" marT="0" marB="0" anchor="ctr">
                    <a:solidFill>
                      <a:srgbClr val="D9D9D9"/>
                    </a:solidFill>
                  </a:tcPr>
                </a:tc>
              </a:tr>
              <a:tr h="381756">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mn-ea"/>
                          <a:ea typeface="+mn-ea"/>
                          <a:cs typeface="+mn-cs"/>
                        </a:rPr>
                        <a:t>5’</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医院领导</a:t>
                      </a:r>
                      <a:r>
                        <a:rPr lang="zh-CN" altLang="en-US" sz="1400" b="0" kern="100" dirty="0">
                          <a:solidFill>
                            <a:schemeClr val="dk1"/>
                          </a:solidFill>
                          <a:effectLst/>
                          <a:latin typeface="+mn-ea"/>
                          <a:ea typeface="+mn-ea"/>
                          <a:cs typeface="+mn-cs"/>
                        </a:rPr>
                        <a:t>总结发言</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mn-ea"/>
                          <a:ea typeface="+mn-ea"/>
                          <a:cs typeface="+mn-cs"/>
                        </a:rPr>
                        <a:t>院领导</a:t>
                      </a:r>
                      <a:endParaRPr lang="en-US" altLang="zh-CN" sz="1400" b="0" kern="100" dirty="0">
                        <a:solidFill>
                          <a:schemeClr val="dk1"/>
                        </a:solidFill>
                        <a:effectLst/>
                        <a:latin typeface="+mn-ea"/>
                        <a:ea typeface="+mn-ea"/>
                        <a:cs typeface="+mn-cs"/>
                      </a:endParaRPr>
                    </a:p>
                  </a:txBody>
                  <a:tcPr marL="51435" marR="51435" marT="0" marB="0" anchor="ctr">
                    <a:solidFill>
                      <a:schemeClr val="bg1">
                        <a:lumMod val="95000"/>
                      </a:schemeClr>
                    </a:solidFill>
                  </a:tcPr>
                </a:tc>
              </a:tr>
              <a:tr h="381756">
                <a:tc>
                  <a:txBody>
                    <a:bodyPr/>
                    <a:lstStyle/>
                    <a:p>
                      <a:pPr algn="ctr">
                        <a:spcAft>
                          <a:spcPts val="0"/>
                        </a:spcAft>
                      </a:pPr>
                      <a:r>
                        <a:rPr lang="en-US" altLang="zh-CN" sz="1400" b="0" kern="100" dirty="0">
                          <a:effectLst/>
                          <a:latin typeface="+mn-ea"/>
                          <a:ea typeface="+mn-ea"/>
                        </a:rPr>
                        <a:t>20’</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指导</a:t>
                      </a:r>
                      <a:r>
                        <a:rPr lang="zh-CN" altLang="zh-CN" sz="1400" b="0" kern="100" dirty="0">
                          <a:effectLst/>
                          <a:latin typeface="+mn-ea"/>
                          <a:ea typeface="+mn-ea"/>
                        </a:rPr>
                        <a:t>专家内部讨论</a:t>
                      </a:r>
                      <a:r>
                        <a:rPr lang="zh-CN" altLang="en-US" sz="1400" b="0" kern="100" dirty="0">
                          <a:effectLst/>
                          <a:latin typeface="+mn-ea"/>
                          <a:ea typeface="+mn-ea"/>
                        </a:rPr>
                        <a:t>、打分（</a:t>
                      </a:r>
                      <a:r>
                        <a:rPr lang="zh-CN" altLang="en-US" sz="1400" b="0" kern="100" dirty="0">
                          <a:solidFill>
                            <a:srgbClr val="FF0000"/>
                          </a:solidFill>
                          <a:effectLst/>
                          <a:latin typeface="+mn-ea"/>
                          <a:ea typeface="+mn-ea"/>
                        </a:rPr>
                        <a:t>医院不参与</a:t>
                      </a:r>
                      <a:r>
                        <a:rPr lang="zh-CN" altLang="en-US" sz="1400" b="0" kern="100" dirty="0">
                          <a:effectLst/>
                          <a:latin typeface="+mn-ea"/>
                          <a:ea typeface="+mn-ea"/>
                        </a:rPr>
                        <a:t>）</a:t>
                      </a:r>
                      <a:endParaRPr lang="en-US" altLang="zh-CN"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mn-ea"/>
                          <a:ea typeface="+mn-ea"/>
                        </a:rPr>
                        <a:t>指导</a:t>
                      </a:r>
                      <a:r>
                        <a:rPr lang="zh-CN" altLang="zh-CN" sz="1400" b="0" kern="100" dirty="0">
                          <a:effectLst/>
                          <a:latin typeface="+mn-ea"/>
                          <a:ea typeface="+mn-ea"/>
                        </a:rPr>
                        <a:t>专家组</a:t>
                      </a:r>
                      <a:endParaRPr lang="en-US" sz="1400" b="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39533" y="169251"/>
            <a:ext cx="5921000" cy="994172"/>
          </a:xfrm>
        </p:spPr>
        <p:txBody>
          <a:bodyPr vert="horz" lIns="68580" tIns="34290" rIns="68580" bIns="34290" rtlCol="0" anchor="ctr">
            <a:normAutofit/>
          </a:bodyPr>
          <a:lstStyle/>
          <a:p>
            <a:pPr algn="l"/>
            <a:r>
              <a:rPr lang="en-US" altLang="zh-CN" sz="2400" b="1" dirty="0">
                <a:solidFill>
                  <a:srgbClr val="A60000"/>
                </a:solidFill>
                <a:latin typeface="微软雅黑" panose="020B0503020204020204" charset="-122"/>
                <a:ea typeface="微软雅黑" panose="020B0503020204020204" charset="-122"/>
                <a:cs typeface="Arial" panose="020B0604020202020204" pitchFamily="34" charset="0"/>
              </a:rPr>
              <a:t>PCCM</a:t>
            </a:r>
            <a:r>
              <a:rPr lang="zh-CN" altLang="en-US" sz="2400" b="1" kern="0" dirty="0">
                <a:solidFill>
                  <a:srgbClr val="A60000"/>
                </a:solidFill>
                <a:latin typeface="等线" panose="02010600030101010101" pitchFamily="2" charset="-122"/>
                <a:ea typeface="微软雅黑" panose="020B0503020204020204" charset="-122"/>
                <a:cs typeface="Calibri" panose="020F0502020204030204" pitchFamily="34" charset="0"/>
              </a:rPr>
              <a:t>专培、专修、单修（</a:t>
            </a:r>
            <a:r>
              <a:rPr lang="en-US" altLang="zh-CN" sz="2400" b="1" kern="0" dirty="0">
                <a:solidFill>
                  <a:srgbClr val="A60000"/>
                </a:solidFill>
                <a:latin typeface="等线" panose="02010600030101010101" pitchFamily="2" charset="-122"/>
                <a:ea typeface="微软雅黑" panose="020B0503020204020204" charset="-122"/>
                <a:cs typeface="Calibri" panose="020F0502020204030204" pitchFamily="34" charset="0"/>
              </a:rPr>
              <a:t>3</a:t>
            </a:r>
            <a:r>
              <a:rPr lang="zh-CN" altLang="en-US" sz="2400" b="1" kern="0" dirty="0">
                <a:solidFill>
                  <a:srgbClr val="A60000"/>
                </a:solidFill>
                <a:latin typeface="等线" panose="02010600030101010101" pitchFamily="2" charset="-122"/>
                <a:ea typeface="微软雅黑" panose="020B0503020204020204" charset="-122"/>
                <a:cs typeface="Calibri" panose="020F0502020204030204" pitchFamily="34" charset="0"/>
              </a:rPr>
              <a:t>年考核期）</a:t>
            </a:r>
            <a:br>
              <a:rPr lang="en-US" altLang="zh-CN" sz="2400" b="1" kern="0" dirty="0">
                <a:solidFill>
                  <a:srgbClr val="000000"/>
                </a:solidFill>
                <a:latin typeface="等线" panose="02010600030101010101" pitchFamily="2" charset="-122"/>
                <a:ea typeface="微软雅黑" panose="020B0503020204020204" charset="-122"/>
                <a:cs typeface="Calibri" panose="020F0502020204030204" pitchFamily="34" charset="0"/>
              </a:rPr>
            </a:b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3" name="内容占位符 2"/>
          <p:cNvSpPr>
            <a:spLocks noGrp="1"/>
          </p:cNvSpPr>
          <p:nvPr>
            <p:ph idx="1"/>
          </p:nvPr>
        </p:nvSpPr>
        <p:spPr>
          <a:xfrm>
            <a:off x="688848" y="4327343"/>
            <a:ext cx="7059168" cy="577181"/>
          </a:xfrm>
        </p:spPr>
        <p:txBody>
          <a:bodyPr>
            <a:normAutofit/>
          </a:bodyPr>
          <a:lstStyle/>
          <a:p>
            <a:pPr marL="0" indent="0">
              <a:lnSpc>
                <a:spcPct val="150000"/>
              </a:lnSpc>
              <a:buNone/>
            </a:pPr>
            <a:r>
              <a:rPr lang="en-US" altLang="zh-CN" sz="1050" b="1" dirty="0"/>
              <a:t>1</a:t>
            </a:r>
            <a:r>
              <a:rPr lang="zh-CN" altLang="en-US" sz="1050" b="1" dirty="0"/>
              <a:t>、</a:t>
            </a:r>
            <a:r>
              <a:rPr lang="en-US" altLang="zh-CN" sz="1050" b="1" dirty="0"/>
              <a:t>3</a:t>
            </a:r>
            <a:r>
              <a:rPr lang="zh-CN" altLang="en-US" sz="1050" b="1" dirty="0"/>
              <a:t>年内呼吸与危重症医学科有组织本科医师进行</a:t>
            </a:r>
            <a:r>
              <a:rPr lang="en-US" altLang="zh-CN" sz="1050" b="1" dirty="0"/>
              <a:t>PCCM</a:t>
            </a:r>
            <a:r>
              <a:rPr lang="zh-CN" altLang="en-US" sz="1050" b="1" dirty="0"/>
              <a:t>专培、专修、单修学习； </a:t>
            </a:r>
            <a:endParaRPr lang="zh-CN" altLang="en-US" sz="1050" b="1" dirty="0"/>
          </a:p>
          <a:p>
            <a:pPr marL="0" indent="0">
              <a:lnSpc>
                <a:spcPct val="150000"/>
              </a:lnSpc>
              <a:buNone/>
            </a:pPr>
            <a:r>
              <a:rPr lang="en-US" altLang="zh-CN" sz="1050" b="1" dirty="0"/>
              <a:t>2</a:t>
            </a:r>
            <a:r>
              <a:rPr lang="zh-CN" altLang="en-US" sz="1050" b="1" dirty="0"/>
              <a:t>、或</a:t>
            </a:r>
            <a:r>
              <a:rPr lang="en-US" altLang="zh-CN" sz="1050" b="1" dirty="0"/>
              <a:t>3</a:t>
            </a:r>
            <a:r>
              <a:rPr lang="zh-CN" altLang="en-US" sz="1050" b="1" dirty="0"/>
              <a:t>年内被评定为</a:t>
            </a:r>
            <a:r>
              <a:rPr lang="en-US" altLang="zh-CN" sz="1050" b="1" dirty="0"/>
              <a:t>PCCM</a:t>
            </a:r>
            <a:r>
              <a:rPr lang="zh-CN" altLang="en-US" sz="1050" b="1" dirty="0"/>
              <a:t>专培、专修、单修基地的单位，承担相应的培训任务。</a:t>
            </a:r>
            <a:endParaRPr lang="en-US" sz="1050" dirty="0"/>
          </a:p>
        </p:txBody>
      </p:sp>
      <p:sp>
        <p:nvSpPr>
          <p:cNvPr id="7" name="矩形 6"/>
          <p:cNvSpPr/>
          <p:nvPr/>
        </p:nvSpPr>
        <p:spPr>
          <a:xfrm>
            <a:off x="420624" y="4219787"/>
            <a:ext cx="7595616" cy="792295"/>
          </a:xfrm>
          <a:prstGeom prst="rect">
            <a:avLst/>
          </a:prstGeom>
          <a:noFill/>
          <a:ln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内容占位符 2"/>
          <p:cNvSpPr txBox="1"/>
          <p:nvPr/>
        </p:nvSpPr>
        <p:spPr>
          <a:xfrm rot="19108343">
            <a:off x="2793922" y="2171429"/>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
        <p:nvSpPr>
          <p:cNvPr id="8" name="内容占位符 2"/>
          <p:cNvSpPr txBox="1"/>
          <p:nvPr/>
        </p:nvSpPr>
        <p:spPr>
          <a:xfrm>
            <a:off x="688848" y="1640670"/>
            <a:ext cx="5980854" cy="1177936"/>
          </a:xfr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dirty="0">
                <a:solidFill>
                  <a:schemeClr val="bg1">
                    <a:lumMod val="50000"/>
                  </a:schemeClr>
                </a:solidFill>
                <a:latin typeface="+mn-ea"/>
              </a:rPr>
              <a:t>医院目前情况说明</a:t>
            </a:r>
            <a:endParaRPr lang="en-US" sz="1600" dirty="0">
              <a:solidFill>
                <a:schemeClr val="bg1">
                  <a:lumMod val="50000"/>
                </a:schemeClr>
              </a:solidFill>
              <a:latin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39533" y="169251"/>
            <a:ext cx="5921000" cy="994172"/>
          </a:xfrm>
        </p:spPr>
        <p:txBody>
          <a:bodyPr vert="horz" lIns="68580" tIns="34290" rIns="68580" bIns="3429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zh-CN" altLang="en-US" sz="2400" b="1" kern="0" dirty="0">
                <a:solidFill>
                  <a:srgbClr val="A60000"/>
                </a:solidFill>
                <a:latin typeface="微软雅黑" panose="020B0503020204020204" charset="-122"/>
                <a:ea typeface="微软雅黑" panose="020B0503020204020204" charset="-122"/>
                <a:cs typeface="Arial" panose="020B0604020202020204" pitchFamily="34" charset="0"/>
              </a:rPr>
              <a:t>区域专科联合体</a:t>
            </a:r>
            <a:br>
              <a:rPr lang="en-US" altLang="zh-CN" sz="2400" b="1" kern="0" dirty="0">
                <a:solidFill>
                  <a:srgbClr val="000000"/>
                </a:solidFill>
                <a:latin typeface="等线" panose="02010600030101010101" pitchFamily="2" charset="-122"/>
                <a:ea typeface="微软雅黑" panose="020B0503020204020204" charset="-122"/>
                <a:cs typeface="Calibri" panose="020F0502020204030204" pitchFamily="34" charset="0"/>
              </a:rPr>
            </a:br>
            <a:endParaRPr 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5" name="文本框 4"/>
          <p:cNvSpPr txBox="1"/>
          <p:nvPr/>
        </p:nvSpPr>
        <p:spPr>
          <a:xfrm>
            <a:off x="523072" y="854013"/>
            <a:ext cx="8000143" cy="307777"/>
          </a:xfrm>
          <a:prstGeom prst="rect">
            <a:avLst/>
          </a:prstGeom>
          <a:noFill/>
        </p:spPr>
        <p:txBody>
          <a:bodyPr wrap="square">
            <a:spAutoFit/>
          </a:bodyPr>
          <a:lstStyle/>
          <a:p>
            <a:r>
              <a:rPr lang="zh-CN" altLang="en-US" sz="1400" b="1" dirty="0"/>
              <a:t>介绍现有的关于实现专科对口扶持、业务指导、远程会诊、双向转诊、信息互通等功能</a:t>
            </a:r>
            <a:endParaRPr lang="zh-CN" altLang="en-US" sz="1400" b="1" dirty="0"/>
          </a:p>
        </p:txBody>
      </p:sp>
      <p:sp>
        <p:nvSpPr>
          <p:cNvPr id="6" name="内容占位符 2"/>
          <p:cNvSpPr txBox="1"/>
          <p:nvPr/>
        </p:nvSpPr>
        <p:spPr>
          <a:xfrm rot="19108343">
            <a:off x="3792212" y="2859326"/>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highlight>
                  <a:srgbClr val="FFFF00"/>
                </a:highlight>
              </a:rPr>
              <a:t>需含医院材料证明，图文并茂</a:t>
            </a:r>
            <a:endParaRPr lang="en-US" sz="2000" dirty="0">
              <a:highlight>
                <a:srgbClr val="FFFF00"/>
              </a:high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8375" y="209144"/>
            <a:ext cx="8765651" cy="504000"/>
          </a:xfrm>
        </p:spPr>
        <p:txBody>
          <a:bodyPr/>
          <a:lstStyle/>
          <a:p>
            <a:r>
              <a:rPr lang="zh-CN" altLang="en-US" dirty="0">
                <a:solidFill>
                  <a:srgbClr val="A60000"/>
                </a:solidFill>
                <a:ea typeface="微软雅黑" panose="020B0503020204020204" charset="-122"/>
              </a:rPr>
              <a:t>人力资源</a:t>
            </a:r>
            <a:endParaRPr lang="zh-CN" altLang="en-US" dirty="0">
              <a:solidFill>
                <a:srgbClr val="A60000"/>
              </a:solidFill>
              <a:ea typeface="微软雅黑" panose="020B0503020204020204" charset="-122"/>
            </a:endParaRPr>
          </a:p>
        </p:txBody>
      </p:sp>
      <p:graphicFrame>
        <p:nvGraphicFramePr>
          <p:cNvPr id="9" name="表格 9"/>
          <p:cNvGraphicFramePr/>
          <p:nvPr/>
        </p:nvGraphicFramePr>
        <p:xfrm>
          <a:off x="773483" y="857586"/>
          <a:ext cx="5504688" cy="2611040"/>
        </p:xfrm>
        <a:graphic>
          <a:graphicData uri="http://schemas.openxmlformats.org/drawingml/2006/table">
            <a:tbl>
              <a:tblPr firstRow="1" bandRow="1">
                <a:tableStyleId>{5C22544A-7EE6-4342-B048-85BDC9FD1C3A}</a:tableStyleId>
              </a:tblPr>
              <a:tblGrid>
                <a:gridCol w="2311764"/>
                <a:gridCol w="3192924"/>
              </a:tblGrid>
              <a:tr h="427749">
                <a:tc>
                  <a:txBody>
                    <a:bodyPr/>
                    <a:lstStyle/>
                    <a:p>
                      <a:pPr lvl="0" algn="ctr"/>
                      <a:r>
                        <a:rPr lang="zh-CN" altLang="en-US" sz="1600" dirty="0"/>
                        <a:t>考核指标</a:t>
                      </a:r>
                      <a:endParaRPr lang="zh-CN" altLang="en-US" sz="1600" b="1" dirty="0">
                        <a:latin typeface="+mn-ea"/>
                        <a:ea typeface="+mn-ea"/>
                      </a:endParaRPr>
                    </a:p>
                  </a:txBody>
                  <a:tcPr>
                    <a:solidFill>
                      <a:srgbClr val="A60000"/>
                    </a:solidFill>
                  </a:tcPr>
                </a:tc>
                <a:tc>
                  <a:txBody>
                    <a:bodyPr/>
                    <a:lstStyle/>
                    <a:p>
                      <a:pPr lvl="0" algn="ctr"/>
                      <a:r>
                        <a:rPr lang="zh-CN" altLang="en-US" sz="1600" dirty="0"/>
                        <a:t>自评情况</a:t>
                      </a:r>
                      <a:endParaRPr lang="zh-CN" altLang="en-US" sz="1600" b="1" dirty="0">
                        <a:latin typeface="+mn-ea"/>
                        <a:ea typeface="+mn-ea"/>
                      </a:endParaRPr>
                    </a:p>
                  </a:txBody>
                  <a:tcPr>
                    <a:solidFill>
                      <a:srgbClr val="A60000"/>
                    </a:solidFill>
                  </a:tcPr>
                </a:tc>
              </a:tr>
              <a:tr h="427749">
                <a:tc>
                  <a:txBody>
                    <a:bodyPr/>
                    <a:lstStyle/>
                    <a:p>
                      <a:pPr marL="0" lv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肺功能室专职人员人数：</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pPr lvl="0"/>
                      <a:endParaRPr lang="zh-CN" altLang="en-US" sz="1400" b="1" dirty="0">
                        <a:latin typeface="+mn-ea"/>
                        <a:ea typeface="+mn-ea"/>
                      </a:endParaRPr>
                    </a:p>
                  </a:txBody>
                  <a:tcPr>
                    <a:solidFill>
                      <a:schemeClr val="bg1">
                        <a:lumMod val="85000"/>
                      </a:schemeClr>
                    </a:solidFill>
                  </a:tcPr>
                </a:tc>
              </a:tr>
              <a:tr h="427749">
                <a:tc>
                  <a:txBody>
                    <a:bodyPr/>
                    <a:lstStyle/>
                    <a:p>
                      <a:pPr marL="0" lv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呼吸内镜专职人员人数：</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lvl="0"/>
                      <a:endParaRPr lang="zh-CN" altLang="en-US" sz="1400" b="1" dirty="0">
                        <a:latin typeface="+mn-ea"/>
                        <a:ea typeface="+mn-ea"/>
                      </a:endParaRPr>
                    </a:p>
                  </a:txBody>
                  <a:tcPr>
                    <a:solidFill>
                      <a:schemeClr val="bg1">
                        <a:lumMod val="95000"/>
                      </a:schemeClr>
                    </a:solidFill>
                  </a:tcPr>
                </a:tc>
              </a:tr>
              <a:tr h="427749">
                <a:tc>
                  <a:txBody>
                    <a:bodyPr/>
                    <a:lstStyle/>
                    <a:p>
                      <a:pPr marL="0" lv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呼吸治疗师：</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lvl="0"/>
                      <a:endParaRPr lang="zh-CN" altLang="en-US" sz="1400" b="1" dirty="0">
                        <a:latin typeface="+mn-ea"/>
                        <a:ea typeface="+mn-ea"/>
                      </a:endParaRPr>
                    </a:p>
                  </a:txBody>
                  <a:tcPr>
                    <a:solidFill>
                      <a:srgbClr val="D9D9D9"/>
                    </a:solidFill>
                  </a:tcPr>
                </a:tc>
              </a:tr>
              <a:tr h="472295">
                <a:tc>
                  <a:txBody>
                    <a:bodyPr/>
                    <a:lstStyle/>
                    <a:p>
                      <a:pPr marL="0" lvl="0" indent="0" algn="l" defTabSz="457200" rtl="0" eaLnBrk="1" fontAlgn="ctr" latinLnBrk="0" hangingPunct="1">
                        <a:lnSpc>
                          <a:spcPct val="150000"/>
                        </a:lnSpc>
                        <a:buFont typeface="+mj-lt"/>
                        <a:buNone/>
                      </a:pPr>
                      <a:r>
                        <a:rPr lang="en-US" altLang="zh-CN" sz="1400" b="1" i="0" u="none" strike="noStrike" kern="1200" dirty="0">
                          <a:solidFill>
                            <a:srgbClr val="000000"/>
                          </a:solidFill>
                          <a:effectLst/>
                          <a:latin typeface="+mn-ea"/>
                          <a:ea typeface="+mn-ea"/>
                          <a:cs typeface="+mn-cs"/>
                        </a:rPr>
                        <a:t>MICU/RICU</a:t>
                      </a:r>
                      <a:r>
                        <a:rPr lang="zh-CN" altLang="en-US" sz="1400" b="1" i="0" u="none" strike="noStrike" kern="1200" dirty="0">
                          <a:solidFill>
                            <a:srgbClr val="000000"/>
                          </a:solidFill>
                          <a:effectLst/>
                          <a:latin typeface="+mn-ea"/>
                          <a:ea typeface="+mn-ea"/>
                          <a:cs typeface="+mn-cs"/>
                        </a:rPr>
                        <a:t>医生</a:t>
                      </a:r>
                      <a:r>
                        <a:rPr lang="en-US" altLang="zh-CN" sz="1400" b="1" i="0" u="none" strike="noStrike" kern="1200" dirty="0">
                          <a:solidFill>
                            <a:srgbClr val="000000"/>
                          </a:solidFill>
                          <a:effectLst/>
                          <a:latin typeface="+mn-ea"/>
                          <a:ea typeface="+mn-ea"/>
                          <a:cs typeface="+mn-cs"/>
                        </a:rPr>
                        <a:t>:</a:t>
                      </a:r>
                      <a:r>
                        <a:rPr lang="zh-CN" altLang="en-US" sz="1400" b="1" i="0" u="none" strike="noStrike" kern="1200" dirty="0">
                          <a:solidFill>
                            <a:srgbClr val="000000"/>
                          </a:solidFill>
                          <a:effectLst/>
                          <a:latin typeface="+mn-ea"/>
                          <a:ea typeface="+mn-ea"/>
                          <a:cs typeface="+mn-cs"/>
                        </a:rPr>
                        <a:t>床位：</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lvl="0"/>
                      <a:endParaRPr lang="zh-CN" altLang="en-US" sz="1400" b="1" dirty="0">
                        <a:latin typeface="+mn-ea"/>
                        <a:ea typeface="+mn-ea"/>
                      </a:endParaRPr>
                    </a:p>
                  </a:txBody>
                  <a:tcPr>
                    <a:solidFill>
                      <a:schemeClr val="bg1">
                        <a:lumMod val="95000"/>
                      </a:schemeClr>
                    </a:solidFill>
                  </a:tcPr>
                </a:tc>
              </a:tr>
              <a:tr h="427749">
                <a:tc>
                  <a:txBody>
                    <a:bodyPr/>
                    <a:lstStyle/>
                    <a:p>
                      <a:pPr marL="0" lvl="0" indent="0" algn="l" defTabSz="457200" rtl="0" eaLnBrk="1" fontAlgn="ctr" latinLnBrk="0" hangingPunct="1">
                        <a:lnSpc>
                          <a:spcPct val="150000"/>
                        </a:lnSpc>
                        <a:buFont typeface="+mj-lt"/>
                        <a:buNone/>
                      </a:pPr>
                      <a:r>
                        <a:rPr lang="en-US" altLang="zh-CN" sz="1400" b="1" i="0" u="none" strike="noStrike" kern="1200" dirty="0">
                          <a:solidFill>
                            <a:srgbClr val="000000"/>
                          </a:solidFill>
                          <a:effectLst/>
                          <a:latin typeface="+mn-ea"/>
                          <a:ea typeface="+mn-ea"/>
                          <a:cs typeface="+mn-cs"/>
                        </a:rPr>
                        <a:t>MICU/RICU</a:t>
                      </a:r>
                      <a:r>
                        <a:rPr lang="zh-CN" altLang="en-US" sz="1400" b="1" i="0" u="none" strike="noStrike" kern="1200" dirty="0">
                          <a:solidFill>
                            <a:srgbClr val="000000"/>
                          </a:solidFill>
                          <a:effectLst/>
                          <a:latin typeface="+mn-ea"/>
                          <a:ea typeface="+mn-ea"/>
                          <a:cs typeface="+mn-cs"/>
                        </a:rPr>
                        <a:t>护士</a:t>
                      </a:r>
                      <a:r>
                        <a:rPr lang="en-US" altLang="zh-CN" sz="1400" b="1" i="0" u="none" strike="noStrike" kern="1200" dirty="0">
                          <a:solidFill>
                            <a:srgbClr val="000000"/>
                          </a:solidFill>
                          <a:effectLst/>
                          <a:latin typeface="+mn-ea"/>
                          <a:ea typeface="+mn-ea"/>
                          <a:cs typeface="+mn-cs"/>
                        </a:rPr>
                        <a:t>:</a:t>
                      </a:r>
                      <a:r>
                        <a:rPr lang="zh-CN" altLang="en-US" sz="1400" b="1" i="0" u="none" strike="noStrike" kern="1200" dirty="0">
                          <a:solidFill>
                            <a:srgbClr val="000000"/>
                          </a:solidFill>
                          <a:effectLst/>
                          <a:latin typeface="+mn-ea"/>
                          <a:ea typeface="+mn-ea"/>
                          <a:cs typeface="+mn-cs"/>
                        </a:rPr>
                        <a:t>床位：</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lv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bl>
          </a:graphicData>
        </a:graphic>
      </p:graphicFrame>
      <p:sp>
        <p:nvSpPr>
          <p:cNvPr id="10" name="内容占位符 2"/>
          <p:cNvSpPr txBox="1"/>
          <p:nvPr/>
        </p:nvSpPr>
        <p:spPr>
          <a:xfrm rot="19108343">
            <a:off x="5314994" y="2909773"/>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8375" y="209144"/>
            <a:ext cx="8765651" cy="504000"/>
          </a:xfrm>
        </p:spPr>
        <p:txBody>
          <a:bodyPr/>
          <a:lstStyle/>
          <a:p>
            <a:r>
              <a:rPr lang="zh-CN" altLang="en-US" dirty="0">
                <a:solidFill>
                  <a:srgbClr val="A60000"/>
                </a:solidFill>
                <a:ea typeface="微软雅黑" panose="020B0503020204020204" charset="-122"/>
              </a:rPr>
              <a:t>工作负荷</a:t>
            </a:r>
            <a:endParaRPr lang="zh-CN" altLang="en-US" dirty="0">
              <a:solidFill>
                <a:srgbClr val="A60000"/>
              </a:solidFill>
              <a:ea typeface="微软雅黑" panose="020B0503020204020204" charset="-122"/>
            </a:endParaRPr>
          </a:p>
        </p:txBody>
      </p:sp>
      <p:sp>
        <p:nvSpPr>
          <p:cNvPr id="7" name="内容占位符 2"/>
          <p:cNvSpPr txBox="1"/>
          <p:nvPr/>
        </p:nvSpPr>
        <p:spPr>
          <a:xfrm rot="19108343">
            <a:off x="5060445" y="3138651"/>
            <a:ext cx="3651930" cy="4700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sz="2000" b="1" dirty="0">
              <a:highlight>
                <a:srgbClr val="FFFF00"/>
              </a:highlight>
              <a:latin typeface="微软雅黑" panose="020B0503020204020204" charset="-122"/>
              <a:ea typeface="微软雅黑" panose="020B0503020204020204" charset="-122"/>
            </a:endParaRPr>
          </a:p>
        </p:txBody>
      </p:sp>
      <p:graphicFrame>
        <p:nvGraphicFramePr>
          <p:cNvPr id="8" name="表格 9"/>
          <p:cNvGraphicFramePr/>
          <p:nvPr/>
        </p:nvGraphicFramePr>
        <p:xfrm>
          <a:off x="371856" y="886534"/>
          <a:ext cx="5504688" cy="2636955"/>
        </p:xfrm>
        <a:graphic>
          <a:graphicData uri="http://schemas.openxmlformats.org/drawingml/2006/table">
            <a:tbl>
              <a:tblPr firstRow="1" bandRow="1">
                <a:tableStyleId>{5C22544A-7EE6-4342-B048-85BDC9FD1C3A}</a:tableStyleId>
              </a:tblPr>
              <a:tblGrid>
                <a:gridCol w="2706624"/>
                <a:gridCol w="2798064"/>
              </a:tblGrid>
              <a:tr h="397498">
                <a:tc>
                  <a:txBody>
                    <a:bodyPr/>
                    <a:lstStyle/>
                    <a:p>
                      <a:pPr lvl="0" algn="ctr"/>
                      <a:r>
                        <a:rPr lang="zh-CN" altLang="en-US" sz="1600" dirty="0"/>
                        <a:t>考核指标</a:t>
                      </a:r>
                      <a:endParaRPr lang="zh-CN" altLang="en-US" sz="1600" b="1" dirty="0">
                        <a:latin typeface="+mn-ea"/>
                        <a:ea typeface="+mn-ea"/>
                      </a:endParaRPr>
                    </a:p>
                  </a:txBody>
                  <a:tcPr>
                    <a:solidFill>
                      <a:srgbClr val="A60000"/>
                    </a:solidFill>
                  </a:tcPr>
                </a:tc>
                <a:tc>
                  <a:txBody>
                    <a:bodyPr/>
                    <a:lstStyle/>
                    <a:p>
                      <a:pPr lvl="0" algn="ctr"/>
                      <a:r>
                        <a:rPr lang="zh-CN" altLang="en-US" sz="1600" dirty="0"/>
                        <a:t>自评情况</a:t>
                      </a:r>
                      <a:endParaRPr lang="zh-CN" altLang="en-US" sz="1600" b="1" dirty="0">
                        <a:latin typeface="+mn-ea"/>
                        <a:ea typeface="+mn-ea"/>
                      </a:endParaRPr>
                    </a:p>
                  </a:txBody>
                  <a:tcPr>
                    <a:solidFill>
                      <a:srgbClr val="A60000"/>
                    </a:solidFill>
                  </a:tcPr>
                </a:tc>
              </a:tr>
              <a:tr h="438753">
                <a:tc>
                  <a:txBody>
                    <a:bodyPr/>
                    <a:lstStyle/>
                    <a:p>
                      <a:pPr mar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门诊量（年）</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pPr lvl="0"/>
                      <a:endParaRPr lang="zh-CN" altLang="en-US" sz="1400" b="1" dirty="0">
                        <a:latin typeface="+mn-ea"/>
                        <a:ea typeface="+mn-ea"/>
                      </a:endParaRPr>
                    </a:p>
                  </a:txBody>
                  <a:tcPr>
                    <a:solidFill>
                      <a:schemeClr val="bg1">
                        <a:lumMod val="85000"/>
                      </a:schemeClr>
                    </a:solidFill>
                  </a:tcPr>
                </a:tc>
              </a:tr>
              <a:tr h="438753">
                <a:tc>
                  <a:txBody>
                    <a:bodyPr/>
                    <a:lstStyle/>
                    <a:p>
                      <a:pPr mar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出院人数（人次</a:t>
                      </a:r>
                      <a:r>
                        <a:rPr lang="en-US" altLang="zh-CN" sz="1400" b="1" i="0" u="none" strike="noStrike" kern="1200" dirty="0">
                          <a:solidFill>
                            <a:srgbClr val="000000"/>
                          </a:solidFill>
                          <a:effectLst/>
                          <a:latin typeface="+mn-ea"/>
                          <a:ea typeface="+mn-ea"/>
                          <a:cs typeface="+mn-cs"/>
                        </a:rPr>
                        <a:t>/</a:t>
                      </a:r>
                      <a:r>
                        <a:rPr lang="zh-CN" altLang="en-US" sz="1400" b="1" i="0" u="none" strike="noStrike" kern="1200" dirty="0">
                          <a:solidFill>
                            <a:srgbClr val="000000"/>
                          </a:solidFill>
                          <a:effectLst/>
                          <a:latin typeface="+mn-ea"/>
                          <a:ea typeface="+mn-ea"/>
                          <a:cs typeface="+mn-cs"/>
                        </a:rPr>
                        <a:t>年）</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lvl="0"/>
                      <a:endParaRPr lang="zh-CN" altLang="en-US" sz="1400" b="1" dirty="0">
                        <a:latin typeface="+mn-ea"/>
                        <a:ea typeface="+mn-ea"/>
                      </a:endParaRPr>
                    </a:p>
                  </a:txBody>
                  <a:tcPr>
                    <a:solidFill>
                      <a:schemeClr val="bg1">
                        <a:lumMod val="95000"/>
                      </a:schemeClr>
                    </a:solidFill>
                  </a:tcPr>
                </a:tc>
              </a:tr>
              <a:tr h="438753">
                <a:tc>
                  <a:txBody>
                    <a:bodyPr/>
                    <a:lstStyle/>
                    <a:p>
                      <a:pPr mar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肺功能检查例数（年）</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lvl="0"/>
                      <a:endParaRPr lang="zh-CN" altLang="en-US" sz="1400" b="1" dirty="0">
                        <a:latin typeface="+mn-ea"/>
                        <a:ea typeface="+mn-ea"/>
                      </a:endParaRPr>
                    </a:p>
                  </a:txBody>
                  <a:tcPr>
                    <a:solidFill>
                      <a:srgbClr val="D9D9D9"/>
                    </a:solidFill>
                  </a:tcPr>
                </a:tc>
              </a:tr>
              <a:tr h="484445">
                <a:tc>
                  <a:txBody>
                    <a:bodyPr/>
                    <a:lstStyle/>
                    <a:p>
                      <a:pPr mar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呼吸内镜诊疗次数（</a:t>
                      </a:r>
                      <a:r>
                        <a:rPr lang="en-US" altLang="zh-CN" sz="1400" b="1" i="0" u="none" strike="noStrike" kern="1200" dirty="0">
                          <a:solidFill>
                            <a:srgbClr val="000000"/>
                          </a:solidFill>
                          <a:effectLst/>
                          <a:latin typeface="+mn-ea"/>
                          <a:ea typeface="+mn-ea"/>
                          <a:cs typeface="+mn-cs"/>
                        </a:rPr>
                        <a:t> </a:t>
                      </a:r>
                      <a:r>
                        <a:rPr lang="zh-CN" altLang="en-US" sz="1400" b="1" i="0" u="none" strike="noStrike" kern="1200" dirty="0">
                          <a:solidFill>
                            <a:srgbClr val="000000"/>
                          </a:solidFill>
                          <a:effectLst/>
                          <a:latin typeface="+mn-ea"/>
                          <a:ea typeface="+mn-ea"/>
                          <a:cs typeface="+mn-cs"/>
                        </a:rPr>
                        <a:t>年）</a:t>
                      </a:r>
                      <a:endParaRPr lang="en-US" altLang="zh-CN"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lvl="0"/>
                      <a:endParaRPr lang="zh-CN" altLang="en-US" sz="1400" b="1" dirty="0">
                        <a:latin typeface="+mn-ea"/>
                        <a:ea typeface="+mn-ea"/>
                      </a:endParaRPr>
                    </a:p>
                  </a:txBody>
                  <a:tcPr>
                    <a:solidFill>
                      <a:schemeClr val="bg1">
                        <a:lumMod val="95000"/>
                      </a:schemeClr>
                    </a:solidFill>
                  </a:tcPr>
                </a:tc>
              </a:tr>
              <a:tr h="438753">
                <a:tc>
                  <a:txBody>
                    <a:bodyPr/>
                    <a:lstStyle/>
                    <a:p>
                      <a:pPr marL="0" indent="0" algn="l" defTabSz="457200" rtl="0" eaLnBrk="1" fontAlgn="ctr" latinLnBrk="0" hangingPunct="1">
                        <a:lnSpc>
                          <a:spcPct val="150000"/>
                        </a:lnSpc>
                        <a:buFont typeface="+mj-lt"/>
                        <a:buNone/>
                      </a:pPr>
                      <a:r>
                        <a:rPr lang="zh-CN" altLang="en-US" sz="1400" b="1" i="0" u="none" strike="noStrike" kern="1200" dirty="0">
                          <a:solidFill>
                            <a:srgbClr val="000000"/>
                          </a:solidFill>
                          <a:effectLst/>
                          <a:latin typeface="+mn-ea"/>
                          <a:ea typeface="+mn-ea"/>
                          <a:cs typeface="+mn-cs"/>
                        </a:rPr>
                        <a:t>睡眠监测例数（</a:t>
                      </a:r>
                      <a:r>
                        <a:rPr lang="en-US" altLang="zh-CN" sz="1400" b="1" i="0" u="none" strike="noStrike" kern="1200" dirty="0">
                          <a:solidFill>
                            <a:srgbClr val="000000"/>
                          </a:solidFill>
                          <a:effectLst/>
                          <a:latin typeface="+mn-ea"/>
                          <a:ea typeface="+mn-ea"/>
                          <a:cs typeface="+mn-cs"/>
                        </a:rPr>
                        <a:t> </a:t>
                      </a:r>
                      <a:r>
                        <a:rPr lang="zh-CN" altLang="en-US" sz="1400" b="1" i="0" u="none" strike="noStrike" kern="1200" dirty="0">
                          <a:solidFill>
                            <a:srgbClr val="000000"/>
                          </a:solidFill>
                          <a:effectLst/>
                          <a:latin typeface="+mn-ea"/>
                          <a:ea typeface="+mn-ea"/>
                          <a:cs typeface="+mn-cs"/>
                        </a:rPr>
                        <a:t>年）</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lv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26272" y="164828"/>
            <a:ext cx="8765651" cy="504000"/>
          </a:xfrm>
        </p:spPr>
        <p:txBody>
          <a:bodyPr/>
          <a:lstStyle/>
          <a:p>
            <a:r>
              <a:rPr lang="zh-CN" altLang="en-US" dirty="0">
                <a:solidFill>
                  <a:srgbClr val="A60000"/>
                </a:solidFill>
                <a:latin typeface="微软雅黑" panose="020B0503020204020204" charset="-122"/>
                <a:ea typeface="微软雅黑" panose="020B0503020204020204" charset="-122"/>
              </a:rPr>
              <a:t>医疗技术</a:t>
            </a:r>
            <a:endParaRPr lang="zh-CN" altLang="en-US" dirty="0">
              <a:solidFill>
                <a:srgbClr val="A60000"/>
              </a:solidFill>
              <a:latin typeface="微软雅黑" panose="020B0503020204020204" charset="-122"/>
              <a:ea typeface="微软雅黑" panose="020B0503020204020204" charset="-122"/>
            </a:endParaRPr>
          </a:p>
        </p:txBody>
      </p:sp>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14" name="表格 9"/>
          <p:cNvGraphicFramePr/>
          <p:nvPr/>
        </p:nvGraphicFramePr>
        <p:xfrm>
          <a:off x="348388" y="1040027"/>
          <a:ext cx="6905594" cy="1717956"/>
        </p:xfrm>
        <a:graphic>
          <a:graphicData uri="http://schemas.openxmlformats.org/drawingml/2006/table">
            <a:tbl>
              <a:tblPr firstRow="1" bandRow="1">
                <a:tableStyleId>{5C22544A-7EE6-4342-B048-85BDC9FD1C3A}</a:tableStyleId>
              </a:tblPr>
              <a:tblGrid>
                <a:gridCol w="3042998"/>
                <a:gridCol w="386259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急危重症救治技术</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结核病诊治能力</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肺移植围手术期管理例数</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防疫职能</a:t>
            </a:r>
            <a:endParaRPr lang="zh-CN" altLang="en-US" dirty="0">
              <a:solidFill>
                <a:srgbClr val="A60000"/>
              </a:solidFill>
              <a:latin typeface="微软雅黑" panose="020B0503020204020204" charset="-122"/>
              <a:ea typeface="微软雅黑" panose="020B0503020204020204" charset="-122"/>
            </a:endParaRPr>
          </a:p>
        </p:txBody>
      </p:sp>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14" name="表格 9"/>
          <p:cNvGraphicFramePr/>
          <p:nvPr/>
        </p:nvGraphicFramePr>
        <p:xfrm>
          <a:off x="764024" y="832209"/>
          <a:ext cx="6905594" cy="858978"/>
        </p:xfrm>
        <a:graphic>
          <a:graphicData uri="http://schemas.openxmlformats.org/drawingml/2006/table">
            <a:tbl>
              <a:tblPr firstRow="1" bandRow="1">
                <a:tableStyleId>{5C22544A-7EE6-4342-B048-85BDC9FD1C3A}</a:tableStyleId>
              </a:tblPr>
              <a:tblGrid>
                <a:gridCol w="3281503"/>
                <a:gridCol w="3624091"/>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承担医院急性呼吸道传染病防疫工作情况</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常见技术的医疗质控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肺功能技术质控</a:t>
            </a:r>
            <a:br>
              <a:rPr lang="zh-CN" altLang="en-US" dirty="0">
                <a:solidFill>
                  <a:srgbClr val="A60000"/>
                </a:solidFill>
                <a:latin typeface="微软雅黑" panose="020B0503020204020204" charset="-122"/>
                <a:ea typeface="微软雅黑" panose="020B0503020204020204" charset="-122"/>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460917" y="906967"/>
          <a:ext cx="6905594" cy="1717956"/>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 每个工作日对肺量计检查设备定标</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肺量计检查报告内容合格</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肺量计检查结果判读正确</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bl>
          </a:graphicData>
        </a:graphic>
      </p:graphicFrame>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常见技术的医疗质控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呼吸内镜质控</a:t>
            </a:r>
            <a:br>
              <a:rPr lang="zh-CN" altLang="en-US" dirty="0">
                <a:solidFill>
                  <a:srgbClr val="A60000"/>
                </a:solidFill>
                <a:latin typeface="微软雅黑" panose="020B0503020204020204" charset="-122"/>
                <a:ea typeface="微软雅黑" panose="020B0503020204020204" charset="-122"/>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460917" y="906967"/>
          <a:ext cx="6905594" cy="1506678"/>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无痛全麻呼吸内镜的使用率</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由呼吸内镜操作引发的相关严重并发症情况（严重并发症包括死亡、大出血、肺压缩≥</a:t>
                      </a:r>
                      <a:r>
                        <a:rPr lang="en-US" altLang="zh-CN" sz="1400" b="1" i="0" u="none" strike="noStrike" kern="1200" dirty="0">
                          <a:solidFill>
                            <a:srgbClr val="000000"/>
                          </a:solidFill>
                          <a:effectLst/>
                          <a:latin typeface="+mn-ea"/>
                          <a:ea typeface="+mn-ea"/>
                          <a:cs typeface="+mn-cs"/>
                        </a:rPr>
                        <a:t>30%</a:t>
                      </a:r>
                      <a:r>
                        <a:rPr lang="zh-CN" altLang="en-US" sz="1400" b="1" i="0" u="none" strike="noStrike" kern="1200" dirty="0">
                          <a:solidFill>
                            <a:srgbClr val="000000"/>
                          </a:solidFill>
                          <a:effectLst/>
                          <a:latin typeface="+mn-ea"/>
                          <a:ea typeface="+mn-ea"/>
                          <a:cs typeface="+mn-cs"/>
                        </a:rPr>
                        <a:t>气胸、严重的心律失常等）</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常见技术的医疗质控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睡眠监测技术质控</a:t>
            </a:r>
            <a:br>
              <a:rPr lang="zh-CN" altLang="en-US" dirty="0">
                <a:solidFill>
                  <a:srgbClr val="A60000"/>
                </a:solidFill>
                <a:latin typeface="微软雅黑" panose="020B0503020204020204" charset="-122"/>
                <a:ea typeface="微软雅黑" panose="020B0503020204020204" charset="-122"/>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460917" y="906967"/>
          <a:ext cx="6905594" cy="1288467"/>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en-US" altLang="zh-CN" sz="1400" b="1" i="0" u="none" strike="noStrike" kern="1200" dirty="0">
                          <a:solidFill>
                            <a:srgbClr val="000000"/>
                          </a:solidFill>
                          <a:effectLst/>
                          <a:latin typeface="+mn-ea"/>
                          <a:ea typeface="+mn-ea"/>
                          <a:cs typeface="+mn-cs"/>
                        </a:rPr>
                        <a:t>PSG</a:t>
                      </a:r>
                      <a:r>
                        <a:rPr lang="zh-CN" altLang="en-US" sz="1400" b="1" i="0" u="none" strike="noStrike" kern="1200" dirty="0">
                          <a:solidFill>
                            <a:srgbClr val="000000"/>
                          </a:solidFill>
                          <a:effectLst/>
                          <a:latin typeface="+mn-ea"/>
                          <a:ea typeface="+mn-ea"/>
                          <a:cs typeface="+mn-cs"/>
                        </a:rPr>
                        <a:t>报告是否包含全部基本参数</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无创气道正压通气是否有压力滴定</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常见技术的医疗质控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有创机械通气质控</a:t>
            </a:r>
            <a:br>
              <a:rPr lang="zh-CN" altLang="en-US" sz="2400" b="1" i="0" u="none" strike="noStrike" kern="1200" dirty="0">
                <a:solidFill>
                  <a:srgbClr val="A60000"/>
                </a:solidFill>
                <a:effectLst/>
                <a:latin typeface="+mn-ea"/>
                <a:ea typeface="+mn-ea"/>
                <a:cs typeface="+mn-cs"/>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460917" y="906967"/>
          <a:ext cx="6905594" cy="1717956"/>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en-US" altLang="zh-CN" sz="1400" b="1" i="0" u="none" strike="noStrike" kern="1200" dirty="0">
                          <a:solidFill>
                            <a:srgbClr val="000000"/>
                          </a:solidFill>
                          <a:effectLst/>
                          <a:latin typeface="+mn-ea"/>
                          <a:ea typeface="+mn-ea"/>
                          <a:cs typeface="+mn-cs"/>
                        </a:rPr>
                        <a:t>P</a:t>
                      </a:r>
                      <a:r>
                        <a:rPr lang="zh-CN" altLang="en-US" sz="1400" b="1" i="0" u="none" strike="noStrike" kern="1200" dirty="0">
                          <a:solidFill>
                            <a:srgbClr val="000000"/>
                          </a:solidFill>
                          <a:effectLst/>
                          <a:latin typeface="+mn-ea"/>
                          <a:ea typeface="+mn-ea"/>
                          <a:cs typeface="+mn-cs"/>
                        </a:rPr>
                        <a:t>是否有血气监测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是否有呼吸力学监测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镇静镇痛管理是否规范</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bl>
          </a:graphicData>
        </a:graphic>
      </p:graphicFrame>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614487" y="1481725"/>
            <a:ext cx="5915025" cy="9941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a:solidFill>
                  <a:schemeClr val="bg1"/>
                </a:solidFill>
                <a:latin typeface="微软雅黑" panose="020B0503020204020204" charset="-122"/>
                <a:ea typeface="微软雅黑" panose="020B0503020204020204" charset="-122"/>
                <a:cs typeface="Arial" panose="020B0604020202020204" pitchFamily="34" charset="0"/>
              </a:rPr>
              <a:t>专家致辞、</a:t>
            </a:r>
            <a:r>
              <a:rPr lang="zh-CN" altLang="en-US" sz="4000" b="1">
                <a:solidFill>
                  <a:schemeClr val="bg1"/>
                </a:solidFill>
                <a:latin typeface="微软雅黑" panose="020B0503020204020204" charset="-122"/>
                <a:ea typeface="微软雅黑" panose="020B0503020204020204" charset="-122"/>
                <a:cs typeface="Arial" panose="020B0604020202020204" pitchFamily="34" charset="0"/>
                <a:sym typeface="+mn-ea"/>
              </a:rPr>
              <a:t>介绍指导要求</a:t>
            </a:r>
            <a:endParaRPr lang="en-US" sz="4000" b="0" kern="100" dirty="0">
              <a:effectLst/>
              <a:latin typeface="+mn-ea"/>
              <a:ea typeface="+mn-ea"/>
              <a:cs typeface="Times New Roman" panose="02020603050405020304" pitchFamily="18" charset="0"/>
            </a:endParaRPr>
          </a:p>
          <a:p>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sz="2400" b="1" i="0" u="none" strike="noStrike" kern="1200" dirty="0">
                <a:solidFill>
                  <a:srgbClr val="A60000"/>
                </a:solidFill>
                <a:effectLst/>
                <a:latin typeface="+mn-ea"/>
                <a:ea typeface="+mn-ea"/>
                <a:cs typeface="+mn-cs"/>
              </a:rPr>
              <a:t>成人社区获得性肺炎</a:t>
            </a:r>
            <a:br>
              <a:rPr lang="zh-CN" altLang="en-US" sz="2400" b="1" i="0" u="none" strike="noStrike" kern="1200" dirty="0">
                <a:solidFill>
                  <a:srgbClr val="A60000"/>
                </a:solidFill>
                <a:effectLst/>
                <a:latin typeface="+mn-ea"/>
                <a:ea typeface="+mn-ea"/>
                <a:cs typeface="+mn-cs"/>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44578" y="1179382"/>
          <a:ext cx="6905594" cy="1717956"/>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患者入院</a:t>
                      </a:r>
                      <a:r>
                        <a:rPr lang="en-US" altLang="zh-CN" sz="1400" b="1" i="0" u="none" strike="noStrike" kern="1200" dirty="0">
                          <a:solidFill>
                            <a:srgbClr val="000000"/>
                          </a:solidFill>
                          <a:effectLst/>
                          <a:latin typeface="+mn-ea"/>
                          <a:ea typeface="+mn-ea"/>
                          <a:cs typeface="+mn-cs"/>
                        </a:rPr>
                        <a:t>24</a:t>
                      </a:r>
                      <a:r>
                        <a:rPr lang="zh-CN" altLang="en-US" sz="1400" b="1" i="0" u="none" strike="noStrike" kern="1200" dirty="0">
                          <a:solidFill>
                            <a:srgbClr val="000000"/>
                          </a:solidFill>
                          <a:effectLst/>
                          <a:latin typeface="+mn-ea"/>
                          <a:ea typeface="+mn-ea"/>
                          <a:cs typeface="+mn-cs"/>
                        </a:rPr>
                        <a:t>小时内是否进行</a:t>
                      </a:r>
                      <a:r>
                        <a:rPr lang="en-US" altLang="zh-CN" sz="1400" b="1" i="0" u="none" strike="noStrike" kern="1200" dirty="0">
                          <a:solidFill>
                            <a:srgbClr val="000000"/>
                          </a:solidFill>
                          <a:effectLst/>
                          <a:latin typeface="+mn-ea"/>
                          <a:ea typeface="+mn-ea"/>
                          <a:cs typeface="+mn-cs"/>
                        </a:rPr>
                        <a:t>CAP</a:t>
                      </a:r>
                      <a:r>
                        <a:rPr lang="zh-CN" altLang="en-US" sz="1400" b="1" i="0" u="none" strike="noStrike" kern="1200" dirty="0">
                          <a:solidFill>
                            <a:srgbClr val="000000"/>
                          </a:solidFill>
                          <a:effectLst/>
                          <a:latin typeface="+mn-ea"/>
                          <a:ea typeface="+mn-ea"/>
                          <a:cs typeface="+mn-cs"/>
                        </a:rPr>
                        <a:t>严重程度评估</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住院期间抗感染治疗前是否进行病原学送检</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 经验性用抗菌药物是否规范</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bl>
          </a:graphicData>
        </a:graphic>
      </p:graphicFrame>
      <p:sp>
        <p:nvSpPr>
          <p:cNvPr id="13" name="内容占位符 2"/>
          <p:cNvSpPr txBox="1"/>
          <p:nvPr/>
        </p:nvSpPr>
        <p:spPr>
          <a:xfrm>
            <a:off x="1329674" y="424300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流感</a:t>
            </a: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44578" y="1179382"/>
          <a:ext cx="6905594" cy="1288467"/>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流感病原学检查</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流感治疗药物，必须有神经氨酸酶抑制剂</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1578249" y="398785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sz="2400" b="1" i="0" u="none" strike="noStrike" kern="1200" dirty="0">
                <a:solidFill>
                  <a:srgbClr val="A60000"/>
                </a:solidFill>
                <a:effectLst/>
                <a:latin typeface="+mn-ea"/>
                <a:ea typeface="+mn-ea"/>
                <a:cs typeface="+mn-cs"/>
              </a:rPr>
              <a:t>病毒性肺炎</a:t>
            </a:r>
            <a:br>
              <a:rPr lang="zh-CN" altLang="en-US" sz="2400" b="1" i="0" u="none" strike="noStrike" kern="1200" dirty="0">
                <a:solidFill>
                  <a:srgbClr val="000000"/>
                </a:solidFill>
                <a:effectLst/>
                <a:latin typeface="+mn-ea"/>
                <a:ea typeface="+mn-ea"/>
                <a:cs typeface="+mn-cs"/>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44577" y="1179382"/>
          <a:ext cx="7373812" cy="1761527"/>
        </p:xfrm>
        <a:graphic>
          <a:graphicData uri="http://schemas.openxmlformats.org/drawingml/2006/table">
            <a:tbl>
              <a:tblPr firstRow="1" bandRow="1">
                <a:tableStyleId>{5C22544A-7EE6-4342-B048-85BDC9FD1C3A}</a:tableStyleId>
              </a:tblPr>
              <a:tblGrid>
                <a:gridCol w="4190763"/>
                <a:gridCol w="3183049"/>
              </a:tblGrid>
              <a:tr h="532753">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614387">
                <a:tc>
                  <a:txBody>
                    <a:bodyPr/>
                    <a:lstStyle/>
                    <a:p>
                      <a:pPr marL="0" algn="l" defTabSz="457200" rtl="0" eaLnBrk="1" fontAlgn="ctr" latinLnBrk="0" hangingPunct="1"/>
                      <a:r>
                        <a:rPr lang="zh-CN" altLang="en-US" sz="1600" b="1" i="0" u="none" strike="noStrike" kern="1200" dirty="0">
                          <a:solidFill>
                            <a:srgbClr val="000000"/>
                          </a:solidFill>
                          <a:effectLst/>
                          <a:latin typeface="+mn-ea"/>
                          <a:ea typeface="+mn-ea"/>
                          <a:cs typeface="+mn-cs"/>
                        </a:rPr>
                        <a:t>常见呼吸道病毒（除流感外）病原学检测（包括分子诊断、免疫学诊断等）</a:t>
                      </a:r>
                      <a:endParaRPr lang="zh-CN" altLang="en-US" sz="16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600" b="1" dirty="0">
                        <a:latin typeface="+mn-ea"/>
                        <a:ea typeface="+mn-ea"/>
                      </a:endParaRPr>
                    </a:p>
                  </a:txBody>
                  <a:tcPr>
                    <a:solidFill>
                      <a:schemeClr val="bg1">
                        <a:lumMod val="85000"/>
                      </a:schemeClr>
                    </a:solidFill>
                  </a:tcPr>
                </a:tc>
              </a:tr>
              <a:tr h="614387">
                <a:tc>
                  <a:txBody>
                    <a:bodyPr/>
                    <a:lstStyle/>
                    <a:p>
                      <a:pPr marL="0" algn="l" defTabSz="457200" rtl="0" eaLnBrk="1" fontAlgn="ctr" latinLnBrk="0" hangingPunct="1"/>
                      <a:r>
                        <a:rPr lang="zh-CN" altLang="en-US" sz="1600" b="1" i="0" u="none" strike="noStrike" kern="1200" dirty="0">
                          <a:solidFill>
                            <a:srgbClr val="000000"/>
                          </a:solidFill>
                          <a:effectLst/>
                          <a:latin typeface="+mn-ea"/>
                          <a:ea typeface="+mn-ea"/>
                          <a:cs typeface="+mn-cs"/>
                        </a:rPr>
                        <a:t>是否对病毒性肺炎诊断与鉴别诊断进行分析，及安排相关的检查</a:t>
                      </a:r>
                      <a:endParaRPr lang="zh-CN" altLang="en-US" sz="16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6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1205387" y="411871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慢阻肺急性加重</a:t>
            </a: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44578" y="1179382"/>
          <a:ext cx="6905594" cy="2201875"/>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住院患者是否血气分析</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慢阻肺急性加重患者住院期间抗菌药物暴露时间是否小于</a:t>
                      </a:r>
                      <a:r>
                        <a:rPr lang="en-US" altLang="zh-CN" sz="1400" b="1" i="0" u="none" strike="noStrike" kern="1200" dirty="0">
                          <a:solidFill>
                            <a:srgbClr val="000000"/>
                          </a:solidFill>
                          <a:effectLst/>
                          <a:latin typeface="+mn-ea"/>
                          <a:ea typeface="+mn-ea"/>
                          <a:cs typeface="+mn-cs"/>
                        </a:rPr>
                        <a:t>7</a:t>
                      </a:r>
                      <a:r>
                        <a:rPr lang="zh-CN" altLang="en-US" sz="1400" b="1" i="0" u="none" strike="noStrike" kern="1200" dirty="0">
                          <a:solidFill>
                            <a:srgbClr val="000000"/>
                          </a:solidFill>
                          <a:effectLst/>
                          <a:latin typeface="+mn-ea"/>
                          <a:ea typeface="+mn-ea"/>
                          <a:cs typeface="+mn-cs"/>
                        </a:rPr>
                        <a:t>天</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住院期间应用吸入治疗药物（包含雾化、干粉、气雾剂）</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r h="474217">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出院带药中是否有长期吸入治疗药物，出院医嘱是否规范</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850280" y="411871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sz="2400" b="1" i="0" u="none" strike="noStrike" kern="1200" dirty="0">
                <a:solidFill>
                  <a:srgbClr val="A60000"/>
                </a:solidFill>
                <a:effectLst/>
                <a:latin typeface="+mn-ea"/>
                <a:ea typeface="+mn-ea"/>
                <a:cs typeface="+mn-cs"/>
              </a:rPr>
              <a:t>支气管哮喘急性发作</a:t>
            </a:r>
            <a:br>
              <a:rPr lang="zh-CN" altLang="en-US" sz="2400" b="1" i="0" u="none" strike="noStrike" kern="1200" dirty="0">
                <a:solidFill>
                  <a:srgbClr val="A60000"/>
                </a:solidFill>
                <a:effectLst/>
                <a:latin typeface="+mn-ea"/>
                <a:ea typeface="+mn-ea"/>
                <a:cs typeface="+mn-cs"/>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86142" y="860726"/>
          <a:ext cx="6905594" cy="2141964"/>
        </p:xfrm>
        <a:graphic>
          <a:graphicData uri="http://schemas.openxmlformats.org/drawingml/2006/table">
            <a:tbl>
              <a:tblPr firstRow="1" bandRow="1">
                <a:tableStyleId>{5C22544A-7EE6-4342-B048-85BDC9FD1C3A}</a:tableStyleId>
              </a:tblPr>
              <a:tblGrid>
                <a:gridCol w="4089118"/>
                <a:gridCol w="2816476"/>
              </a:tblGrid>
              <a:tr h="532484">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532484">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患者住院期间是否进行病情严重程度分级</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538498">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住院期间应用吸入治疗药物（包含雾化、干粉、气雾剂）情况</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chemeClr val="bg1">
                        <a:lumMod val="95000"/>
                      </a:schemeClr>
                    </a:solidFill>
                  </a:tcPr>
                </a:tc>
              </a:tr>
              <a:tr h="538498">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出院带药中是否有哮喘控制药物，出院医嘱是否规范</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bl>
          </a:graphicData>
        </a:graphic>
      </p:graphicFrame>
      <p:sp>
        <p:nvSpPr>
          <p:cNvPr id="13" name="内容占位符 2"/>
          <p:cNvSpPr txBox="1"/>
          <p:nvPr/>
        </p:nvSpPr>
        <p:spPr>
          <a:xfrm>
            <a:off x="786142" y="4027626"/>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急性肺血栓栓塞症</a:t>
            </a: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86142" y="860727"/>
          <a:ext cx="6905594" cy="1717956"/>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住院患者是否行确诊检查，是否进行危险分层检查</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抗凝药物使用前，需进行出血风险评估</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chemeClr val="bg1">
                        <a:lumMod val="95000"/>
                      </a:schemeClr>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出院患者是否医嘱抗凝药物</a:t>
                      </a:r>
                      <a:r>
                        <a:rPr lang="en-US" altLang="zh-CN" sz="1400" b="1" i="0" u="none" strike="noStrike" kern="1200" dirty="0">
                          <a:solidFill>
                            <a:srgbClr val="000000"/>
                          </a:solidFill>
                          <a:effectLst/>
                          <a:latin typeface="+mn-ea"/>
                          <a:ea typeface="+mn-ea"/>
                          <a:cs typeface="+mn-cs"/>
                        </a:rPr>
                        <a:t>,</a:t>
                      </a:r>
                      <a:r>
                        <a:rPr lang="zh-CN" altLang="en-US" sz="1400" b="1" i="0" u="none" strike="noStrike" kern="1200" dirty="0">
                          <a:solidFill>
                            <a:srgbClr val="000000"/>
                          </a:solidFill>
                          <a:effectLst/>
                          <a:latin typeface="+mn-ea"/>
                          <a:ea typeface="+mn-ea"/>
                          <a:cs typeface="+mn-cs"/>
                        </a:rPr>
                        <a:t>出院医嘱是否规范</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bl>
          </a:graphicData>
        </a:graphic>
      </p:graphicFrame>
      <p:sp>
        <p:nvSpPr>
          <p:cNvPr id="13" name="内容占位符 2"/>
          <p:cNvSpPr txBox="1"/>
          <p:nvPr/>
        </p:nvSpPr>
        <p:spPr>
          <a:xfrm>
            <a:off x="786142" y="431385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肺结核</a:t>
            </a:r>
            <a:br>
              <a:rPr lang="en-US" altLang="zh-CN" dirty="0">
                <a:solidFill>
                  <a:srgbClr val="A60000"/>
                </a:solidFill>
                <a:latin typeface="微软雅黑" panose="020B0503020204020204" charset="-122"/>
                <a:ea typeface="微软雅黑" panose="020B0503020204020204" charset="-122"/>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86142" y="860727"/>
          <a:ext cx="6905594" cy="1405410"/>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疑似肺结核住院患者开具痰涂片查抗酸杆菌、痰结核分枝杆菌培养结核分子诊断项目的比例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541581">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应设置有结核专病门诊</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chemeClr val="bg1">
                        <a:lumMod val="95000"/>
                      </a:schemeClr>
                    </a:solidFill>
                  </a:tcPr>
                </a:tc>
              </a:tr>
            </a:tbl>
          </a:graphicData>
        </a:graphic>
      </p:graphicFrame>
      <p:sp>
        <p:nvSpPr>
          <p:cNvPr id="13" name="内容占位符 2"/>
          <p:cNvSpPr txBox="1"/>
          <p:nvPr/>
        </p:nvSpPr>
        <p:spPr>
          <a:xfrm>
            <a:off x="1576254" y="3585886"/>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dirty="0">
                <a:solidFill>
                  <a:srgbClr val="A60000"/>
                </a:solidFill>
                <a:latin typeface="微软雅黑" panose="020B0503020204020204" charset="-122"/>
                <a:ea typeface="微软雅黑" panose="020B0503020204020204" charset="-122"/>
              </a:rPr>
              <a:t>肺癌</a:t>
            </a: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86142" y="860727"/>
          <a:ext cx="6905594" cy="1293318"/>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住院肺癌患者出院诊断的规范性（病理学</a:t>
                      </a:r>
                      <a:r>
                        <a:rPr lang="en-US" altLang="zh-CN" sz="1400" b="1" i="0" u="none" strike="noStrike" kern="1200" dirty="0">
                          <a:solidFill>
                            <a:srgbClr val="000000"/>
                          </a:solidFill>
                          <a:effectLst/>
                          <a:latin typeface="+mn-ea"/>
                          <a:ea typeface="+mn-ea"/>
                          <a:cs typeface="+mn-cs"/>
                        </a:rPr>
                        <a:t>+</a:t>
                      </a:r>
                      <a:r>
                        <a:rPr lang="zh-CN" altLang="en-US" sz="1400" b="1" i="0" u="none" strike="noStrike" kern="1200" dirty="0">
                          <a:solidFill>
                            <a:srgbClr val="000000"/>
                          </a:solidFill>
                          <a:effectLst/>
                          <a:latin typeface="+mn-ea"/>
                          <a:ea typeface="+mn-ea"/>
                          <a:cs typeface="+mn-cs"/>
                        </a:rPr>
                        <a:t>突变基因</a:t>
                      </a:r>
                      <a:r>
                        <a:rPr lang="en-US" altLang="zh-CN" sz="1400" b="1" i="0" u="none" strike="noStrike" kern="1200" dirty="0">
                          <a:solidFill>
                            <a:srgbClr val="000000"/>
                          </a:solidFill>
                          <a:effectLst/>
                          <a:latin typeface="+mn-ea"/>
                          <a:ea typeface="+mn-ea"/>
                          <a:cs typeface="+mn-cs"/>
                        </a:rPr>
                        <a:t>+PS+TNM</a:t>
                      </a:r>
                      <a:r>
                        <a:rPr lang="zh-CN" altLang="en-US" sz="1400" b="1" i="0" u="none" strike="noStrike" kern="1200" dirty="0">
                          <a:solidFill>
                            <a:srgbClr val="000000"/>
                          </a:solidFill>
                          <a:effectLst/>
                          <a:latin typeface="+mn-ea"/>
                          <a:ea typeface="+mn-ea"/>
                          <a:cs typeface="+mn-cs"/>
                        </a:rPr>
                        <a:t>分期）</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确诊肺癌住院患者进行肺功能评估比例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chemeClr val="bg1">
                        <a:lumMod val="95000"/>
                      </a:schemeClr>
                    </a:solidFill>
                  </a:tcPr>
                </a:tc>
              </a:tr>
            </a:tbl>
          </a:graphicData>
        </a:graphic>
      </p:graphicFrame>
      <p:sp>
        <p:nvSpPr>
          <p:cNvPr id="13" name="内容占位符 2"/>
          <p:cNvSpPr txBox="1"/>
          <p:nvPr/>
        </p:nvSpPr>
        <p:spPr>
          <a:xfrm>
            <a:off x="786142" y="431385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26272" y="164828"/>
            <a:ext cx="8765651" cy="504000"/>
          </a:xfrm>
        </p:spPr>
        <p:txBody>
          <a:bodyPr vert="horz"/>
          <a:lstStyle/>
          <a:p>
            <a:r>
              <a:rPr lang="zh-CN" altLang="en-US" dirty="0">
                <a:solidFill>
                  <a:srgbClr val="A60000"/>
                </a:solidFill>
                <a:latin typeface="微软雅黑" panose="020B0503020204020204" charset="-122"/>
                <a:ea typeface="微软雅黑" panose="020B0503020204020204" charset="-122"/>
              </a:rPr>
              <a:t>常见疾病的医疗质控</a:t>
            </a:r>
            <a:r>
              <a:rPr lang="en-US" altLang="zh-CN" dirty="0">
                <a:solidFill>
                  <a:srgbClr val="A60000"/>
                </a:solidFill>
                <a:latin typeface="微软雅黑" panose="020B0503020204020204" charset="-122"/>
                <a:ea typeface="微软雅黑" panose="020B0503020204020204" charset="-122"/>
              </a:rPr>
              <a:t>-</a:t>
            </a:r>
            <a:r>
              <a:rPr lang="zh-CN" altLang="en-US" sz="2400" b="1" i="0" u="none" strike="noStrike" kern="1200" dirty="0">
                <a:solidFill>
                  <a:srgbClr val="A60000"/>
                </a:solidFill>
                <a:effectLst/>
                <a:latin typeface="+mn-ea"/>
                <a:ea typeface="+mn-ea"/>
                <a:cs typeface="+mn-cs"/>
              </a:rPr>
              <a:t>间质性肺病</a:t>
            </a:r>
            <a:br>
              <a:rPr lang="zh-CN" altLang="en-US" sz="2400" b="1" i="0" u="none" strike="noStrike" kern="1200" dirty="0">
                <a:solidFill>
                  <a:srgbClr val="000000"/>
                </a:solidFill>
                <a:effectLst/>
                <a:latin typeface="+mn-ea"/>
                <a:ea typeface="+mn-ea"/>
                <a:cs typeface="+mn-cs"/>
              </a:rPr>
            </a:b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786142" y="1404424"/>
          <a:ext cx="6905594" cy="1293318"/>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间质性肺疾病诊断进行</a:t>
                      </a:r>
                      <a:r>
                        <a:rPr lang="en-US" altLang="zh-CN" sz="1400" b="1" i="0" u="none" strike="noStrike" kern="1200" dirty="0">
                          <a:solidFill>
                            <a:srgbClr val="000000"/>
                          </a:solidFill>
                          <a:effectLst/>
                          <a:latin typeface="+mn-ea"/>
                          <a:ea typeface="+mn-ea"/>
                          <a:cs typeface="+mn-cs"/>
                        </a:rPr>
                        <a:t>HRCT</a:t>
                      </a:r>
                      <a:r>
                        <a:rPr lang="zh-CN" altLang="en-US" sz="1400" b="1" i="0" u="none" strike="noStrike" kern="1200" dirty="0">
                          <a:solidFill>
                            <a:srgbClr val="000000"/>
                          </a:solidFill>
                          <a:effectLst/>
                          <a:latin typeface="+mn-ea"/>
                          <a:ea typeface="+mn-ea"/>
                          <a:cs typeface="+mn-cs"/>
                        </a:rPr>
                        <a:t>的比例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429489">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间质性肺疾病肺功能检查（含弥散功能检查）的比例</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chemeClr val="bg1">
                        <a:lumMod val="95000"/>
                      </a:schemeClr>
                    </a:solidFill>
                  </a:tcPr>
                </a:tc>
              </a:tr>
            </a:tbl>
          </a:graphicData>
        </a:graphic>
      </p:graphicFrame>
      <p:sp>
        <p:nvSpPr>
          <p:cNvPr id="13" name="内容占位符 2"/>
          <p:cNvSpPr txBox="1"/>
          <p:nvPr/>
        </p:nvSpPr>
        <p:spPr>
          <a:xfrm>
            <a:off x="786142" y="4313855"/>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26272" y="164828"/>
            <a:ext cx="8765651" cy="504000"/>
          </a:xfrm>
        </p:spPr>
        <p:txBody>
          <a:bodyPr/>
          <a:lstStyle/>
          <a:p>
            <a:r>
              <a:rPr lang="zh-CN" altLang="en-US" dirty="0">
                <a:solidFill>
                  <a:srgbClr val="A60000"/>
                </a:solidFill>
                <a:latin typeface="微软雅黑" panose="020B0503020204020204" charset="-122"/>
                <a:ea typeface="微软雅黑" panose="020B0503020204020204" charset="-122"/>
              </a:rPr>
              <a:t>工作效率（一）</a:t>
            </a:r>
            <a:endParaRPr lang="zh-CN" altLang="en-US" dirty="0">
              <a:solidFill>
                <a:srgbClr val="A60000"/>
              </a:solidFill>
              <a:latin typeface="微软雅黑" panose="020B0503020204020204" charset="-122"/>
              <a:ea typeface="微软雅黑" panose="020B0503020204020204" charset="-122"/>
            </a:endParaRPr>
          </a:p>
        </p:txBody>
      </p:sp>
      <p:graphicFrame>
        <p:nvGraphicFramePr>
          <p:cNvPr id="9" name="表格 9"/>
          <p:cNvGraphicFramePr>
            <a:graphicFrameLocks noGrp="1"/>
          </p:cNvGraphicFramePr>
          <p:nvPr>
            <p:ph idx="17"/>
          </p:nvPr>
        </p:nvGraphicFramePr>
        <p:xfrm>
          <a:off x="460917" y="906967"/>
          <a:ext cx="6905594" cy="2147445"/>
        </p:xfrm>
        <a:graphic>
          <a:graphicData uri="http://schemas.openxmlformats.org/drawingml/2006/table">
            <a:tbl>
              <a:tblPr firstRow="1" bandRow="1">
                <a:tableStyleId>{5C22544A-7EE6-4342-B048-85BDC9FD1C3A}</a:tableStyleId>
              </a:tblPr>
              <a:tblGrid>
                <a:gridCol w="4089118"/>
                <a:gridCol w="2816476"/>
              </a:tblGrid>
              <a:tr h="429489">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呼吸慢性气道疾病诊前风险评估率</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9489">
                <a:tc>
                  <a:txBody>
                    <a:bodyPr/>
                    <a:lstStyle/>
                    <a:p>
                      <a:pPr marL="0" algn="l" defTabSz="457200" rtl="0" eaLnBrk="1" fontAlgn="ctr" latinLnBrk="0" hangingPunct="1"/>
                      <a:r>
                        <a:rPr lang="zh-CN" altLang="en-US" sz="1400" b="1" i="0" u="none" strike="noStrike" kern="1200" dirty="0">
                          <a:solidFill>
                            <a:srgbClr val="000000"/>
                          </a:solidFill>
                          <a:effectLst/>
                          <a:latin typeface="+mn-ea"/>
                          <a:ea typeface="+mn-ea"/>
                          <a:cs typeface="+mn-cs"/>
                        </a:rPr>
                        <a:t>呼吸慢病初诊肺功能检查率</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9489">
                <a:tc>
                  <a:txBody>
                    <a:bodyPr/>
                    <a:lstStyle/>
                    <a:p>
                      <a:pPr marL="0" algn="l" defTabSz="457200" rtl="0" eaLnBrk="1" fontAlgn="ctr" latinLnBrk="0" hangingPunct="1"/>
                      <a:r>
                        <a:rPr lang="en-US" sz="1400" b="1" i="0" u="none" strike="noStrike" kern="1200" dirty="0">
                          <a:solidFill>
                            <a:srgbClr val="000000"/>
                          </a:solidFill>
                          <a:effectLst/>
                          <a:latin typeface="+mn-ea"/>
                          <a:ea typeface="+mn-ea"/>
                          <a:cs typeface="+mn-cs"/>
                        </a:rPr>
                        <a:t>MICU/RICU</a:t>
                      </a:r>
                      <a:r>
                        <a:rPr lang="zh-CN" altLang="en-US" sz="1400" b="1" i="0" u="none" strike="noStrike" kern="1200" dirty="0">
                          <a:solidFill>
                            <a:srgbClr val="000000"/>
                          </a:solidFill>
                          <a:effectLst/>
                          <a:latin typeface="+mn-ea"/>
                          <a:ea typeface="+mn-ea"/>
                          <a:cs typeface="+mn-cs"/>
                        </a:rPr>
                        <a:t>床位使用情况</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r h="429489">
                <a:tc>
                  <a:txBody>
                    <a:bodyPr/>
                    <a:lstStyle/>
                    <a:p>
                      <a:pPr marL="0" algn="l" defTabSz="457200" rtl="0" eaLnBrk="1" fontAlgn="ctr" latinLnBrk="0" hangingPunct="1"/>
                      <a:r>
                        <a:rPr lang="en-US" altLang="zh-CN" sz="1400" b="1" i="0" u="none" strike="noStrike" kern="1200" dirty="0">
                          <a:solidFill>
                            <a:srgbClr val="000000"/>
                          </a:solidFill>
                          <a:effectLst/>
                          <a:latin typeface="+mn-ea"/>
                          <a:ea typeface="+mn-ea"/>
                          <a:cs typeface="+mn-cs"/>
                        </a:rPr>
                        <a:t>CMI</a:t>
                      </a:r>
                      <a:endParaRPr lang="zh-CN" altLang="en-US" sz="1400" b="1" i="0" u="none" strike="noStrike" kern="1200" dirty="0">
                        <a:solidFill>
                          <a:srgbClr val="000000"/>
                        </a:solidFill>
                        <a:effectLst/>
                        <a:latin typeface="+mn-ea"/>
                        <a:ea typeface="+mn-ea"/>
                        <a:cs typeface="+mn-cs"/>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
        <p:nvSpPr>
          <p:cNvPr id="13" name="内容占位符 2"/>
          <p:cNvSpPr txBox="1"/>
          <p:nvPr/>
        </p:nvSpPr>
        <p:spPr>
          <a:xfrm>
            <a:off x="907627" y="4070773"/>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a:xfrm>
            <a:off x="377022" y="154183"/>
            <a:ext cx="8280000" cy="504000"/>
          </a:xfrm>
        </p:spPr>
        <p:txBody>
          <a:bodyPr vert="horz"/>
          <a:lstStyle/>
          <a:p>
            <a:r>
              <a:rPr lang="en-US" altLang="zh-CN" dirty="0">
                <a:solidFill>
                  <a:srgbClr val="A60000"/>
                </a:solidFill>
                <a:latin typeface="微软雅黑" panose="020B0503020204020204" charset="-122"/>
                <a:ea typeface="微软雅黑" panose="020B0503020204020204" charset="-122"/>
              </a:rPr>
              <a:t>PCCM</a:t>
            </a:r>
            <a:r>
              <a:rPr lang="zh-CN" altLang="en-US" dirty="0">
                <a:solidFill>
                  <a:srgbClr val="A60000"/>
                </a:solidFill>
                <a:latin typeface="微软雅黑" panose="020B0503020204020204" charset="-122"/>
                <a:ea typeface="微软雅黑" panose="020B0503020204020204" charset="-122"/>
              </a:rPr>
              <a:t>规范化建设指导流程</a:t>
            </a:r>
            <a:br>
              <a:rPr lang="zh-CN" altLang="en-US" dirty="0">
                <a:solidFill>
                  <a:srgbClr val="A60000"/>
                </a:solidFill>
                <a:latin typeface="微软雅黑" panose="020B0503020204020204" charset="-122"/>
                <a:ea typeface="微软雅黑" panose="020B0503020204020204" charset="-122"/>
              </a:rPr>
            </a:br>
            <a:endParaRPr lang="zh-CN" altLang="en-US" dirty="0"/>
          </a:p>
        </p:txBody>
      </p:sp>
      <p:pic>
        <p:nvPicPr>
          <p:cNvPr id="11" name="图片 10"/>
          <p:cNvPicPr>
            <a:picLocks noChangeAspect="1"/>
          </p:cNvPicPr>
          <p:nvPr/>
        </p:nvPicPr>
        <p:blipFill>
          <a:blip r:embed="rId4"/>
          <a:stretch>
            <a:fillRect/>
          </a:stretch>
        </p:blipFill>
        <p:spPr>
          <a:xfrm>
            <a:off x="1766770" y="966030"/>
            <a:ext cx="2002979" cy="1038294"/>
          </a:xfrm>
          <a:prstGeom prst="rect">
            <a:avLst/>
          </a:prstGeom>
        </p:spPr>
      </p:pic>
      <p:pic>
        <p:nvPicPr>
          <p:cNvPr id="12" name="图片 11"/>
          <p:cNvPicPr>
            <a:picLocks noChangeAspect="1"/>
          </p:cNvPicPr>
          <p:nvPr/>
        </p:nvPicPr>
        <p:blipFill>
          <a:blip r:embed="rId5"/>
          <a:stretch>
            <a:fillRect/>
          </a:stretch>
        </p:blipFill>
        <p:spPr>
          <a:xfrm>
            <a:off x="5457232" y="979010"/>
            <a:ext cx="1927274" cy="1012333"/>
          </a:xfrm>
          <a:prstGeom prst="rect">
            <a:avLst/>
          </a:prstGeom>
        </p:spPr>
      </p:pic>
      <p:sp>
        <p:nvSpPr>
          <p:cNvPr id="22" name="加号 21"/>
          <p:cNvSpPr/>
          <p:nvPr/>
        </p:nvSpPr>
        <p:spPr>
          <a:xfrm>
            <a:off x="4374959" y="1280055"/>
            <a:ext cx="477063" cy="462079"/>
          </a:xfrm>
          <a:prstGeom prst="mathPlus">
            <a:avLst/>
          </a:prstGeom>
          <a:solidFill>
            <a:srgbClr val="A6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3" name="矩形 22"/>
          <p:cNvSpPr/>
          <p:nvPr/>
        </p:nvSpPr>
        <p:spPr>
          <a:xfrm>
            <a:off x="2606010" y="3117933"/>
            <a:ext cx="2760058" cy="7455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600" dirty="0">
              <a:solidFill>
                <a:schemeClr val="tx1"/>
              </a:solidFill>
            </a:endParaRPr>
          </a:p>
        </p:txBody>
      </p:sp>
      <p:graphicFrame>
        <p:nvGraphicFramePr>
          <p:cNvPr id="24" name="图示 23"/>
          <p:cNvGraphicFramePr/>
          <p:nvPr>
            <p:custDataLst>
              <p:tags r:id="rId6"/>
            </p:custDataLst>
          </p:nvPr>
        </p:nvGraphicFramePr>
        <p:xfrm>
          <a:off x="241018" y="2212762"/>
          <a:ext cx="8647066" cy="8539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5" name="矩形: 圆角 24"/>
          <p:cNvSpPr/>
          <p:nvPr/>
        </p:nvSpPr>
        <p:spPr>
          <a:xfrm>
            <a:off x="461340" y="2610553"/>
            <a:ext cx="1316794" cy="2205534"/>
          </a:xfrm>
          <a:prstGeom prst="roundRect">
            <a:avLst>
              <a:gd name="adj" fmla="val 16667"/>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defTabSz="488950">
              <a:lnSpc>
                <a:spcPct val="130000"/>
              </a:lnSpc>
              <a:spcBef>
                <a:spcPct val="0"/>
              </a:spcBef>
              <a:spcAft>
                <a:spcPct val="15000"/>
              </a:spcAft>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指导专家</a:t>
            </a:r>
            <a:r>
              <a:rPr lang="zh-CN" altLang="en-US" sz="1050" dirty="0">
                <a:solidFill>
                  <a:srgbClr val="000000">
                    <a:hueOff val="0"/>
                    <a:satOff val="0"/>
                    <a:lumOff val="0"/>
                    <a:alphaOff val="0"/>
                  </a:srgbClr>
                </a:solidFill>
                <a:latin typeface="微软雅黑" panose="020B0503020204020204" charset="-122"/>
                <a:ea typeface="微软雅黑" panose="020B0503020204020204" charset="-122"/>
                <a:cs typeface="Times New Roman" panose="02020603050405020304" pitchFamily="18" charset="0"/>
              </a:rPr>
              <a:t>组长主持整场认定</a:t>
            </a:r>
            <a:endParaRPr lang="zh-CN" altLang="en-US" sz="1050" dirty="0">
              <a:solidFill>
                <a:srgbClr val="000000">
                  <a:hueOff val="0"/>
                  <a:satOff val="0"/>
                  <a:lumOff val="0"/>
                  <a:alphaOff val="0"/>
                </a:srgbClr>
              </a:solidFill>
              <a:latin typeface="微软雅黑" panose="020B0503020204020204" charset="-122"/>
              <a:ea typeface="微软雅黑" panose="020B0503020204020204" charset="-122"/>
              <a:cs typeface="Times New Roman" panose="02020603050405020304" pitchFamily="18" charset="0"/>
            </a:endParaRPr>
          </a:p>
          <a:p>
            <a:pPr lvl="0" indent="182880" defTabSz="488950">
              <a:lnSpc>
                <a:spcPct val="130000"/>
              </a:lnSpc>
              <a:spcBef>
                <a:spcPct val="0"/>
              </a:spcBef>
              <a:spcAft>
                <a:spcPct val="15000"/>
              </a:spcAft>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迎审</a:t>
            </a:r>
            <a:r>
              <a:rPr lang="zh-CN" altLang="zh-CN" sz="1050" b="1" dirty="0">
                <a:solidFill>
                  <a:srgbClr val="C00000"/>
                </a:solidFill>
                <a:latin typeface="微软雅黑" panose="020B0503020204020204" charset="-122"/>
                <a:ea typeface="微软雅黑" panose="020B0503020204020204" charset="-122"/>
                <a:cs typeface="Times New Roman" panose="02020603050405020304" pitchFamily="18" charset="0"/>
              </a:rPr>
              <a:t>医院</a:t>
            </a:r>
            <a:r>
              <a:rPr lang="zh-CN" altLang="zh-CN" sz="1050" dirty="0">
                <a:solidFill>
                  <a:srgbClr val="000000">
                    <a:hueOff val="0"/>
                    <a:satOff val="0"/>
                    <a:lumOff val="0"/>
                    <a:alphaOff val="0"/>
                  </a:srgbClr>
                </a:solidFill>
                <a:latin typeface="微软雅黑" panose="020B0503020204020204" charset="-122"/>
                <a:ea typeface="微软雅黑" panose="020B0503020204020204" charset="-122"/>
                <a:cs typeface="Times New Roman" panose="02020603050405020304" pitchFamily="18" charset="0"/>
              </a:rPr>
              <a:t>领导致辞</a:t>
            </a:r>
            <a:endParaRPr lang="zh-CN" altLang="en-US" sz="1050" dirty="0">
              <a:solidFill>
                <a:srgbClr val="000000">
                  <a:hueOff val="0"/>
                  <a:satOff val="0"/>
                  <a:lumOff val="0"/>
                  <a:alphaOff val="0"/>
                </a:srgbClr>
              </a:solidFill>
              <a:latin typeface="微软雅黑" panose="020B0503020204020204" charset="-122"/>
              <a:ea typeface="微软雅黑" panose="020B0503020204020204" charset="-122"/>
              <a:cs typeface="Times New Roman" panose="02020603050405020304" pitchFamily="18" charset="0"/>
            </a:endParaRPr>
          </a:p>
          <a:p>
            <a:pPr algn="ctr">
              <a:lnSpc>
                <a:spcPct val="130000"/>
              </a:lnSpc>
            </a:pPr>
            <a:endParaRPr lang="zh-CN" altLang="en-US" sz="1050" dirty="0">
              <a:latin typeface="微软雅黑" panose="020B0503020204020204" charset="-122"/>
              <a:ea typeface="微软雅黑" panose="020B0503020204020204" charset="-122"/>
            </a:endParaRPr>
          </a:p>
        </p:txBody>
      </p:sp>
      <p:sp>
        <p:nvSpPr>
          <p:cNvPr id="26" name="矩形: 圆角 25"/>
          <p:cNvSpPr/>
          <p:nvPr/>
        </p:nvSpPr>
        <p:spPr>
          <a:xfrm>
            <a:off x="3559447" y="3114088"/>
            <a:ext cx="2560194" cy="702046"/>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1450" lvl="0" indent="-171450">
              <a:lnSpc>
                <a:spcPct val="130000"/>
              </a:lnSpc>
              <a:buFont typeface="Arial" panose="020B0604020202020204" pitchFamily="34" charset="0"/>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指导专家与科室互动</a:t>
            </a:r>
            <a:endParaRPr lang="en-US" altLang="zh-CN" sz="1050" b="1" dirty="0">
              <a:solidFill>
                <a:srgbClr val="C00000"/>
              </a:solidFill>
              <a:latin typeface="微软雅黑" panose="020B0503020204020204" charset="-122"/>
              <a:ea typeface="微软雅黑" panose="020B050302020402020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zh-CN" sz="1100" dirty="0">
                <a:solidFill>
                  <a:schemeClr val="tx1"/>
                </a:solidFill>
                <a:latin typeface="微软雅黑" panose="020B0503020204020204" charset="-122"/>
                <a:ea typeface="微软雅黑" panose="020B0503020204020204" charset="-122"/>
                <a:cs typeface="Times New Roman" panose="02020603050405020304" pitchFamily="18" charset="0"/>
              </a:rPr>
              <a:t>部门建制与设备</a:t>
            </a:r>
            <a:r>
              <a:rPr lang="zh-CN" altLang="en-US" sz="1100" dirty="0">
                <a:solidFill>
                  <a:schemeClr val="tx1"/>
                </a:solidFill>
                <a:latin typeface="微软雅黑" panose="020B0503020204020204" charset="-122"/>
                <a:ea typeface="微软雅黑" panose="020B0503020204020204" charset="-122"/>
                <a:cs typeface="Times New Roman" panose="02020603050405020304" pitchFamily="18" charset="0"/>
              </a:rPr>
              <a:t>、工作量核查</a:t>
            </a:r>
            <a:endParaRPr lang="en-US" altLang="zh-CN" sz="1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171450" lvl="0" indent="-171450">
              <a:lnSpc>
                <a:spcPct val="130000"/>
              </a:lnSpc>
              <a:buFont typeface="Arial" panose="020B0604020202020204" pitchFamily="34" charset="0"/>
              <a:buChar char="•"/>
            </a:pPr>
            <a:r>
              <a:rPr lang="zh-CN" altLang="zh-CN" sz="1100" dirty="0">
                <a:solidFill>
                  <a:schemeClr val="tx1"/>
                </a:solidFill>
                <a:latin typeface="微软雅黑" panose="020B0503020204020204" charset="-122"/>
                <a:ea typeface="微软雅黑" panose="020B0503020204020204" charset="-122"/>
                <a:cs typeface="Times New Roman" panose="02020603050405020304" pitchFamily="18" charset="0"/>
              </a:rPr>
              <a:t>医务人员</a:t>
            </a:r>
            <a:r>
              <a:rPr lang="zh-CN" altLang="en-US" sz="1100" dirty="0">
                <a:solidFill>
                  <a:schemeClr val="tx1"/>
                </a:solidFill>
                <a:latin typeface="微软雅黑" panose="020B0503020204020204" charset="-122"/>
                <a:ea typeface="微软雅黑" panose="020B0503020204020204" charset="-122"/>
                <a:cs typeface="Times New Roman" panose="02020603050405020304" pitchFamily="18" charset="0"/>
              </a:rPr>
              <a:t>能力</a:t>
            </a:r>
            <a:r>
              <a:rPr lang="zh-CN" altLang="zh-CN" sz="1100" dirty="0">
                <a:solidFill>
                  <a:schemeClr val="tx1"/>
                </a:solidFill>
                <a:latin typeface="微软雅黑" panose="020B0503020204020204" charset="-122"/>
                <a:ea typeface="微软雅黑" panose="020B0503020204020204" charset="-122"/>
                <a:cs typeface="Times New Roman" panose="02020603050405020304" pitchFamily="18" charset="0"/>
              </a:rPr>
              <a:t>及患者</a:t>
            </a:r>
            <a:r>
              <a:rPr lang="zh-CN" altLang="en-US" sz="1100" dirty="0">
                <a:solidFill>
                  <a:schemeClr val="tx1"/>
                </a:solidFill>
                <a:latin typeface="微软雅黑" panose="020B0503020204020204" charset="-122"/>
                <a:ea typeface="微软雅黑" panose="020B0503020204020204" charset="-122"/>
                <a:cs typeface="Times New Roman" panose="02020603050405020304" pitchFamily="18" charset="0"/>
              </a:rPr>
              <a:t>教育工作核查</a:t>
            </a:r>
            <a:endParaRPr lang="zh-CN" altLang="zh-CN" sz="1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27" name="矩形: 圆角 26"/>
          <p:cNvSpPr/>
          <p:nvPr/>
        </p:nvSpPr>
        <p:spPr>
          <a:xfrm>
            <a:off x="5688748" y="2858882"/>
            <a:ext cx="1261502" cy="810679"/>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spcAft>
                <a:spcPts val="0"/>
              </a:spcAft>
              <a:buFont typeface="Arial" panose="020B0604020202020204" pitchFamily="34" charset="0"/>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指导专家</a:t>
            </a:r>
            <a:r>
              <a:rPr lang="zh-CN" altLang="en-US" sz="1000" kern="100" dirty="0">
                <a:solidFill>
                  <a:schemeClr val="tx1"/>
                </a:solidFill>
                <a:latin typeface="微软雅黑" panose="020B0503020204020204" charset="-122"/>
                <a:ea typeface="微软雅黑" panose="020B0503020204020204" charset="-122"/>
                <a:cs typeface="Times New Roman" panose="02020603050405020304" pitchFamily="18" charset="0"/>
              </a:rPr>
              <a:t>反馈</a:t>
            </a:r>
            <a:endParaRPr lang="zh-CN" altLang="zh-CN" sz="7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28" name="矩形: 圆角 27"/>
          <p:cNvSpPr/>
          <p:nvPr/>
        </p:nvSpPr>
        <p:spPr>
          <a:xfrm>
            <a:off x="7044073" y="2554954"/>
            <a:ext cx="1522845" cy="2062468"/>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indent="92075">
              <a:lnSpc>
                <a:spcPct val="130000"/>
              </a:lnSpc>
              <a:buFont typeface="Arial" panose="020B0604020202020204" pitchFamily="34" charset="0"/>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指导</a:t>
            </a:r>
            <a:r>
              <a:rPr lang="zh-CN" altLang="zh-CN" sz="1050" b="1" dirty="0">
                <a:solidFill>
                  <a:srgbClr val="C00000"/>
                </a:solidFill>
                <a:latin typeface="微软雅黑" panose="020B0503020204020204" charset="-122"/>
                <a:ea typeface="微软雅黑" panose="020B0503020204020204" charset="-122"/>
                <a:cs typeface="Times New Roman" panose="02020603050405020304" pitchFamily="18" charset="0"/>
              </a:rPr>
              <a:t>专家</a:t>
            </a:r>
            <a:r>
              <a:rPr lang="zh-CN"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rPr>
              <a:t>讨论</a:t>
            </a:r>
            <a:r>
              <a:rPr lang="zh-CN" altLang="en-US" sz="1000" kern="1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rPr>
              <a:t>线上</a:t>
            </a:r>
            <a:r>
              <a:rPr lang="en-US"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000" kern="100" dirty="0">
                <a:solidFill>
                  <a:schemeClr val="tx1"/>
                </a:solidFill>
                <a:latin typeface="微软雅黑" panose="020B0503020204020204" charset="-122"/>
                <a:ea typeface="微软雅黑" panose="020B0503020204020204" charset="-122"/>
                <a:cs typeface="Times New Roman" panose="02020603050405020304" pitchFamily="18" charset="0"/>
              </a:rPr>
              <a:t>线下</a:t>
            </a:r>
            <a:r>
              <a:rPr lang="zh-CN"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rPr>
              <a:t>打分</a:t>
            </a:r>
            <a:endParaRPr lang="en-US"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indent="92075">
              <a:lnSpc>
                <a:spcPct val="130000"/>
              </a:lnSpc>
              <a:buFont typeface="Arial" panose="020B0604020202020204" pitchFamily="34" charset="0"/>
              <a:buChar char="•"/>
            </a:pPr>
            <a:r>
              <a:rPr lang="zh-CN" altLang="en-US" sz="1000" kern="100" dirty="0">
                <a:solidFill>
                  <a:schemeClr val="tx1"/>
                </a:solidFill>
                <a:latin typeface="微软雅黑" panose="020B0503020204020204" charset="-122"/>
                <a:ea typeface="微软雅黑" panose="020B0503020204020204" charset="-122"/>
                <a:cs typeface="Times New Roman" panose="02020603050405020304" pitchFamily="18" charset="0"/>
              </a:rPr>
              <a:t>在线</a:t>
            </a:r>
            <a:r>
              <a:rPr lang="zh-CN" altLang="zh-CN" sz="1000" kern="100" dirty="0">
                <a:solidFill>
                  <a:schemeClr val="tx1"/>
                </a:solidFill>
                <a:latin typeface="微软雅黑" panose="020B0503020204020204" charset="-122"/>
                <a:ea typeface="微软雅黑" panose="020B0503020204020204" charset="-122"/>
                <a:cs typeface="Times New Roman" panose="02020603050405020304" pitchFamily="18" charset="0"/>
              </a:rPr>
              <a:t>填写或书写拍照上传</a:t>
            </a:r>
            <a:r>
              <a:rPr lang="zh-CN" altLang="en-US" sz="1000" kern="100" dirty="0">
                <a:solidFill>
                  <a:schemeClr val="tx1"/>
                </a:solidFill>
                <a:latin typeface="微软雅黑" panose="020B0503020204020204" charset="-122"/>
                <a:ea typeface="微软雅黑" panose="020B0503020204020204" charset="-122"/>
                <a:cs typeface="Times New Roman" panose="02020603050405020304" pitchFamily="18" charset="0"/>
              </a:rPr>
              <a:t>反馈意见</a:t>
            </a:r>
            <a:endParaRPr lang="zh-CN" altLang="en-US" sz="1000" dirty="0">
              <a:solidFill>
                <a:schemeClr val="tx1"/>
              </a:solidFill>
              <a:latin typeface="微软雅黑" panose="020B0503020204020204" charset="-122"/>
              <a:ea typeface="微软雅黑" panose="020B0503020204020204" charset="-122"/>
            </a:endParaRPr>
          </a:p>
        </p:txBody>
      </p:sp>
      <p:sp>
        <p:nvSpPr>
          <p:cNvPr id="30" name="矩形: 圆角 29"/>
          <p:cNvSpPr/>
          <p:nvPr/>
        </p:nvSpPr>
        <p:spPr>
          <a:xfrm>
            <a:off x="2131391" y="2388712"/>
            <a:ext cx="1217566" cy="218114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indent="182880">
              <a:lnSpc>
                <a:spcPct val="130000"/>
              </a:lnSpc>
              <a:buFont typeface="Arial" panose="020B0604020202020204" pitchFamily="34" charset="0"/>
              <a:buChar char="•"/>
            </a:pP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迎审医院</a:t>
            </a:r>
            <a:r>
              <a:rPr lang="zh-CN" altLang="zh-CN" sz="1050" b="1" dirty="0">
                <a:solidFill>
                  <a:srgbClr val="C00000"/>
                </a:solidFill>
                <a:latin typeface="微软雅黑" panose="020B0503020204020204" charset="-122"/>
                <a:ea typeface="微软雅黑" panose="020B0503020204020204" charset="-122"/>
                <a:cs typeface="Times New Roman" panose="02020603050405020304" pitchFamily="18" charset="0"/>
              </a:rPr>
              <a:t>科室</a:t>
            </a:r>
            <a:r>
              <a:rPr lang="zh-CN" altLang="en-US" sz="1050" b="1" dirty="0">
                <a:solidFill>
                  <a:srgbClr val="C00000"/>
                </a:solidFill>
                <a:latin typeface="微软雅黑" panose="020B0503020204020204" charset="-122"/>
                <a:ea typeface="微软雅黑" panose="020B0503020204020204" charset="-122"/>
                <a:cs typeface="Times New Roman" panose="02020603050405020304" pitchFamily="18" charset="0"/>
              </a:rPr>
              <a:t>主任</a:t>
            </a:r>
            <a:r>
              <a:rPr lang="zh-CN" altLang="en-US" sz="1000" dirty="0">
                <a:solidFill>
                  <a:schemeClr val="tx1"/>
                </a:solidFill>
                <a:latin typeface="微软雅黑" panose="020B0503020204020204" charset="-122"/>
                <a:ea typeface="微软雅黑" panose="020B0503020204020204" charset="-122"/>
                <a:cs typeface="Times New Roman" panose="02020603050405020304" pitchFamily="18" charset="0"/>
              </a:rPr>
              <a:t>或</a:t>
            </a:r>
            <a:r>
              <a:rPr lang="en-US" altLang="zh-CN" sz="1000" dirty="0">
                <a:solidFill>
                  <a:schemeClr val="tx1"/>
                </a:solidFill>
                <a:latin typeface="微软雅黑" panose="020B0503020204020204" charset="-122"/>
                <a:ea typeface="微软雅黑" panose="020B0503020204020204" charset="-122"/>
                <a:cs typeface="Times New Roman" panose="02020603050405020304" pitchFamily="18" charset="0"/>
              </a:rPr>
              <a:t>PCCM</a:t>
            </a:r>
            <a:r>
              <a:rPr lang="zh-CN" altLang="en-US" sz="1000" dirty="0">
                <a:solidFill>
                  <a:schemeClr val="tx1"/>
                </a:solidFill>
                <a:latin typeface="微软雅黑" panose="020B0503020204020204" charset="-122"/>
                <a:ea typeface="微软雅黑" panose="020B0503020204020204" charset="-122"/>
                <a:cs typeface="Times New Roman" panose="02020603050405020304" pitchFamily="18" charset="0"/>
              </a:rPr>
              <a:t>规建负责人汇报</a:t>
            </a:r>
            <a:endParaRPr lang="zh-CN" altLang="en-US" sz="1000"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solidFill>
                  <a:srgbClr val="A60000"/>
                </a:solidFill>
                <a:latin typeface="微软雅黑" panose="020B0503020204020204" charset="-122"/>
                <a:ea typeface="微软雅黑" panose="020B0503020204020204" charset="-122"/>
              </a:rPr>
              <a:t>工作效率（二）</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955040" y="3560478"/>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66521" y="931478"/>
          <a:ext cx="6931008" cy="2175258"/>
        </p:xfrm>
        <a:graphic>
          <a:graphicData uri="http://schemas.openxmlformats.org/drawingml/2006/table">
            <a:tbl>
              <a:tblPr firstRow="1" bandRow="1">
                <a:tableStyleId>{5C22544A-7EE6-4342-B048-85BDC9FD1C3A}</a:tableStyleId>
              </a:tblPr>
              <a:tblGrid>
                <a:gridCol w="4082902"/>
                <a:gridCol w="2848106"/>
              </a:tblGrid>
              <a:tr h="426175">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6175">
                <a:tc>
                  <a:txBody>
                    <a:bodyPr/>
                    <a:lstStyle/>
                    <a:p>
                      <a:pPr algn="l" fontAlgn="ctr"/>
                      <a:r>
                        <a:rPr lang="zh-CN" altLang="en-US" sz="1400" b="1" i="0" u="none" strike="noStrike" dirty="0">
                          <a:solidFill>
                            <a:srgbClr val="000000"/>
                          </a:solidFill>
                          <a:effectLst/>
                          <a:latin typeface="+mn-ea"/>
                          <a:ea typeface="+mn-ea"/>
                        </a:rPr>
                        <a:t>单病种平均住院日：自发性气胸</a:t>
                      </a:r>
                      <a:endParaRPr lang="zh-CN" altLang="en-US" sz="1400" b="1" i="0" u="none" strike="noStrike" dirty="0">
                        <a:solidFill>
                          <a:srgbClr val="000000"/>
                        </a:solidFill>
                        <a:effectLst/>
                        <a:latin typeface="+mn-ea"/>
                        <a:ea typeface="+mn-ea"/>
                      </a:endParaRPr>
                    </a:p>
                  </a:txBody>
                  <a:tcPr marL="7620" marR="7620" marT="7620" marB="0" anchor="ctr">
                    <a:solidFill>
                      <a:schemeClr val="bg1">
                        <a:lumMod val="85000"/>
                      </a:schemeClr>
                    </a:solidFill>
                  </a:tcPr>
                </a:tc>
                <a:tc>
                  <a:txBody>
                    <a:bodyPr/>
                    <a:lstStyle/>
                    <a:p>
                      <a:endParaRPr lang="zh-CN" altLang="en-US" sz="1400" b="1" dirty="0">
                        <a:latin typeface="+mn-ea"/>
                        <a:ea typeface="+mn-ea"/>
                      </a:endParaRPr>
                    </a:p>
                  </a:txBody>
                  <a:tcPr>
                    <a:solidFill>
                      <a:schemeClr val="bg1">
                        <a:lumMod val="85000"/>
                      </a:schemeClr>
                    </a:solidFill>
                  </a:tcPr>
                </a:tc>
              </a:tr>
              <a:tr h="426175">
                <a:tc>
                  <a:txBody>
                    <a:bodyPr/>
                    <a:lstStyle/>
                    <a:p>
                      <a:pPr algn="l" fontAlgn="ctr"/>
                      <a:r>
                        <a:rPr lang="zh-CN" altLang="en-US" sz="1400" b="1" i="0" u="none" strike="noStrike" dirty="0">
                          <a:solidFill>
                            <a:srgbClr val="000000"/>
                          </a:solidFill>
                          <a:effectLst/>
                          <a:latin typeface="+mn-ea"/>
                          <a:ea typeface="+mn-ea"/>
                        </a:rPr>
                        <a:t>单病种平均住院日：社区获得性肺炎</a:t>
                      </a:r>
                      <a:endParaRPr lang="zh-CN" altLang="en-US" sz="1400" b="1" i="0" u="none" strike="noStrike" dirty="0">
                        <a:solidFill>
                          <a:srgbClr val="000000"/>
                        </a:solidFill>
                        <a:effectLst/>
                        <a:latin typeface="+mn-ea"/>
                        <a:ea typeface="+mn-ea"/>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426175">
                <a:tc>
                  <a:txBody>
                    <a:bodyPr/>
                    <a:lstStyle/>
                    <a:p>
                      <a:pPr algn="l" fontAlgn="ctr"/>
                      <a:r>
                        <a:rPr lang="zh-CN" altLang="en-US" sz="1400" b="1" i="0" u="none" strike="noStrike" dirty="0">
                          <a:solidFill>
                            <a:srgbClr val="000000"/>
                          </a:solidFill>
                          <a:effectLst/>
                          <a:latin typeface="+mn-ea"/>
                          <a:ea typeface="+mn-ea"/>
                        </a:rPr>
                        <a:t>单病种平均住院日：支气管哮喘急性发作（非危重）</a:t>
                      </a:r>
                      <a:endParaRPr lang="zh-CN" altLang="en-US" sz="1400" b="1" i="0" u="none" strike="noStrike" dirty="0">
                        <a:solidFill>
                          <a:srgbClr val="000000"/>
                        </a:solidFill>
                        <a:effectLst/>
                        <a:latin typeface="+mn-ea"/>
                        <a:ea typeface="+mn-ea"/>
                      </a:endParaRPr>
                    </a:p>
                  </a:txBody>
                  <a:tcPr marL="7620" marR="7620" marT="7620" marB="0" anchor="ctr">
                    <a:solidFill>
                      <a:srgbClr val="D9D9D9"/>
                    </a:solidFill>
                  </a:tcPr>
                </a:tc>
                <a:tc>
                  <a:txBody>
                    <a:bodyPr/>
                    <a:lstStyle/>
                    <a:p>
                      <a:endParaRPr lang="zh-CN" altLang="en-US" sz="1400" b="1" dirty="0">
                        <a:latin typeface="+mn-ea"/>
                        <a:ea typeface="+mn-ea"/>
                      </a:endParaRPr>
                    </a:p>
                  </a:txBody>
                  <a:tcPr>
                    <a:solidFill>
                      <a:srgbClr val="D9D9D9"/>
                    </a:solidFill>
                  </a:tcPr>
                </a:tc>
              </a:tr>
              <a:tr h="470558">
                <a:tc>
                  <a:txBody>
                    <a:bodyPr/>
                    <a:lstStyle/>
                    <a:p>
                      <a:pPr algn="l" fontAlgn="ctr"/>
                      <a:r>
                        <a:rPr lang="zh-CN" altLang="en-US" sz="1400" b="1" i="0" u="none" strike="noStrike" dirty="0">
                          <a:solidFill>
                            <a:srgbClr val="000000"/>
                          </a:solidFill>
                          <a:effectLst/>
                          <a:latin typeface="+mn-ea"/>
                          <a:ea typeface="+mn-ea"/>
                        </a:rPr>
                        <a:t>单病种平均住院日：慢性阻塞性肺疾病急性加重</a:t>
                      </a:r>
                      <a:endParaRPr lang="zh-CN" altLang="en-US" sz="1400" b="1" i="0" u="none" strike="noStrike" dirty="0">
                        <a:solidFill>
                          <a:srgbClr val="000000"/>
                        </a:solidFill>
                        <a:effectLst/>
                        <a:latin typeface="+mn-ea"/>
                        <a:ea typeface="+mn-ea"/>
                      </a:endParaRPr>
                    </a:p>
                  </a:txBody>
                  <a:tcPr marL="7620" marR="7620" marT="762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solidFill>
                  <a:srgbClr val="A60000"/>
                </a:solidFill>
                <a:latin typeface="微软雅黑" panose="020B0503020204020204" charset="-122"/>
                <a:ea typeface="微软雅黑" panose="020B0503020204020204" charset="-122"/>
              </a:rPr>
              <a:t>辐射能力</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895311" y="3934528"/>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54418" y="829339"/>
          <a:ext cx="6945185" cy="2178870"/>
        </p:xfrm>
        <a:graphic>
          <a:graphicData uri="http://schemas.openxmlformats.org/drawingml/2006/table">
            <a:tbl>
              <a:tblPr firstRow="1" bandRow="1">
                <a:tableStyleId>{5C22544A-7EE6-4342-B048-85BDC9FD1C3A}</a:tableStyleId>
              </a:tblPr>
              <a:tblGrid>
                <a:gridCol w="2346155"/>
                <a:gridCol w="4599030"/>
              </a:tblGrid>
              <a:tr h="415516">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多学科诊疗（</a:t>
                      </a:r>
                      <a:r>
                        <a:rPr lang="en-US" altLang="zh-CN" sz="1400" b="1" i="0" u="none" strike="noStrike" dirty="0">
                          <a:solidFill>
                            <a:srgbClr val="000000"/>
                          </a:solidFill>
                          <a:effectLst/>
                          <a:latin typeface="微软雅黑" panose="020B0503020204020204" charset="-122"/>
                          <a:ea typeface="微软雅黑" panose="020B0503020204020204" charset="-122"/>
                        </a:rPr>
                        <a:t>MDT</a:t>
                      </a:r>
                      <a:r>
                        <a:rPr lang="zh-CN" altLang="en-US" sz="1400" b="1" i="0" u="none" strike="noStrike" dirty="0">
                          <a:solidFill>
                            <a:srgbClr val="000000"/>
                          </a:solidFill>
                          <a:effectLst/>
                          <a:latin typeface="微软雅黑" panose="020B0503020204020204" charset="-122"/>
                          <a:ea typeface="微软雅黑" panose="020B0503020204020204" charset="-122"/>
                        </a:rPr>
                        <a:t>）</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7620" marR="7620" marT="7620"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29652">
                <a:tc>
                  <a:txBody>
                    <a:bodyPr/>
                    <a:lstStyle/>
                    <a:p>
                      <a:pPr algn="l" fontAlgn="ctr"/>
                      <a:r>
                        <a:rPr lang="zh-CN" altLang="en-US" sz="1400" b="1" i="0" u="none" strike="noStrike">
                          <a:solidFill>
                            <a:srgbClr val="000000"/>
                          </a:solidFill>
                          <a:effectLst/>
                          <a:latin typeface="微软雅黑" panose="020B0503020204020204" charset="-122"/>
                          <a:ea typeface="微软雅黑" panose="020B0503020204020204" charset="-122"/>
                        </a:rPr>
                        <a:t>呼吸专科医联体</a:t>
                      </a:r>
                      <a:endParaRPr lang="zh-CN" altLang="en-US" sz="1400" b="1" i="0" u="none" strike="noStrike">
                        <a:solidFill>
                          <a:srgbClr val="000000"/>
                        </a:solidFill>
                        <a:effectLst/>
                        <a:latin typeface="微软雅黑" panose="020B0503020204020204" charset="-122"/>
                        <a:ea typeface="微软雅黑" panose="020B0503020204020204" charset="-122"/>
                      </a:endParaRPr>
                    </a:p>
                  </a:txBody>
                  <a:tcPr marL="7620" marR="7620" marT="7620"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29652">
                <a:tc>
                  <a:txBody>
                    <a:bodyPr/>
                    <a:lstStyle/>
                    <a:p>
                      <a:pPr algn="l" fontAlgn="ctr"/>
                      <a:r>
                        <a:rPr lang="zh-CN" altLang="en-US" sz="1400" b="1" i="0" u="none" strike="noStrike">
                          <a:solidFill>
                            <a:srgbClr val="000000"/>
                          </a:solidFill>
                          <a:effectLst/>
                          <a:latin typeface="微软雅黑" panose="020B0503020204020204" charset="-122"/>
                          <a:ea typeface="微软雅黑" panose="020B0503020204020204" charset="-122"/>
                        </a:rPr>
                        <a:t>远程医疗平台</a:t>
                      </a:r>
                      <a:endParaRPr lang="zh-CN" altLang="en-US" sz="1400" b="1" i="0" u="none" strike="noStrike">
                        <a:solidFill>
                          <a:srgbClr val="000000"/>
                        </a:solidFill>
                        <a:effectLst/>
                        <a:latin typeface="微软雅黑" panose="020B0503020204020204" charset="-122"/>
                        <a:ea typeface="微软雅黑" panose="020B0503020204020204" charset="-122"/>
                      </a:endParaRPr>
                    </a:p>
                  </a:txBody>
                  <a:tcPr marL="7620" marR="7620" marT="7620"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474398">
                <a:tc>
                  <a:txBody>
                    <a:bodyPr/>
                    <a:lstStyle/>
                    <a:p>
                      <a:pPr algn="l" fontAlgn="ctr"/>
                      <a:r>
                        <a:rPr lang="zh-CN" altLang="en-US" sz="1400" b="1" i="0" u="none" strike="noStrike">
                          <a:solidFill>
                            <a:srgbClr val="000000"/>
                          </a:solidFill>
                          <a:effectLst/>
                          <a:latin typeface="微软雅黑" panose="020B0503020204020204" charset="-122"/>
                          <a:ea typeface="微软雅黑" panose="020B0503020204020204" charset="-122"/>
                        </a:rPr>
                        <a:t>年度对口支援帮扶医院数</a:t>
                      </a:r>
                      <a:endParaRPr lang="zh-CN" altLang="en-US" sz="1400" b="1" i="0" u="none" strike="noStrike">
                        <a:solidFill>
                          <a:srgbClr val="000000"/>
                        </a:solidFill>
                        <a:effectLst/>
                        <a:latin typeface="微软雅黑" panose="020B0503020204020204" charset="-122"/>
                        <a:ea typeface="微软雅黑" panose="020B0503020204020204" charset="-122"/>
                      </a:endParaRPr>
                    </a:p>
                  </a:txBody>
                  <a:tcPr marL="7620" marR="7620" marT="7620"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p:txBody>
          <a:bodyPr vert="horz"/>
          <a:lstStyle/>
          <a:p>
            <a:r>
              <a:rPr lang="zh-CN" altLang="en-US" dirty="0">
                <a:solidFill>
                  <a:srgbClr val="A60000"/>
                </a:solidFill>
                <a:latin typeface="微软雅黑" panose="020B0503020204020204" charset="-122"/>
                <a:ea typeface="微软雅黑" panose="020B0503020204020204" charset="-122"/>
              </a:rPr>
              <a:t>医疗质量（一）</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1567056" y="3341500"/>
            <a:ext cx="5374071" cy="773300"/>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78686" y="825190"/>
          <a:ext cx="6372446" cy="2146198"/>
        </p:xfrm>
        <a:graphic>
          <a:graphicData uri="http://schemas.openxmlformats.org/drawingml/2006/table">
            <a:tbl>
              <a:tblPr firstRow="1" bandRow="1">
                <a:tableStyleId>{5C22544A-7EE6-4342-B048-85BDC9FD1C3A}</a:tableStyleId>
              </a:tblPr>
              <a:tblGrid>
                <a:gridCol w="2600365"/>
                <a:gridCol w="3772081"/>
              </a:tblGrid>
              <a:tr h="378051">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临床路径</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单病种质量考核</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临床主要诊断、病理诊断符合率</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475687">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患者满意度</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p:txBody>
          <a:bodyPr vert="horz"/>
          <a:lstStyle/>
          <a:p>
            <a:r>
              <a:rPr lang="zh-CN" altLang="en-US" dirty="0">
                <a:solidFill>
                  <a:srgbClr val="A60000"/>
                </a:solidFill>
                <a:latin typeface="微软雅黑" panose="020B0503020204020204" charset="-122"/>
                <a:ea typeface="微软雅黑" panose="020B0503020204020204" charset="-122"/>
              </a:rPr>
              <a:t>医疗质量（二）</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3078609" y="3410772"/>
            <a:ext cx="4402846" cy="620901"/>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78686" y="825190"/>
          <a:ext cx="6372446" cy="2101331"/>
        </p:xfrm>
        <a:graphic>
          <a:graphicData uri="http://schemas.openxmlformats.org/drawingml/2006/table">
            <a:tbl>
              <a:tblPr firstRow="1" bandRow="1">
                <a:tableStyleId>{5C22544A-7EE6-4342-B048-85BDC9FD1C3A}</a:tableStyleId>
              </a:tblPr>
              <a:tblGrid>
                <a:gridCol w="2600365"/>
                <a:gridCol w="3772081"/>
              </a:tblGrid>
              <a:tr h="378051">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甲级病案率</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D9D9D9"/>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医疗事故（</a:t>
                      </a:r>
                      <a:r>
                        <a:rPr lang="en-US" altLang="zh-CN" sz="1400" b="1" i="0" u="none" strike="noStrike" dirty="0">
                          <a:solidFill>
                            <a:srgbClr val="000000"/>
                          </a:solidFill>
                          <a:effectLst/>
                          <a:latin typeface="微软雅黑" panose="020B0503020204020204" charset="-122"/>
                          <a:ea typeface="微软雅黑" panose="020B0503020204020204" charset="-122"/>
                        </a:rPr>
                        <a:t>3</a:t>
                      </a:r>
                      <a:r>
                        <a:rPr lang="zh-CN" altLang="en-US" sz="1400" b="1" i="0" u="none" strike="noStrike" dirty="0">
                          <a:solidFill>
                            <a:srgbClr val="000000"/>
                          </a:solidFill>
                          <a:effectLst/>
                          <a:latin typeface="微软雅黑" panose="020B0503020204020204" charset="-122"/>
                          <a:ea typeface="微软雅黑" panose="020B0503020204020204" charset="-122"/>
                        </a:rPr>
                        <a:t>年）</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F2F2F2"/>
                    </a:solidFill>
                  </a:tcPr>
                </a:tc>
              </a:tr>
              <a:tr h="430820">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主诊医师负责制</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2955" marR="2955" marT="2955"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D9D9D9"/>
                    </a:solidFill>
                  </a:tcPr>
                </a:tc>
              </a:tr>
              <a:tr h="430820">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mn-ea"/>
                          <a:ea typeface="+mn-ea"/>
                          <a:cs typeface="+mn-cs"/>
                        </a:rPr>
                        <a:t>承担医院急性呼吸道传染病防疫工作情况</a:t>
                      </a:r>
                      <a:endParaRPr lang="zh-CN" altLang="en-US" sz="1400" b="1" i="0" u="none" strike="noStrike" kern="1200" dirty="0">
                        <a:solidFill>
                          <a:srgbClr val="000000"/>
                        </a:solidFill>
                        <a:effectLst/>
                        <a:latin typeface="+mn-ea"/>
                        <a:ea typeface="+mn-ea"/>
                        <a:cs typeface="+mn-cs"/>
                      </a:endParaRPr>
                    </a:p>
                  </a:txBody>
                  <a:tcPr marL="2955" marR="2955" marT="2955" marB="0" anchor="ctr">
                    <a:solidFill>
                      <a:schemeClr val="bg1">
                        <a:lumMod val="95000"/>
                      </a:schemeClr>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chemeClr val="bg1">
                        <a:lumMod val="95000"/>
                      </a:schemeClr>
                    </a:solidFill>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685800" fontAlgn="ctr"/>
            <a:r>
              <a:rPr lang="zh-CN" altLang="en-US" dirty="0">
                <a:solidFill>
                  <a:srgbClr val="A60000"/>
                </a:solidFill>
                <a:latin typeface="微软雅黑" panose="020B0503020204020204" charset="-122"/>
                <a:ea typeface="微软雅黑" panose="020B0503020204020204" charset="-122"/>
              </a:rPr>
              <a:t>教学建制和教学任务</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1479203" y="4123280"/>
            <a:ext cx="4981323"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62773" y="837177"/>
          <a:ext cx="6945185" cy="2609162"/>
        </p:xfrm>
        <a:graphic>
          <a:graphicData uri="http://schemas.openxmlformats.org/drawingml/2006/table">
            <a:tbl>
              <a:tblPr firstRow="1" bandRow="1">
                <a:tableStyleId>{5C22544A-7EE6-4342-B048-85BDC9FD1C3A}</a:tableStyleId>
              </a:tblPr>
              <a:tblGrid>
                <a:gridCol w="3427086"/>
                <a:gridCol w="3518099"/>
              </a:tblGrid>
              <a:tr h="415516">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每周科内业务学习</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专科病房内示教室</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模拟培训设备（支气管镜、机械通气、气道管理、血管穿刺等）</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474398">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本科生教学</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研究生招生</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D9D9D9"/>
                    </a:solid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2" imgW="5715" imgH="5715" progId="TCLayout.ActiveDocument.1">
                  <p:embed/>
                </p:oleObj>
              </mc:Choice>
              <mc:Fallback>
                <p:oleObj name="think-cell 幻灯片" r:id="rId2" imgW="5715" imgH="5715" progId="TCLayout.ActiveDocument.1">
                  <p:embed/>
                  <p:pic>
                    <p:nvPicPr>
                      <p:cNvPr id="0" name="对象 1"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title"/>
          </p:nvPr>
        </p:nvSpPr>
        <p:spPr/>
        <p:txBody>
          <a:bodyPr vert="horz"/>
          <a:lstStyle/>
          <a:p>
            <a:pPr defTabSz="685800" fontAlgn="ctr"/>
            <a:r>
              <a:rPr lang="zh-CN" altLang="en-US" dirty="0">
                <a:solidFill>
                  <a:srgbClr val="A60000"/>
                </a:solidFill>
                <a:latin typeface="微软雅黑" panose="020B0503020204020204" charset="-122"/>
                <a:ea typeface="微软雅黑" panose="020B0503020204020204" charset="-122"/>
              </a:rPr>
              <a:t>毕业后教育与继续医学教育</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1479203" y="4123280"/>
            <a:ext cx="4981323"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62773" y="837177"/>
          <a:ext cx="6945185" cy="2325486"/>
        </p:xfrm>
        <a:graphic>
          <a:graphicData uri="http://schemas.openxmlformats.org/drawingml/2006/table">
            <a:tbl>
              <a:tblPr firstRow="1" bandRow="1">
                <a:tableStyleId>{5C22544A-7EE6-4342-B048-85BDC9FD1C3A}</a:tableStyleId>
              </a:tblPr>
              <a:tblGrid>
                <a:gridCol w="3427086"/>
                <a:gridCol w="3518099"/>
              </a:tblGrid>
              <a:tr h="562132">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mn-ea"/>
                        </a:rPr>
                        <a:t>住院医师规范化培训通过率</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29652">
                <a:tc>
                  <a:txBody>
                    <a:bodyPr/>
                    <a:lstStyle/>
                    <a:p>
                      <a:pPr algn="l" fontAlgn="ctr"/>
                      <a:r>
                        <a:rPr lang="en-US" altLang="zh-CN" sz="1400" b="1" i="0" u="none" strike="noStrike" dirty="0">
                          <a:solidFill>
                            <a:srgbClr val="000000"/>
                          </a:solidFill>
                          <a:effectLst/>
                          <a:latin typeface="微软雅黑" panose="020B0503020204020204" charset="-122"/>
                          <a:ea typeface="+mn-ea"/>
                        </a:rPr>
                        <a:t>PCCM</a:t>
                      </a:r>
                      <a:r>
                        <a:rPr lang="zh-CN" altLang="en-US" sz="1400" b="1" i="0" u="none" strike="noStrike" dirty="0">
                          <a:solidFill>
                            <a:srgbClr val="000000"/>
                          </a:solidFill>
                          <a:effectLst/>
                          <a:latin typeface="微软雅黑" panose="020B0503020204020204" charset="-122"/>
                          <a:ea typeface="+mn-ea"/>
                        </a:rPr>
                        <a:t>专科医师规范化培训（专培）（</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29652">
                <a:tc>
                  <a:txBody>
                    <a:bodyPr/>
                    <a:lstStyle/>
                    <a:p>
                      <a:pPr algn="l" fontAlgn="ctr"/>
                      <a:r>
                        <a:rPr lang="zh-CN" altLang="en-US" sz="1400" b="1" i="0" u="none" strike="noStrike" dirty="0">
                          <a:solidFill>
                            <a:srgbClr val="000000"/>
                          </a:solidFill>
                          <a:effectLst/>
                          <a:latin typeface="微软雅黑" panose="020B0503020204020204" charset="-122"/>
                          <a:ea typeface="+mn-ea"/>
                        </a:rPr>
                        <a:t>专修、单修人数（</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474398">
                <a:tc>
                  <a:txBody>
                    <a:bodyPr/>
                    <a:lstStyle/>
                    <a:p>
                      <a:pPr algn="l" fontAlgn="ctr"/>
                      <a:r>
                        <a:rPr lang="zh-CN" altLang="en-US" sz="1400" b="1" i="0" u="none" strike="noStrike" dirty="0">
                          <a:solidFill>
                            <a:srgbClr val="000000"/>
                          </a:solidFill>
                          <a:effectLst/>
                          <a:latin typeface="微软雅黑" panose="020B0503020204020204" charset="-122"/>
                          <a:ea typeface="+mn-ea"/>
                        </a:rPr>
                        <a:t>继续教育学习班（年）</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685800" fontAlgn="ctr"/>
            <a:r>
              <a:rPr lang="zh-CN" altLang="en-US" dirty="0">
                <a:solidFill>
                  <a:srgbClr val="A60000"/>
                </a:solidFill>
                <a:latin typeface="微软雅黑" panose="020B0503020204020204" charset="-122"/>
                <a:ea typeface="微软雅黑" panose="020B0503020204020204" charset="-122"/>
              </a:rPr>
              <a:t>学术影响力</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959450" y="3908439"/>
            <a:ext cx="467360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30451" y="810319"/>
          <a:ext cx="8328640" cy="2174609"/>
        </p:xfrm>
        <a:graphic>
          <a:graphicData uri="http://schemas.openxmlformats.org/drawingml/2006/table">
            <a:tbl>
              <a:tblPr firstRow="1" bandRow="1">
                <a:tableStyleId>{5C22544A-7EE6-4342-B048-85BDC9FD1C3A}</a:tableStyleId>
              </a:tblPr>
              <a:tblGrid>
                <a:gridCol w="3745219"/>
                <a:gridCol w="4583421"/>
              </a:tblGrid>
              <a:tr h="460924">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543263">
                <a:tc>
                  <a:txBody>
                    <a:bodyPr/>
                    <a:lstStyle/>
                    <a:p>
                      <a:pPr algn="l" fontAlgn="ctr"/>
                      <a:r>
                        <a:rPr lang="zh-CN" altLang="en-US" sz="1400" b="1" i="0" u="none" strike="noStrike" dirty="0">
                          <a:solidFill>
                            <a:srgbClr val="000000"/>
                          </a:solidFill>
                          <a:effectLst/>
                          <a:latin typeface="微软雅黑" panose="020B0503020204020204" charset="-122"/>
                          <a:ea typeface="微软雅黑" panose="020B0503020204020204" charset="-122"/>
                        </a:rPr>
                        <a:t>主办学术会议（近</a:t>
                      </a:r>
                      <a:r>
                        <a:rPr lang="en-US" altLang="zh-CN" sz="1400" b="1" i="0" u="none" strike="noStrike" dirty="0">
                          <a:solidFill>
                            <a:srgbClr val="000000"/>
                          </a:solidFill>
                          <a:effectLst/>
                          <a:latin typeface="微软雅黑" panose="020B0503020204020204" charset="-122"/>
                          <a:ea typeface="微软雅黑" panose="020B0503020204020204" charset="-122"/>
                        </a:rPr>
                        <a:t>3</a:t>
                      </a:r>
                      <a:r>
                        <a:rPr lang="zh-CN" altLang="en-US" sz="1400" b="1" i="0" u="none" strike="noStrike" dirty="0">
                          <a:solidFill>
                            <a:srgbClr val="000000"/>
                          </a:solidFill>
                          <a:effectLst/>
                          <a:latin typeface="微软雅黑" panose="020B0503020204020204" charset="-122"/>
                          <a:ea typeface="微软雅黑" panose="020B0503020204020204" charset="-122"/>
                        </a:rPr>
                        <a:t>年）</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677860">
                <a:tc>
                  <a:txBody>
                    <a:bodyPr/>
                    <a:lstStyle/>
                    <a:p>
                      <a:pPr algn="l" fontAlgn="ctr"/>
                      <a:r>
                        <a:rPr lang="zh-CN" altLang="en-US" sz="1400" b="1" i="0" u="none" strike="noStrike" dirty="0">
                          <a:solidFill>
                            <a:srgbClr val="000000"/>
                          </a:solidFill>
                          <a:effectLst/>
                          <a:latin typeface="微软雅黑" panose="020B0503020204020204" charset="-122"/>
                          <a:ea typeface="+mn-ea"/>
                        </a:rPr>
                        <a:t>重点学科、专科（国家卫健委）、国家医学中心、区域疗学中心、疑难工程（发改委</a:t>
                      </a:r>
                      <a:r>
                        <a:rPr lang="en-US" altLang="zh-CN" sz="1400" b="1" i="0" u="none" strike="noStrike" dirty="0">
                          <a:solidFill>
                            <a:srgbClr val="000000"/>
                          </a:solidFill>
                          <a:effectLst/>
                          <a:latin typeface="微软雅黑" panose="020B0503020204020204" charset="-122"/>
                          <a:ea typeface="+mn-ea"/>
                        </a:rPr>
                        <a:t>)</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D9D9D9"/>
                    </a:solidFill>
                  </a:tcPr>
                </a:tc>
              </a:tr>
              <a:tr h="492562">
                <a:tc>
                  <a:txBody>
                    <a:bodyPr/>
                    <a:lstStyle/>
                    <a:p>
                      <a:pPr algn="l" fontAlgn="ctr"/>
                      <a:r>
                        <a:rPr lang="zh-CN" altLang="en-US" sz="1400" b="1" i="0" u="none" strike="noStrike" dirty="0">
                          <a:solidFill>
                            <a:srgbClr val="000000"/>
                          </a:solidFill>
                          <a:effectLst/>
                          <a:latin typeface="微软雅黑" panose="020B0503020204020204" charset="-122"/>
                          <a:ea typeface="+mn-ea"/>
                        </a:rPr>
                        <a:t>国家药物临床试验机构</a:t>
                      </a:r>
                      <a:endParaRPr lang="zh-CN" altLang="en-US"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F2F2F2"/>
                    </a:solid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685800" fontAlgn="ctr"/>
            <a:r>
              <a:rPr lang="zh-CN" altLang="en-US" dirty="0">
                <a:solidFill>
                  <a:srgbClr val="A60000"/>
                </a:solidFill>
                <a:latin typeface="微软雅黑" panose="020B0503020204020204" charset="-122"/>
                <a:ea typeface="微软雅黑" panose="020B0503020204020204" charset="-122"/>
              </a:rPr>
              <a:t>研究（一）</a:t>
            </a:r>
            <a:br>
              <a:rPr lang="zh-CN" altLang="en-US" dirty="0">
                <a:solidFill>
                  <a:srgbClr val="A60000"/>
                </a:solidFill>
                <a:latin typeface="微软雅黑" panose="020B0503020204020204" charset="-122"/>
                <a:ea typeface="微软雅黑" panose="020B0503020204020204" charset="-122"/>
              </a:rPr>
            </a:br>
            <a:endParaRPr lang="zh-CN" altLang="en-US" dirty="0">
              <a:solidFill>
                <a:srgbClr val="A60000"/>
              </a:solidFill>
              <a:latin typeface="微软雅黑" panose="020B0503020204020204" charset="-122"/>
              <a:ea typeface="微软雅黑" panose="020B0503020204020204" charset="-122"/>
            </a:endParaRPr>
          </a:p>
        </p:txBody>
      </p:sp>
      <p:sp>
        <p:nvSpPr>
          <p:cNvPr id="6" name="内容占位符 2"/>
          <p:cNvSpPr txBox="1"/>
          <p:nvPr/>
        </p:nvSpPr>
        <p:spPr>
          <a:xfrm>
            <a:off x="1136687" y="4088042"/>
            <a:ext cx="6625552"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7" name="表格 9"/>
          <p:cNvGraphicFramePr/>
          <p:nvPr/>
        </p:nvGraphicFramePr>
        <p:xfrm>
          <a:off x="351543" y="771691"/>
          <a:ext cx="7828438" cy="3060607"/>
        </p:xfrm>
        <a:graphic>
          <a:graphicData uri="http://schemas.openxmlformats.org/drawingml/2006/table">
            <a:tbl>
              <a:tblPr firstRow="1" bandRow="1">
                <a:tableStyleId>{5C22544A-7EE6-4342-B048-85BDC9FD1C3A}</a:tableStyleId>
              </a:tblPr>
              <a:tblGrid>
                <a:gridCol w="3426559"/>
                <a:gridCol w="4401879"/>
              </a:tblGrid>
              <a:tr h="430820">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30820">
                <a:tc>
                  <a:txBody>
                    <a:bodyPr/>
                    <a:lstStyle/>
                    <a:p>
                      <a:pPr marL="0" algn="l" defTabSz="685800" rtl="0" eaLnBrk="1" fontAlgn="ctr" latinLnBrk="0" hangingPunct="1"/>
                      <a:r>
                        <a:rPr lang="zh-CN" altLang="en-US" sz="1400" b="1" i="0" u="none" strike="noStrike" dirty="0">
                          <a:solidFill>
                            <a:srgbClr val="000000"/>
                          </a:solidFill>
                          <a:effectLst/>
                          <a:latin typeface="+mn-ea"/>
                          <a:ea typeface="+mn-ea"/>
                        </a:rPr>
                        <a:t>国家级科研项目（</a:t>
                      </a:r>
                      <a:r>
                        <a:rPr lang="en-US" altLang="zh-CN" sz="1400" b="1" i="0" u="none" strike="noStrike" dirty="0">
                          <a:solidFill>
                            <a:srgbClr val="000000"/>
                          </a:solidFill>
                          <a:effectLst/>
                          <a:latin typeface="+mn-ea"/>
                          <a:ea typeface="+mn-ea"/>
                        </a:rPr>
                        <a:t>3</a:t>
                      </a:r>
                      <a:r>
                        <a:rPr lang="zh-CN" altLang="en-US" sz="1400" b="1" i="0" u="none" strike="noStrike" dirty="0">
                          <a:solidFill>
                            <a:srgbClr val="000000"/>
                          </a:solidFill>
                          <a:effectLst/>
                          <a:latin typeface="+mn-ea"/>
                          <a:ea typeface="+mn-ea"/>
                        </a:rPr>
                        <a:t>年，负责人，可累计）</a:t>
                      </a:r>
                      <a:endParaRPr lang="zh-CN" altLang="en-US" sz="1400" b="1" i="0" u="none" strike="noStrike" kern="1200" dirty="0">
                        <a:solidFill>
                          <a:srgbClr val="000000"/>
                        </a:solidFill>
                        <a:effectLst/>
                        <a:latin typeface="+mn-ea"/>
                        <a:ea typeface="+mn-ea"/>
                        <a:cs typeface="+mn-cs"/>
                      </a:endParaRPr>
                    </a:p>
                  </a:txBody>
                  <a:tcPr marL="3572" marR="3572" marT="3572"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30820">
                <a:tc>
                  <a:txBody>
                    <a:bodyPr/>
                    <a:lstStyle/>
                    <a:p>
                      <a:pPr algn="l"/>
                      <a:r>
                        <a:rPr lang="zh-CN" altLang="en-US" sz="1400" b="1" i="0" u="none" strike="noStrike" dirty="0">
                          <a:solidFill>
                            <a:srgbClr val="000000"/>
                          </a:solidFill>
                          <a:effectLst/>
                          <a:latin typeface="+mn-ea"/>
                          <a:ea typeface="+mn-ea"/>
                        </a:rPr>
                        <a:t>省部</a:t>
                      </a:r>
                      <a:r>
                        <a:rPr lang="en-US" altLang="zh-CN" sz="1400" b="1" i="0" u="none" strike="noStrike" dirty="0">
                          <a:solidFill>
                            <a:srgbClr val="000000"/>
                          </a:solidFill>
                          <a:effectLst/>
                          <a:latin typeface="+mn-ea"/>
                          <a:ea typeface="+mn-ea"/>
                        </a:rPr>
                        <a:t>/</a:t>
                      </a:r>
                      <a:r>
                        <a:rPr lang="zh-CN" altLang="en-US" sz="1400" b="1" i="0" u="none" strike="noStrike" dirty="0">
                          <a:solidFill>
                            <a:srgbClr val="000000"/>
                          </a:solidFill>
                          <a:effectLst/>
                          <a:latin typeface="+mn-ea"/>
                          <a:ea typeface="+mn-ea"/>
                        </a:rPr>
                        <a:t>局级以上科研课题（</a:t>
                      </a:r>
                      <a:r>
                        <a:rPr lang="en-US" altLang="zh-CN" sz="1400" b="1" i="0" u="none" strike="noStrike" dirty="0">
                          <a:solidFill>
                            <a:srgbClr val="000000"/>
                          </a:solidFill>
                          <a:effectLst/>
                          <a:latin typeface="+mn-ea"/>
                          <a:ea typeface="+mn-ea"/>
                        </a:rPr>
                        <a:t>3</a:t>
                      </a:r>
                      <a:r>
                        <a:rPr lang="zh-CN" altLang="en-US" sz="1400" b="1" i="0" u="none" strike="noStrike" dirty="0">
                          <a:solidFill>
                            <a:srgbClr val="000000"/>
                          </a:solidFill>
                          <a:effectLst/>
                          <a:latin typeface="+mn-ea"/>
                          <a:ea typeface="+mn-ea"/>
                        </a:rPr>
                        <a:t>年，负责人，可累计）</a:t>
                      </a:r>
                      <a:endParaRPr lang="zh-CN" altLang="en-US" sz="1400" dirty="0">
                        <a:latin typeface="+mn-ea"/>
                        <a:ea typeface="+mn-ea"/>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30820">
                <a:tc>
                  <a:txBody>
                    <a:bodyPr/>
                    <a:lstStyle/>
                    <a:p>
                      <a:pPr algn="l"/>
                      <a:r>
                        <a:rPr lang="en-US" altLang="zh-CN" sz="1400" b="1" i="0" u="none" strike="noStrike" dirty="0">
                          <a:solidFill>
                            <a:srgbClr val="000000"/>
                          </a:solidFill>
                          <a:effectLst/>
                          <a:latin typeface="+mn-ea"/>
                          <a:ea typeface="+mn-ea"/>
                        </a:rPr>
                        <a:t>SCI</a:t>
                      </a:r>
                      <a:r>
                        <a:rPr lang="zh-CN" altLang="en-US" sz="1400" b="1" i="0" u="none" strike="noStrike" dirty="0">
                          <a:solidFill>
                            <a:srgbClr val="000000"/>
                          </a:solidFill>
                          <a:effectLst/>
                          <a:latin typeface="+mn-ea"/>
                          <a:ea typeface="+mn-ea"/>
                        </a:rPr>
                        <a:t>论文（近</a:t>
                      </a:r>
                      <a:r>
                        <a:rPr lang="en-US" altLang="zh-CN" sz="1400" b="1" i="0" u="none" strike="noStrike" dirty="0">
                          <a:solidFill>
                            <a:srgbClr val="000000"/>
                          </a:solidFill>
                          <a:effectLst/>
                          <a:latin typeface="+mn-ea"/>
                          <a:ea typeface="+mn-ea"/>
                        </a:rPr>
                        <a:t>3</a:t>
                      </a:r>
                      <a:r>
                        <a:rPr lang="zh-CN" altLang="en-US" sz="1400" b="1" i="0" u="none" strike="noStrike" dirty="0">
                          <a:solidFill>
                            <a:srgbClr val="000000"/>
                          </a:solidFill>
                          <a:effectLst/>
                          <a:latin typeface="+mn-ea"/>
                          <a:ea typeface="+mn-ea"/>
                        </a:rPr>
                        <a:t>年）以第一作者或通讯作者发表</a:t>
                      </a:r>
                      <a:r>
                        <a:rPr lang="en-US" altLang="zh-CN" sz="1400" b="1" i="0" u="none" strike="noStrike" dirty="0">
                          <a:solidFill>
                            <a:srgbClr val="000000"/>
                          </a:solidFill>
                          <a:effectLst/>
                          <a:latin typeface="+mn-ea"/>
                          <a:ea typeface="+mn-ea"/>
                        </a:rPr>
                        <a:t>SCI</a:t>
                      </a:r>
                      <a:r>
                        <a:rPr lang="zh-CN" altLang="en-US" sz="1400" b="1" i="0" u="none" strike="noStrike" dirty="0">
                          <a:solidFill>
                            <a:srgbClr val="000000"/>
                          </a:solidFill>
                          <a:effectLst/>
                          <a:latin typeface="+mn-ea"/>
                          <a:ea typeface="+mn-ea"/>
                        </a:rPr>
                        <a:t>收录论文</a:t>
                      </a:r>
                      <a:endParaRPr lang="zh-CN" altLang="en-US" sz="1400" dirty="0">
                        <a:latin typeface="+mn-ea"/>
                        <a:ea typeface="+mn-ea"/>
                      </a:endParaRPr>
                    </a:p>
                  </a:txBody>
                  <a:tcPr marL="3572" marR="3572" marT="3572"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475687">
                <a:tc>
                  <a:txBody>
                    <a:bodyPr/>
                    <a:lstStyle/>
                    <a:p>
                      <a:pPr algn="l"/>
                      <a:r>
                        <a:rPr lang="zh-CN" altLang="en-US" sz="1400" b="1" i="0" u="none" strike="noStrike" dirty="0">
                          <a:solidFill>
                            <a:srgbClr val="000000"/>
                          </a:solidFill>
                          <a:effectLst/>
                          <a:latin typeface="+mn-ea"/>
                          <a:ea typeface="+mn-ea"/>
                        </a:rPr>
                        <a:t>中文核心期刊论文数（</a:t>
                      </a:r>
                      <a:r>
                        <a:rPr lang="en-US" altLang="zh-CN" sz="1400" b="1" i="0" u="none" strike="noStrike" dirty="0">
                          <a:solidFill>
                            <a:srgbClr val="000000"/>
                          </a:solidFill>
                          <a:effectLst/>
                          <a:latin typeface="+mn-ea"/>
                          <a:ea typeface="+mn-ea"/>
                        </a:rPr>
                        <a:t>3</a:t>
                      </a:r>
                      <a:r>
                        <a:rPr lang="zh-CN" altLang="en-US" sz="1400" b="1" i="0" u="none" strike="noStrike" dirty="0">
                          <a:solidFill>
                            <a:srgbClr val="000000"/>
                          </a:solidFill>
                          <a:effectLst/>
                          <a:latin typeface="+mn-ea"/>
                          <a:ea typeface="+mn-ea"/>
                        </a:rPr>
                        <a:t>年）</a:t>
                      </a:r>
                      <a:endParaRPr lang="zh-CN" altLang="en-US" sz="1400" dirty="0">
                        <a:latin typeface="+mn-ea"/>
                        <a:ea typeface="+mn-ea"/>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30820">
                <a:tc>
                  <a:txBody>
                    <a:bodyPr/>
                    <a:lstStyle/>
                    <a:p>
                      <a:pPr algn="l"/>
                      <a:r>
                        <a:rPr lang="zh-CN" altLang="en-US" sz="1400" b="1" i="0" u="none" strike="noStrike" dirty="0">
                          <a:solidFill>
                            <a:srgbClr val="000000"/>
                          </a:solidFill>
                          <a:effectLst/>
                          <a:latin typeface="+mn-ea"/>
                          <a:ea typeface="+mn-ea"/>
                        </a:rPr>
                        <a:t>全国学术会议论文交流数（年）</a:t>
                      </a:r>
                      <a:endParaRPr lang="zh-CN" altLang="en-US" sz="1400" dirty="0">
                        <a:latin typeface="+mn-ea"/>
                        <a:ea typeface="+mn-ea"/>
                      </a:endParaRPr>
                    </a:p>
                  </a:txBody>
                  <a:tcPr marL="3572" marR="3572" marT="3572"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D9D9D9"/>
                    </a:solidFill>
                  </a:tcPr>
                </a:tc>
              </a:tr>
              <a:tr h="430820">
                <a:tc>
                  <a:txBody>
                    <a:bodyPr/>
                    <a:lstStyle/>
                    <a:p>
                      <a:pPr algn="l"/>
                      <a:r>
                        <a:rPr lang="zh-CN" altLang="en-US" sz="1400" b="1" i="0" u="none" strike="noStrike" dirty="0">
                          <a:solidFill>
                            <a:srgbClr val="000000"/>
                          </a:solidFill>
                          <a:effectLst/>
                          <a:latin typeface="+mn-ea"/>
                          <a:ea typeface="+mn-ea"/>
                        </a:rPr>
                        <a:t>省市学术会议论文交流数（年）</a:t>
                      </a:r>
                      <a:endParaRPr lang="zh-CN" altLang="en-US" sz="1400" dirty="0">
                        <a:latin typeface="+mn-ea"/>
                        <a:ea typeface="+mn-ea"/>
                      </a:endParaRPr>
                    </a:p>
                  </a:txBody>
                  <a:tcPr marL="3572" marR="3572" marT="3572"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微软雅黑" panose="020B0503020204020204" charset="-122"/>
                        <a:ea typeface="微软雅黑" panose="020B0503020204020204" charset="-122"/>
                        <a:cs typeface="+mn-cs"/>
                      </a:endParaRPr>
                    </a:p>
                  </a:txBody>
                  <a:tcPr>
                    <a:solidFill>
                      <a:srgbClr val="F2F2F2"/>
                    </a:solidFill>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685800" fontAlgn="ctr"/>
            <a:r>
              <a:rPr lang="zh-CN" altLang="en-US" dirty="0">
                <a:solidFill>
                  <a:srgbClr val="A60000"/>
                </a:solidFill>
                <a:latin typeface="微软雅黑" panose="020B0503020204020204" charset="-122"/>
                <a:ea typeface="微软雅黑" panose="020B0503020204020204" charset="-122"/>
              </a:rPr>
              <a:t>研究（二）</a:t>
            </a:r>
            <a:br>
              <a:rPr lang="zh-CN" altLang="en-US" dirty="0">
                <a:solidFill>
                  <a:srgbClr val="000000"/>
                </a:solidFill>
                <a:latin typeface="微软雅黑" panose="020B0503020204020204" charset="-122"/>
                <a:ea typeface="微软雅黑" panose="020B0503020204020204" charset="-122"/>
              </a:rPr>
            </a:br>
            <a:endParaRPr lang="zh-CN" altLang="en-US" dirty="0">
              <a:solidFill>
                <a:srgbClr val="000000"/>
              </a:solidFill>
              <a:latin typeface="微软雅黑" panose="020B0503020204020204" charset="-122"/>
              <a:ea typeface="微软雅黑" panose="020B0503020204020204" charset="-122"/>
            </a:endParaRPr>
          </a:p>
        </p:txBody>
      </p:sp>
      <p:sp>
        <p:nvSpPr>
          <p:cNvPr id="5" name="内容占位符 2"/>
          <p:cNvSpPr txBox="1"/>
          <p:nvPr/>
        </p:nvSpPr>
        <p:spPr>
          <a:xfrm>
            <a:off x="1528054" y="4338052"/>
            <a:ext cx="6313980"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6" name="表格 9"/>
          <p:cNvGraphicFramePr/>
          <p:nvPr/>
        </p:nvGraphicFramePr>
        <p:xfrm>
          <a:off x="329696" y="739784"/>
          <a:ext cx="6945185" cy="2827778"/>
        </p:xfrm>
        <a:graphic>
          <a:graphicData uri="http://schemas.openxmlformats.org/drawingml/2006/table">
            <a:tbl>
              <a:tblPr firstRow="1" bandRow="1">
                <a:tableStyleId>{5C22544A-7EE6-4342-B048-85BDC9FD1C3A}</a:tableStyleId>
              </a:tblPr>
              <a:tblGrid>
                <a:gridCol w="3104880"/>
                <a:gridCol w="3840305"/>
              </a:tblGrid>
              <a:tr h="442632">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58372">
                <a:tc>
                  <a:txBody>
                    <a:bodyPr/>
                    <a:lstStyle/>
                    <a:p>
                      <a:pPr algn="l"/>
                      <a:r>
                        <a:rPr lang="zh-CN" altLang="en-US" sz="1400" b="1" i="0" u="none" strike="noStrike" dirty="0">
                          <a:solidFill>
                            <a:srgbClr val="000000"/>
                          </a:solidFill>
                          <a:effectLst/>
                          <a:latin typeface="微软雅黑" panose="020B0503020204020204" charset="-122"/>
                          <a:ea typeface="微软雅黑" panose="020B0503020204020204" charset="-122"/>
                        </a:rPr>
                        <a:t>国家级、部（省）级科技成果</a:t>
                      </a:r>
                      <a:endParaRPr lang="en-US" altLang="zh-CN" sz="1400" b="1" i="0" u="none" strike="noStrike" dirty="0">
                        <a:solidFill>
                          <a:srgbClr val="000000"/>
                        </a:solidFill>
                        <a:effectLst/>
                        <a:latin typeface="微软雅黑" panose="020B0503020204020204" charset="-122"/>
                        <a:ea typeface="微软雅黑" panose="020B0503020204020204" charset="-122"/>
                      </a:endParaRPr>
                    </a:p>
                    <a:p>
                      <a:pPr algn="l"/>
                      <a:r>
                        <a:rPr lang="zh-CN" altLang="en-US" sz="1400" b="1" i="0" u="none" strike="noStrike" dirty="0">
                          <a:solidFill>
                            <a:srgbClr val="000000"/>
                          </a:solidFill>
                          <a:effectLst/>
                          <a:latin typeface="微软雅黑" panose="020B0503020204020204" charset="-122"/>
                          <a:ea typeface="微软雅黑" panose="020B0503020204020204" charset="-122"/>
                        </a:rPr>
                        <a:t>（近</a:t>
                      </a:r>
                      <a:r>
                        <a:rPr lang="en-US" altLang="zh-CN" sz="1400" b="1" i="0" u="none" strike="noStrike" dirty="0">
                          <a:solidFill>
                            <a:srgbClr val="000000"/>
                          </a:solidFill>
                          <a:effectLst/>
                          <a:latin typeface="微软雅黑" panose="020B0503020204020204" charset="-122"/>
                          <a:ea typeface="微软雅黑" panose="020B0503020204020204" charset="-122"/>
                        </a:rPr>
                        <a:t>3</a:t>
                      </a:r>
                      <a:r>
                        <a:rPr lang="zh-CN" altLang="en-US" sz="1400" b="1" i="0" u="none" strike="noStrike" dirty="0">
                          <a:solidFill>
                            <a:srgbClr val="000000"/>
                          </a:solidFill>
                          <a:effectLst/>
                          <a:latin typeface="微软雅黑" panose="020B0503020204020204" charset="-122"/>
                          <a:ea typeface="微软雅黑" panose="020B0503020204020204" charset="-122"/>
                        </a:rPr>
                        <a:t>年，可累计 ）</a:t>
                      </a:r>
                      <a:endParaRPr lang="zh-CN" altLang="en-US" sz="1400" dirty="0">
                        <a:latin typeface="微软雅黑" panose="020B0503020204020204" charset="-122"/>
                        <a:ea typeface="微软雅黑" panose="020B0503020204020204" charset="-122"/>
                      </a:endParaRPr>
                    </a:p>
                  </a:txBody>
                  <a:tcPr marL="3572" marR="3572" marT="3572"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458372">
                <a:tc>
                  <a:txBody>
                    <a:bodyPr/>
                    <a:lstStyle/>
                    <a:p>
                      <a:pPr algn="l"/>
                      <a:r>
                        <a:rPr lang="zh-CN" altLang="en-US" sz="1400" b="1" i="0" u="none" strike="noStrike" dirty="0">
                          <a:solidFill>
                            <a:srgbClr val="000000"/>
                          </a:solidFill>
                          <a:effectLst/>
                          <a:latin typeface="微软雅黑" panose="020B0503020204020204" charset="-122"/>
                          <a:ea typeface="微软雅黑" panose="020B0503020204020204" charset="-122"/>
                        </a:rPr>
                        <a:t>全国多中心临床试验</a:t>
                      </a:r>
                      <a:r>
                        <a:rPr lang="zh-CN" altLang="en-US" sz="1400" b="1" i="0" u="none" strike="noStrike" dirty="0">
                          <a:solidFill>
                            <a:srgbClr val="000000"/>
                          </a:solidFill>
                          <a:effectLst/>
                          <a:latin typeface="微软雅黑" panose="020B0503020204020204" charset="-122"/>
                          <a:ea typeface="+mn-ea"/>
                        </a:rPr>
                        <a:t>（近</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a:t>
                      </a:r>
                      <a:endParaRPr lang="zh-CN" altLang="en-US" sz="1400" dirty="0">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457690">
                <a:tc>
                  <a:txBody>
                    <a:bodyPr/>
                    <a:lstStyle/>
                    <a:p>
                      <a:pPr algn="l"/>
                      <a:r>
                        <a:rPr lang="zh-CN" altLang="en-US" sz="1400" b="1" i="0" u="none" strike="noStrike" dirty="0">
                          <a:solidFill>
                            <a:srgbClr val="000000"/>
                          </a:solidFill>
                          <a:effectLst/>
                          <a:latin typeface="微软雅黑" panose="020B0503020204020204" charset="-122"/>
                          <a:ea typeface="微软雅黑" panose="020B0503020204020204" charset="-122"/>
                        </a:rPr>
                        <a:t>专利（</a:t>
                      </a:r>
                      <a:r>
                        <a:rPr lang="zh-CN" altLang="en-US" sz="1400" b="1" i="0" u="none" strike="noStrike" dirty="0">
                          <a:solidFill>
                            <a:srgbClr val="000000"/>
                          </a:solidFill>
                          <a:effectLst/>
                          <a:latin typeface="微软雅黑" panose="020B0503020204020204" charset="-122"/>
                          <a:ea typeface="+mn-ea"/>
                        </a:rPr>
                        <a:t>近</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a:t>
                      </a:r>
                      <a:r>
                        <a:rPr lang="zh-CN" altLang="en-US" sz="1400" b="1" i="0" u="none" strike="noStrike" dirty="0">
                          <a:solidFill>
                            <a:srgbClr val="000000"/>
                          </a:solidFill>
                          <a:effectLst/>
                          <a:latin typeface="微软雅黑" panose="020B0503020204020204" charset="-122"/>
                          <a:ea typeface="微软雅黑" panose="020B0503020204020204" charset="-122"/>
                        </a:rPr>
                        <a:t>）</a:t>
                      </a:r>
                      <a:endParaRPr lang="zh-CN" altLang="en-US" sz="1400" dirty="0">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r h="505356">
                <a:tc>
                  <a:txBody>
                    <a:bodyPr/>
                    <a:lstStyle/>
                    <a:p>
                      <a:pPr algn="l"/>
                      <a:r>
                        <a:rPr lang="zh-CN" altLang="en-US" sz="1400" b="1" i="0" u="none" strike="noStrike" dirty="0">
                          <a:solidFill>
                            <a:srgbClr val="000000"/>
                          </a:solidFill>
                          <a:effectLst/>
                          <a:latin typeface="微软雅黑" panose="020B0503020204020204" charset="-122"/>
                          <a:ea typeface="微软雅黑" panose="020B0503020204020204" charset="-122"/>
                        </a:rPr>
                        <a:t>编写教材或者专著（</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a:t>
                      </a:r>
                      <a:r>
                        <a:rPr lang="zh-CN" altLang="en-US" sz="1400" b="1" i="0" u="none" strike="noStrike" dirty="0">
                          <a:solidFill>
                            <a:srgbClr val="000000"/>
                          </a:solidFill>
                          <a:effectLst/>
                          <a:latin typeface="微软雅黑" panose="020B0503020204020204" charset="-122"/>
                          <a:ea typeface="微软雅黑" panose="020B0503020204020204" charset="-122"/>
                        </a:rPr>
                        <a:t>，可累计）</a:t>
                      </a:r>
                      <a:endParaRPr lang="zh-CN" altLang="en-US" sz="1400" dirty="0">
                        <a:latin typeface="微软雅黑" panose="020B0503020204020204" charset="-122"/>
                        <a:ea typeface="微软雅黑" panose="020B0503020204020204" charset="-122"/>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r h="505356">
                <a:tc>
                  <a:txBody>
                    <a:bodyPr/>
                    <a:lstStyle/>
                    <a:p>
                      <a:pPr algn="l"/>
                      <a:r>
                        <a:rPr lang="zh-CN" altLang="en-US" sz="1400" b="1" i="0" u="none" strike="noStrike" dirty="0">
                          <a:solidFill>
                            <a:srgbClr val="000000"/>
                          </a:solidFill>
                          <a:effectLst/>
                          <a:latin typeface="微软雅黑" panose="020B0503020204020204" charset="-122"/>
                          <a:ea typeface="微软雅黑" panose="020B0503020204020204" charset="-122"/>
                        </a:rPr>
                        <a:t>主持参编指南专家</a:t>
                      </a:r>
                      <a:r>
                        <a:rPr lang="zh-CN" altLang="en-US" sz="1400" b="1" i="0" u="none" strike="noStrike" dirty="0">
                          <a:solidFill>
                            <a:srgbClr val="000000"/>
                          </a:solidFill>
                          <a:effectLst/>
                          <a:latin typeface="微软雅黑" panose="020B0503020204020204" charset="-122"/>
                          <a:ea typeface="+mn-ea"/>
                        </a:rPr>
                        <a:t>共识（</a:t>
                      </a:r>
                      <a:r>
                        <a:rPr lang="en-US" altLang="zh-CN" sz="1400" b="1" i="0" u="none" strike="noStrike" dirty="0">
                          <a:solidFill>
                            <a:srgbClr val="000000"/>
                          </a:solidFill>
                          <a:effectLst/>
                          <a:latin typeface="微软雅黑" panose="020B0503020204020204" charset="-122"/>
                          <a:ea typeface="+mn-ea"/>
                        </a:rPr>
                        <a:t>3</a:t>
                      </a:r>
                      <a:r>
                        <a:rPr lang="zh-CN" altLang="en-US" sz="1400" b="1" i="0" u="none" strike="noStrike" dirty="0">
                          <a:solidFill>
                            <a:srgbClr val="000000"/>
                          </a:solidFill>
                          <a:effectLst/>
                          <a:latin typeface="微软雅黑" panose="020B0503020204020204" charset="-122"/>
                          <a:ea typeface="+mn-ea"/>
                        </a:rPr>
                        <a:t>年，可累计）</a:t>
                      </a:r>
                      <a:endParaRPr lang="en-US" altLang="zh-CN" sz="1400" b="1" i="0" u="none" strike="noStrike" dirty="0">
                        <a:solidFill>
                          <a:srgbClr val="000000"/>
                        </a:solidFill>
                        <a:effectLst/>
                        <a:latin typeface="微软雅黑" panose="020B0503020204020204" charset="-122"/>
                        <a:ea typeface="微软雅黑" panose="020B0503020204020204" charset="-122"/>
                      </a:endParaRPr>
                    </a:p>
                  </a:txBody>
                  <a:tcPr marL="3572" marR="3572" marT="3572" marB="0" anchor="ctr">
                    <a:solidFill>
                      <a:srgbClr val="D9D9D9"/>
                    </a:solidFill>
                  </a:tcPr>
                </a:tc>
                <a:tc>
                  <a:txBody>
                    <a:bodyPr/>
                    <a:lstStyle/>
                    <a:p>
                      <a:endParaRPr lang="zh-CN" altLang="en-US" sz="1400" b="1" dirty="0">
                        <a:latin typeface="微软雅黑" panose="020B0503020204020204" charset="-122"/>
                        <a:ea typeface="微软雅黑" panose="020B0503020204020204" charset="-122"/>
                      </a:endParaRPr>
                    </a:p>
                  </a:txBody>
                  <a:tcPr>
                    <a:solidFill>
                      <a:srgbClr val="D9D9D9"/>
                    </a:solid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685800" fontAlgn="ctr"/>
            <a:r>
              <a:rPr lang="zh-CN" altLang="en-US" dirty="0">
                <a:solidFill>
                  <a:srgbClr val="A60000"/>
                </a:solidFill>
                <a:latin typeface="微软雅黑" panose="020B0503020204020204" charset="-122"/>
                <a:ea typeface="微软雅黑" panose="020B0503020204020204" charset="-122"/>
              </a:rPr>
              <a:t>人才培养和社会影响力</a:t>
            </a:r>
            <a:endParaRPr lang="zh-CN" altLang="en-US" dirty="0">
              <a:solidFill>
                <a:srgbClr val="A60000"/>
              </a:solidFill>
              <a:latin typeface="微软雅黑" panose="020B0503020204020204" charset="-122"/>
              <a:ea typeface="微软雅黑" panose="020B0503020204020204" charset="-122"/>
            </a:endParaRPr>
          </a:p>
        </p:txBody>
      </p:sp>
      <p:sp>
        <p:nvSpPr>
          <p:cNvPr id="5" name="内容占位符 2"/>
          <p:cNvSpPr txBox="1"/>
          <p:nvPr/>
        </p:nvSpPr>
        <p:spPr>
          <a:xfrm>
            <a:off x="2042624" y="3803663"/>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6" name="内容占位符 2"/>
          <p:cNvSpPr txBox="1"/>
          <p:nvPr/>
        </p:nvSpPr>
        <p:spPr>
          <a:xfrm>
            <a:off x="333277" y="3041226"/>
            <a:ext cx="5066456" cy="1781387"/>
          </a:xfrm>
          <a:prstGeom prst="rect">
            <a:avLst/>
          </a:prstGeom>
        </p:spPr>
        <p:txBody>
          <a:bodyPr/>
          <a:lstStyle>
            <a:lvl1pPr marL="179705" indent="-179705" algn="l" defTabSz="457200" rtl="0" eaLnBrk="1" latinLnBrk="0" hangingPunct="1">
              <a:lnSpc>
                <a:spcPct val="100000"/>
              </a:lnSpc>
              <a:spcBef>
                <a:spcPts val="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539750" indent="-179705" algn="l" defTabSz="457200" rtl="0" eaLnBrk="1" latinLnBrk="0" hangingPunct="1">
              <a:lnSpc>
                <a:spcPct val="100000"/>
              </a:lnSpc>
              <a:spcBef>
                <a:spcPts val="0"/>
              </a:spcBef>
              <a:buFont typeface="Arial" panose="020B0604020202020204"/>
              <a:buChar char="–"/>
              <a:defRPr sz="18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panose="020B0604020202020204"/>
              <a:buChar char="•"/>
              <a:defRPr sz="1400" kern="1200" baseline="0">
                <a:solidFill>
                  <a:schemeClr val="tx1"/>
                </a:solidFill>
                <a:latin typeface="Arial" panose="020B0604020202020204" pitchFamily="34" charset="0"/>
                <a:ea typeface="+mn-ea"/>
                <a:cs typeface="Arial" panose="020B0604020202020204" pitchFamily="34" charset="0"/>
              </a:defRPr>
            </a:lvl3pPr>
            <a:lvl4pPr marL="622935" indent="-179705"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4pPr>
            <a:lvl5pPr marL="622935" indent="-228600" algn="l" defTabSz="457200" rtl="0" eaLnBrk="1" latinLnBrk="0" hangingPunct="1">
              <a:spcBef>
                <a:spcPct val="20000"/>
              </a:spcBef>
              <a:buFont typeface="Arial" panose="020B0604020202020204"/>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endParaRPr lang="zh-CN" altLang="en-US" dirty="0"/>
          </a:p>
        </p:txBody>
      </p:sp>
      <p:graphicFrame>
        <p:nvGraphicFramePr>
          <p:cNvPr id="7" name="表格 9"/>
          <p:cNvGraphicFramePr/>
          <p:nvPr/>
        </p:nvGraphicFramePr>
        <p:xfrm>
          <a:off x="333277" y="829542"/>
          <a:ext cx="6945185" cy="1460600"/>
        </p:xfrm>
        <a:graphic>
          <a:graphicData uri="http://schemas.openxmlformats.org/drawingml/2006/table">
            <a:tbl>
              <a:tblPr firstRow="1" bandRow="1">
                <a:tableStyleId>{5C22544A-7EE6-4342-B048-85BDC9FD1C3A}</a:tableStyleId>
              </a:tblPr>
              <a:tblGrid>
                <a:gridCol w="3019647"/>
                <a:gridCol w="3925538"/>
              </a:tblGrid>
              <a:tr h="459926">
                <a:tc>
                  <a:txBody>
                    <a:bodyPr/>
                    <a:lstStyle/>
                    <a:p>
                      <a:pPr algn="ctr"/>
                      <a:r>
                        <a:rPr lang="zh-CN" altLang="en-US" sz="1600" dirty="0"/>
                        <a:t>考核指标</a:t>
                      </a:r>
                      <a:endParaRPr lang="zh-CN" altLang="en-US" sz="1600" b="1" dirty="0">
                        <a:latin typeface="+mn-ea"/>
                        <a:ea typeface="+mn-ea"/>
                      </a:endParaRPr>
                    </a:p>
                  </a:txBody>
                  <a:tcPr>
                    <a:solidFill>
                      <a:srgbClr val="A60000"/>
                    </a:solidFill>
                  </a:tcPr>
                </a:tc>
                <a:tc>
                  <a:txBody>
                    <a:bodyPr/>
                    <a:lstStyle/>
                    <a:p>
                      <a:pPr algn="ctr"/>
                      <a:r>
                        <a:rPr lang="zh-CN" altLang="en-US" sz="1600" dirty="0"/>
                        <a:t>自评情况</a:t>
                      </a:r>
                      <a:endParaRPr lang="zh-CN" altLang="en-US" sz="1600" b="1" dirty="0">
                        <a:latin typeface="+mn-ea"/>
                        <a:ea typeface="+mn-ea"/>
                      </a:endParaRPr>
                    </a:p>
                  </a:txBody>
                  <a:tcPr>
                    <a:solidFill>
                      <a:srgbClr val="A60000"/>
                    </a:solidFill>
                  </a:tcPr>
                </a:tc>
              </a:tr>
              <a:tr h="475573">
                <a:tc>
                  <a:txBody>
                    <a:bodyPr/>
                    <a:lstStyle/>
                    <a:p>
                      <a:pPr marL="0" algn="l" defTabSz="685800" rtl="0" eaLnBrk="1" fontAlgn="ctr" latinLnBrk="0" hangingPunct="1"/>
                      <a:r>
                        <a:rPr lang="zh-CN" altLang="en-US" sz="1400" b="1" i="0" u="none" strike="noStrike" dirty="0">
                          <a:solidFill>
                            <a:srgbClr val="000000"/>
                          </a:solidFill>
                          <a:effectLst/>
                          <a:latin typeface="微软雅黑" panose="020B0503020204020204" charset="-122"/>
                          <a:ea typeface="微软雅黑" panose="020B0503020204020204" charset="-122"/>
                        </a:rPr>
                        <a:t>人才梯队</a:t>
                      </a:r>
                      <a:endParaRPr lang="zh-CN" altLang="en-US" sz="1400" b="1" i="0" u="none" strike="noStrike" kern="1200" dirty="0">
                        <a:solidFill>
                          <a:srgbClr val="000000"/>
                        </a:solidFill>
                        <a:effectLst/>
                        <a:latin typeface="微软雅黑" panose="020B0503020204020204" charset="-122"/>
                        <a:ea typeface="微软雅黑" panose="020B0503020204020204" charset="-122"/>
                        <a:cs typeface="+mn-cs"/>
                      </a:endParaRPr>
                    </a:p>
                  </a:txBody>
                  <a:tcPr marL="3572" marR="3572" marT="3572" marB="0" anchor="ctr">
                    <a:solidFill>
                      <a:schemeClr val="bg1">
                        <a:lumMod val="8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85000"/>
                      </a:schemeClr>
                    </a:solidFill>
                  </a:tcPr>
                </a:tc>
              </a:tr>
              <a:tr h="525101">
                <a:tc>
                  <a: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400" b="1" i="0" u="none" strike="noStrike" kern="1200" dirty="0">
                          <a:solidFill>
                            <a:srgbClr val="000000"/>
                          </a:solidFill>
                          <a:effectLst/>
                          <a:latin typeface="微软雅黑" panose="020B0503020204020204" charset="-122"/>
                          <a:ea typeface="微软雅黑" panose="020B0503020204020204" charset="-122"/>
                          <a:cs typeface="+mn-cs"/>
                        </a:rPr>
                        <a:t>学科带头人与骨干</a:t>
                      </a:r>
                      <a:endParaRPr lang="zh-CN" altLang="en-US" sz="1400" b="1" i="0" u="none" strike="noStrike" kern="1200" dirty="0">
                        <a:solidFill>
                          <a:srgbClr val="000000"/>
                        </a:solidFill>
                        <a:effectLst/>
                        <a:latin typeface="微软雅黑" panose="020B0503020204020204" charset="-122"/>
                        <a:ea typeface="微软雅黑" panose="020B0503020204020204" charset="-122"/>
                        <a:cs typeface="+mn-cs"/>
                      </a:endParaRPr>
                    </a:p>
                  </a:txBody>
                  <a:tcPr marL="3572" marR="3572" marT="3572" marB="0" anchor="ctr">
                    <a:solidFill>
                      <a:schemeClr val="bg1">
                        <a:lumMod val="95000"/>
                      </a:schemeClr>
                    </a:solidFill>
                  </a:tcPr>
                </a:tc>
                <a:tc>
                  <a:txBody>
                    <a:bodyPr/>
                    <a:lstStyle/>
                    <a:p>
                      <a:endParaRPr lang="zh-CN" altLang="en-US" sz="1400" b="1" dirty="0">
                        <a:latin typeface="微软雅黑" panose="020B0503020204020204" charset="-122"/>
                        <a:ea typeface="微软雅黑" panose="020B0503020204020204" charset="-122"/>
                      </a:endParaRPr>
                    </a:p>
                  </a:txBody>
                  <a:tcPr>
                    <a:solidFill>
                      <a:schemeClr val="bg1">
                        <a:lumMod val="95000"/>
                      </a:schemeClr>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院领导致辞</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rPr>
              <a:t>提问</a:t>
            </a:r>
            <a:endParaRPr lang="zh-CN" altLang="en-US" sz="4000" dirty="0">
              <a:latin typeface="微软雅黑" panose="020B0503020204020204" charset="-122"/>
              <a:ea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rPr>
              <a:t>线上</a:t>
            </a:r>
            <a:r>
              <a:rPr lang="en-US" altLang="zh-CN" sz="4000" b="1" dirty="0">
                <a:solidFill>
                  <a:schemeClr val="bg1"/>
                </a:solidFill>
                <a:latin typeface="微软雅黑" panose="020B0503020204020204" charset="-122"/>
                <a:ea typeface="微软雅黑" panose="020B0503020204020204" charset="-122"/>
                <a:cs typeface="Times New Roman" panose="02020603050405020304" pitchFamily="18" charset="0"/>
              </a:rPr>
              <a:t>/</a:t>
            </a:r>
            <a:r>
              <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rPr>
              <a:t>线下</a:t>
            </a:r>
            <a:endPar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endParaRPr>
          </a:p>
          <a:p>
            <a:pPr lvl="0"/>
            <a:r>
              <a:rPr lang="zh-CN" altLang="en-US" sz="4000" b="1" dirty="0">
                <a:solidFill>
                  <a:schemeClr val="bg1"/>
                </a:solidFill>
                <a:latin typeface="微软雅黑" panose="020B0503020204020204" charset="-122"/>
                <a:ea typeface="微软雅黑" panose="020B0503020204020204" charset="-122"/>
                <a:cs typeface="Times New Roman" panose="02020603050405020304" pitchFamily="18" charset="0"/>
              </a:rPr>
              <a:t>实地指导与点评</a:t>
            </a:r>
            <a:endParaRPr lang="zh-CN" altLang="en-US" sz="4000" dirty="0">
              <a:latin typeface="微软雅黑" panose="020B0503020204020204" charset="-122"/>
              <a:ea typeface="微软雅黑" panose="020B050302020402020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4" name="标题 3"/>
          <p:cNvSpPr>
            <a:spLocks noGrp="1"/>
          </p:cNvSpPr>
          <p:nvPr>
            <p:ph type="ctrTitle" idx="4294967295"/>
          </p:nvPr>
        </p:nvSpPr>
        <p:spPr>
          <a:xfrm>
            <a:off x="242073" y="193428"/>
            <a:ext cx="7772400" cy="661509"/>
          </a:xfrm>
        </p:spPr>
        <p:txBody>
          <a:bodyPr vert="horz"/>
          <a:lstStyle/>
          <a:p>
            <a:pPr algn="l" eaLnBrk="1" hangingPunct="1">
              <a:defRPr/>
            </a:pPr>
            <a:r>
              <a:rPr lang="zh-CN" altLang="en-US" sz="2700" b="1" dirty="0">
                <a:solidFill>
                  <a:srgbClr val="A60000"/>
                </a:solidFill>
                <a:latin typeface="微软雅黑" panose="020B0503020204020204" charset="-122"/>
                <a:ea typeface="微软雅黑" panose="020B0503020204020204" charset="-122"/>
                <a:cs typeface="Arial" panose="020B0604020202020204" pitchFamily="34" charset="0"/>
                <a:sym typeface="+mn-ea"/>
              </a:rPr>
              <a:t>线上/线下</a:t>
            </a:r>
            <a:r>
              <a:rPr lang="zh-CN" altLang="en-US" sz="2700" b="1" dirty="0">
                <a:solidFill>
                  <a:srgbClr val="A60000"/>
                </a:solidFill>
                <a:latin typeface="微软雅黑" panose="020B0503020204020204" charset="-122"/>
                <a:ea typeface="微软雅黑" panose="020B0503020204020204" charset="-122"/>
                <a:cs typeface="Arial" panose="020B0604020202020204" pitchFamily="34" charset="0"/>
              </a:rPr>
              <a:t>实地指导顺序</a:t>
            </a:r>
            <a:endParaRPr lang="zh-CN" altLang="en-US" sz="2700" b="1" dirty="0">
              <a:solidFill>
                <a:srgbClr val="A60000"/>
              </a:solidFill>
              <a:latin typeface="微软雅黑" panose="020B0503020204020204" charset="-122"/>
              <a:ea typeface="微软雅黑" panose="020B0503020204020204" charset="-122"/>
              <a:cs typeface="Arial" panose="020B0604020202020204" pitchFamily="34" charset="0"/>
            </a:endParaRPr>
          </a:p>
        </p:txBody>
      </p:sp>
      <p:graphicFrame>
        <p:nvGraphicFramePr>
          <p:cNvPr id="5" name="图示 4"/>
          <p:cNvGraphicFramePr/>
          <p:nvPr>
            <p:custDataLst>
              <p:tags r:id="rId4"/>
            </p:custDataLst>
          </p:nvPr>
        </p:nvGraphicFramePr>
        <p:xfrm>
          <a:off x="376749" y="1033145"/>
          <a:ext cx="8561493" cy="19168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6" name="组合 5"/>
          <p:cNvGrpSpPr/>
          <p:nvPr/>
        </p:nvGrpSpPr>
        <p:grpSpPr>
          <a:xfrm>
            <a:off x="6596385" y="1009088"/>
            <a:ext cx="454299" cy="406463"/>
            <a:chOff x="2082101" y="708505"/>
            <a:chExt cx="454299" cy="406463"/>
          </a:xfrm>
        </p:grpSpPr>
        <p:sp>
          <p:nvSpPr>
            <p:cNvPr id="7"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8"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6</a:t>
              </a:r>
              <a:endParaRPr lang="en-US" altLang="zh-CN" sz="2000" dirty="0">
                <a:solidFill>
                  <a:srgbClr val="FFFFFF"/>
                </a:solidFill>
                <a:latin typeface="+mn-ea"/>
                <a:sym typeface="微软雅黑" panose="020B0503020204020204" charset="-122"/>
              </a:endParaRPr>
            </a:p>
          </p:txBody>
        </p:sp>
      </p:grpSp>
      <p:grpSp>
        <p:nvGrpSpPr>
          <p:cNvPr id="9" name="组合 8"/>
          <p:cNvGrpSpPr/>
          <p:nvPr/>
        </p:nvGrpSpPr>
        <p:grpSpPr>
          <a:xfrm>
            <a:off x="5265425" y="1009088"/>
            <a:ext cx="454299" cy="406463"/>
            <a:chOff x="2082101" y="708505"/>
            <a:chExt cx="454299" cy="406463"/>
          </a:xfrm>
        </p:grpSpPr>
        <p:sp>
          <p:nvSpPr>
            <p:cNvPr id="10"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11"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5</a:t>
              </a:r>
              <a:endParaRPr lang="en-US" altLang="zh-CN" sz="2000" dirty="0">
                <a:solidFill>
                  <a:srgbClr val="FFFFFF"/>
                </a:solidFill>
                <a:latin typeface="+mn-ea"/>
                <a:sym typeface="微软雅黑" panose="020B0503020204020204" charset="-122"/>
              </a:endParaRPr>
            </a:p>
          </p:txBody>
        </p:sp>
      </p:grpSp>
      <p:grpSp>
        <p:nvGrpSpPr>
          <p:cNvPr id="12" name="组合 11"/>
          <p:cNvGrpSpPr/>
          <p:nvPr/>
        </p:nvGrpSpPr>
        <p:grpSpPr>
          <a:xfrm>
            <a:off x="4057776" y="1009088"/>
            <a:ext cx="454299" cy="406463"/>
            <a:chOff x="2082101" y="708505"/>
            <a:chExt cx="454299" cy="406463"/>
          </a:xfrm>
        </p:grpSpPr>
        <p:sp>
          <p:nvSpPr>
            <p:cNvPr id="13"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14"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4</a:t>
              </a:r>
              <a:endParaRPr lang="en-US" altLang="zh-CN" sz="2000" dirty="0">
                <a:solidFill>
                  <a:srgbClr val="FFFFFF"/>
                </a:solidFill>
                <a:latin typeface="+mn-ea"/>
                <a:sym typeface="微软雅黑" panose="020B0503020204020204" charset="-122"/>
              </a:endParaRPr>
            </a:p>
          </p:txBody>
        </p:sp>
      </p:grpSp>
      <p:grpSp>
        <p:nvGrpSpPr>
          <p:cNvPr id="15" name="组合 14"/>
          <p:cNvGrpSpPr/>
          <p:nvPr/>
        </p:nvGrpSpPr>
        <p:grpSpPr>
          <a:xfrm>
            <a:off x="2691558" y="1009088"/>
            <a:ext cx="454299" cy="406463"/>
            <a:chOff x="2082101" y="708505"/>
            <a:chExt cx="454299" cy="406463"/>
          </a:xfrm>
        </p:grpSpPr>
        <p:sp>
          <p:nvSpPr>
            <p:cNvPr id="16"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17"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3</a:t>
              </a:r>
              <a:endParaRPr lang="en-US" altLang="zh-CN" sz="2000" dirty="0">
                <a:solidFill>
                  <a:srgbClr val="FFFFFF"/>
                </a:solidFill>
                <a:latin typeface="+mn-ea"/>
                <a:sym typeface="微软雅黑" panose="020B0503020204020204" charset="-122"/>
              </a:endParaRPr>
            </a:p>
          </p:txBody>
        </p:sp>
      </p:grpSp>
      <p:grpSp>
        <p:nvGrpSpPr>
          <p:cNvPr id="18" name="组合 17"/>
          <p:cNvGrpSpPr/>
          <p:nvPr/>
        </p:nvGrpSpPr>
        <p:grpSpPr>
          <a:xfrm>
            <a:off x="1356145" y="1009088"/>
            <a:ext cx="454299" cy="406463"/>
            <a:chOff x="2082101" y="708505"/>
            <a:chExt cx="454299" cy="406463"/>
          </a:xfrm>
        </p:grpSpPr>
        <p:sp>
          <p:nvSpPr>
            <p:cNvPr id="19"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20"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2</a:t>
              </a:r>
              <a:endParaRPr lang="en-US" altLang="zh-CN" sz="2000" dirty="0">
                <a:solidFill>
                  <a:srgbClr val="FFFFFF"/>
                </a:solidFill>
                <a:latin typeface="+mn-ea"/>
                <a:sym typeface="微软雅黑" panose="020B0503020204020204" charset="-122"/>
              </a:endParaRPr>
            </a:p>
          </p:txBody>
        </p:sp>
      </p:grpSp>
      <p:grpSp>
        <p:nvGrpSpPr>
          <p:cNvPr id="21" name="组合 20"/>
          <p:cNvGrpSpPr/>
          <p:nvPr/>
        </p:nvGrpSpPr>
        <p:grpSpPr>
          <a:xfrm>
            <a:off x="151558" y="1009088"/>
            <a:ext cx="454299" cy="406463"/>
            <a:chOff x="2082101" y="708505"/>
            <a:chExt cx="454299" cy="406463"/>
          </a:xfrm>
        </p:grpSpPr>
        <p:sp>
          <p:nvSpPr>
            <p:cNvPr id="22"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23"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1</a:t>
              </a:r>
              <a:endParaRPr lang="en-US" altLang="zh-CN" sz="2000" dirty="0">
                <a:solidFill>
                  <a:srgbClr val="FFFFFF"/>
                </a:solidFill>
                <a:latin typeface="+mn-ea"/>
                <a:sym typeface="微软雅黑" panose="020B0503020204020204" charset="-122"/>
              </a:endParaRPr>
            </a:p>
          </p:txBody>
        </p:sp>
      </p:grpSp>
      <p:grpSp>
        <p:nvGrpSpPr>
          <p:cNvPr id="24" name="组合 23"/>
          <p:cNvGrpSpPr/>
          <p:nvPr/>
        </p:nvGrpSpPr>
        <p:grpSpPr>
          <a:xfrm>
            <a:off x="7800932" y="1009088"/>
            <a:ext cx="454299" cy="406463"/>
            <a:chOff x="2082101" y="708505"/>
            <a:chExt cx="454299" cy="406463"/>
          </a:xfrm>
        </p:grpSpPr>
        <p:sp>
          <p:nvSpPr>
            <p:cNvPr id="25"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26"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7</a:t>
              </a:r>
              <a:endParaRPr lang="en-US" altLang="zh-CN" sz="2000" dirty="0">
                <a:solidFill>
                  <a:srgbClr val="FFFFFF"/>
                </a:solidFill>
                <a:latin typeface="+mn-ea"/>
                <a:sym typeface="微软雅黑" panose="020B0503020204020204" charset="-122"/>
              </a:endParaRPr>
            </a:p>
          </p:txBody>
        </p:sp>
      </p:grpSp>
      <p:grpSp>
        <p:nvGrpSpPr>
          <p:cNvPr id="27" name="组合 26"/>
          <p:cNvGrpSpPr/>
          <p:nvPr/>
        </p:nvGrpSpPr>
        <p:grpSpPr>
          <a:xfrm>
            <a:off x="4254827" y="3337738"/>
            <a:ext cx="909396" cy="1399892"/>
            <a:chOff x="6581" y="258480"/>
            <a:chExt cx="909396" cy="1399892"/>
          </a:xfrm>
          <a:solidFill>
            <a:srgbClr val="8D1E25"/>
          </a:solidFill>
          <a:scene3d>
            <a:camera prst="orthographicFront"/>
            <a:lightRig rig="flat" dir="t"/>
          </a:scene3d>
        </p:grpSpPr>
        <p:sp>
          <p:nvSpPr>
            <p:cNvPr id="28" name="矩形: 圆角 27"/>
            <p:cNvSpPr/>
            <p:nvPr/>
          </p:nvSpPr>
          <p:spPr>
            <a:xfrm>
              <a:off x="6581" y="258480"/>
              <a:ext cx="909396" cy="1399892"/>
            </a:xfrm>
            <a:prstGeom prst="roundRect">
              <a:avLst>
                <a:gd name="adj" fmla="val 10000"/>
              </a:avLst>
            </a:prstGeom>
            <a:grpFill/>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zh-CN" altLang="en-US" sz="1400">
                <a:solidFill>
                  <a:schemeClr val="bg1"/>
                </a:solidFill>
              </a:endParaRPr>
            </a:p>
          </p:txBody>
        </p:sp>
        <p:sp>
          <p:nvSpPr>
            <p:cNvPr id="29" name="矩形: 圆角 4"/>
            <p:cNvSpPr txBox="1"/>
            <p:nvPr/>
          </p:nvSpPr>
          <p:spPr>
            <a:xfrm>
              <a:off x="33216" y="285115"/>
              <a:ext cx="856126" cy="1346622"/>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0" tIns="76200" rIns="76200" bIns="76200" numCol="1" spcCol="1270" anchor="ctr" anchorCtr="0">
              <a:noAutofit/>
            </a:bodyPr>
            <a:lstStyle/>
            <a:p>
              <a:pPr algn="ctr" defTabSz="889000">
                <a:lnSpc>
                  <a:spcPct val="90000"/>
                </a:lnSpc>
                <a:spcBef>
                  <a:spcPct val="0"/>
                </a:spcBef>
                <a:spcAft>
                  <a:spcPct val="35000"/>
                </a:spcAft>
              </a:pPr>
              <a:r>
                <a:rPr lang="zh-CN" altLang="en-US" sz="1600" b="1" dirty="0">
                  <a:solidFill>
                    <a:schemeClr val="bg1"/>
                  </a:solidFill>
                  <a:latin typeface="微软雅黑" panose="020B0503020204020204" charset="-122"/>
                  <a:ea typeface="微软雅黑" panose="020B0503020204020204" charset="-122"/>
                </a:rPr>
                <a:t>考护士</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33" name="组合 32"/>
          <p:cNvGrpSpPr/>
          <p:nvPr/>
        </p:nvGrpSpPr>
        <p:grpSpPr>
          <a:xfrm>
            <a:off x="5481204" y="3311103"/>
            <a:ext cx="909396" cy="1399892"/>
            <a:chOff x="6581" y="258480"/>
            <a:chExt cx="909396" cy="1399892"/>
          </a:xfrm>
          <a:solidFill>
            <a:srgbClr val="8D1E25"/>
          </a:solidFill>
          <a:scene3d>
            <a:camera prst="orthographicFront"/>
            <a:lightRig rig="flat" dir="t"/>
          </a:scene3d>
        </p:grpSpPr>
        <p:sp>
          <p:nvSpPr>
            <p:cNvPr id="34" name="矩形: 圆角 33"/>
            <p:cNvSpPr/>
            <p:nvPr/>
          </p:nvSpPr>
          <p:spPr>
            <a:xfrm>
              <a:off x="6581" y="258480"/>
              <a:ext cx="909396" cy="1399892"/>
            </a:xfrm>
            <a:prstGeom prst="roundRect">
              <a:avLst>
                <a:gd name="adj" fmla="val 10000"/>
              </a:avLst>
            </a:prstGeom>
            <a:grpFill/>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zh-CN" altLang="en-US" sz="1400">
                <a:solidFill>
                  <a:schemeClr val="bg1"/>
                </a:solidFill>
              </a:endParaRPr>
            </a:p>
          </p:txBody>
        </p:sp>
        <p:sp>
          <p:nvSpPr>
            <p:cNvPr id="35" name="矩形: 圆角 4"/>
            <p:cNvSpPr txBox="1"/>
            <p:nvPr/>
          </p:nvSpPr>
          <p:spPr>
            <a:xfrm>
              <a:off x="33216" y="285115"/>
              <a:ext cx="856126" cy="1346622"/>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0" tIns="76200" rIns="76200" bIns="76200" numCol="1" spcCol="1270" anchor="ctr" anchorCtr="0">
              <a:noAutofit/>
            </a:bodyPr>
            <a:lstStyle/>
            <a:p>
              <a:pPr algn="ctr" defTabSz="889000">
                <a:lnSpc>
                  <a:spcPct val="90000"/>
                </a:lnSpc>
                <a:spcBef>
                  <a:spcPct val="0"/>
                </a:spcBef>
                <a:spcAft>
                  <a:spcPct val="35000"/>
                </a:spcAft>
              </a:pPr>
              <a:r>
                <a:rPr lang="zh-CN" altLang="en-US" sz="1600" b="1" dirty="0">
                  <a:solidFill>
                    <a:schemeClr val="bg1"/>
                  </a:solidFill>
                  <a:latin typeface="微软雅黑" panose="020B0503020204020204" charset="-122"/>
                  <a:ea typeface="微软雅黑" panose="020B0503020204020204" charset="-122"/>
                </a:rPr>
                <a:t>考患者</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39" name="组合 38"/>
          <p:cNvGrpSpPr/>
          <p:nvPr/>
        </p:nvGrpSpPr>
        <p:grpSpPr>
          <a:xfrm>
            <a:off x="3015879" y="3364373"/>
            <a:ext cx="909396" cy="1399892"/>
            <a:chOff x="6581" y="258480"/>
            <a:chExt cx="909396" cy="1399892"/>
          </a:xfrm>
          <a:solidFill>
            <a:schemeClr val="bg1"/>
          </a:solidFill>
          <a:scene3d>
            <a:camera prst="orthographicFront"/>
            <a:lightRig rig="flat" dir="t"/>
          </a:scene3d>
        </p:grpSpPr>
        <p:sp>
          <p:nvSpPr>
            <p:cNvPr id="40" name="矩形: 圆角 39"/>
            <p:cNvSpPr/>
            <p:nvPr/>
          </p:nvSpPr>
          <p:spPr>
            <a:xfrm>
              <a:off x="6581" y="258480"/>
              <a:ext cx="909396" cy="1399892"/>
            </a:xfrm>
            <a:prstGeom prst="roundRect">
              <a:avLst>
                <a:gd name="adj" fmla="val 10000"/>
              </a:avLst>
            </a:prstGeom>
            <a:grpFill/>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41" name="矩形: 圆角 4"/>
            <p:cNvSpPr txBox="1"/>
            <p:nvPr/>
          </p:nvSpPr>
          <p:spPr>
            <a:xfrm>
              <a:off x="33216" y="285115"/>
              <a:ext cx="856126" cy="1346622"/>
            </a:xfrm>
            <a:prstGeom prst="rect">
              <a:avLst/>
            </a:prstGeom>
            <a:solidFill>
              <a:srgbClr val="8D1E25"/>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0" tIns="76200" rIns="76200" bIns="76200" numCol="1" spcCol="1270" anchor="ctr" anchorCtr="0">
              <a:noAutofit/>
            </a:bodyPr>
            <a:lstStyle/>
            <a:p>
              <a:pPr algn="ctr" defTabSz="889000">
                <a:lnSpc>
                  <a:spcPct val="90000"/>
                </a:lnSpc>
                <a:spcBef>
                  <a:spcPct val="0"/>
                </a:spcBef>
                <a:spcAft>
                  <a:spcPct val="35000"/>
                </a:spcAft>
              </a:pPr>
              <a:r>
                <a:rPr lang="zh-CN" altLang="en-US" sz="1600" b="1" dirty="0">
                  <a:solidFill>
                    <a:schemeClr val="bg1"/>
                  </a:solidFill>
                  <a:latin typeface="微软雅黑" panose="020B0503020204020204" charset="-122"/>
                  <a:ea typeface="微软雅黑" panose="020B0503020204020204" charset="-122"/>
                </a:rPr>
                <a:t>考医生</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45" name="组合 44"/>
          <p:cNvGrpSpPr/>
          <p:nvPr/>
        </p:nvGrpSpPr>
        <p:grpSpPr>
          <a:xfrm>
            <a:off x="4049933" y="3147824"/>
            <a:ext cx="454299" cy="406463"/>
            <a:chOff x="2082101" y="708505"/>
            <a:chExt cx="454299" cy="406463"/>
          </a:xfrm>
        </p:grpSpPr>
        <p:sp>
          <p:nvSpPr>
            <p:cNvPr id="46"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47"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9</a:t>
              </a:r>
              <a:endParaRPr lang="en-US" altLang="zh-CN" sz="2000" dirty="0">
                <a:solidFill>
                  <a:srgbClr val="FFFFFF"/>
                </a:solidFill>
                <a:latin typeface="+mn-ea"/>
                <a:sym typeface="微软雅黑" panose="020B0503020204020204" charset="-122"/>
              </a:endParaRPr>
            </a:p>
          </p:txBody>
        </p:sp>
      </p:grpSp>
      <p:grpSp>
        <p:nvGrpSpPr>
          <p:cNvPr id="48" name="组合 47"/>
          <p:cNvGrpSpPr/>
          <p:nvPr/>
        </p:nvGrpSpPr>
        <p:grpSpPr>
          <a:xfrm>
            <a:off x="2718973" y="3147824"/>
            <a:ext cx="454299" cy="406463"/>
            <a:chOff x="2082101" y="708505"/>
            <a:chExt cx="454299" cy="406463"/>
          </a:xfrm>
        </p:grpSpPr>
        <p:sp>
          <p:nvSpPr>
            <p:cNvPr id="49"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100">
                <a:solidFill>
                  <a:srgbClr val="FFFFFF"/>
                </a:solidFill>
                <a:latin typeface="+mn-ea"/>
              </a:endParaRPr>
            </a:p>
          </p:txBody>
        </p:sp>
        <p:sp>
          <p:nvSpPr>
            <p:cNvPr id="50" name="Text Box 11"/>
            <p:cNvSpPr txBox="1">
              <a:spLocks noChangeArrowheads="1"/>
            </p:cNvSpPr>
            <p:nvPr/>
          </p:nvSpPr>
          <p:spPr bwMode="auto">
            <a:xfrm>
              <a:off x="2109516" y="708505"/>
              <a:ext cx="3955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2000" dirty="0">
                  <a:solidFill>
                    <a:srgbClr val="FFFFFF"/>
                  </a:solidFill>
                  <a:latin typeface="+mn-ea"/>
                  <a:sym typeface="微软雅黑" panose="020B0503020204020204" charset="-122"/>
                </a:rPr>
                <a:t>8</a:t>
              </a:r>
              <a:endParaRPr lang="en-US" altLang="zh-CN" sz="2000" dirty="0">
                <a:solidFill>
                  <a:srgbClr val="FFFFFF"/>
                </a:solidFill>
                <a:latin typeface="+mn-ea"/>
                <a:sym typeface="微软雅黑" panose="020B0503020204020204" charset="-122"/>
              </a:endParaRPr>
            </a:p>
          </p:txBody>
        </p:sp>
      </p:grpSp>
      <p:grpSp>
        <p:nvGrpSpPr>
          <p:cNvPr id="51" name="组合 50"/>
          <p:cNvGrpSpPr/>
          <p:nvPr/>
        </p:nvGrpSpPr>
        <p:grpSpPr>
          <a:xfrm>
            <a:off x="5224353" y="3130854"/>
            <a:ext cx="513405" cy="412010"/>
            <a:chOff x="2063500" y="732562"/>
            <a:chExt cx="501187" cy="382406"/>
          </a:xfrm>
        </p:grpSpPr>
        <p:sp>
          <p:nvSpPr>
            <p:cNvPr id="52" name="AutoShape 10"/>
            <p:cNvSpPr>
              <a:spLocks noChangeArrowheads="1"/>
            </p:cNvSpPr>
            <p:nvPr/>
          </p:nvSpPr>
          <p:spPr bwMode="auto">
            <a:xfrm rot="1800000">
              <a:off x="2082101" y="732562"/>
              <a:ext cx="454299" cy="382406"/>
            </a:xfrm>
            <a:prstGeom prst="hexagon">
              <a:avLst>
                <a:gd name="adj" fmla="val 29159"/>
                <a:gd name="vf" fmla="val 115470"/>
              </a:avLst>
            </a:prstGeom>
            <a:gradFill flip="none" rotWithShape="1">
              <a:gsLst>
                <a:gs pos="0">
                  <a:srgbClr val="A60000">
                    <a:shade val="30000"/>
                    <a:satMod val="115000"/>
                  </a:srgbClr>
                </a:gs>
                <a:gs pos="50000">
                  <a:srgbClr val="A60000">
                    <a:shade val="67500"/>
                    <a:satMod val="115000"/>
                  </a:srgbClr>
                </a:gs>
                <a:gs pos="100000">
                  <a:srgbClr val="A60000">
                    <a:shade val="100000"/>
                    <a:satMod val="115000"/>
                  </a:srgbClr>
                </a:gs>
              </a:gsLst>
              <a:lin ang="1620000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fontAlgn="base">
                <a:spcBef>
                  <a:spcPct val="0"/>
                </a:spcBef>
                <a:spcAft>
                  <a:spcPct val="0"/>
                </a:spcAft>
              </a:pPr>
              <a:endParaRPr lang="zh-CN" altLang="en-US" sz="1000">
                <a:solidFill>
                  <a:srgbClr val="FFFFFF"/>
                </a:solidFill>
                <a:latin typeface="+mn-ea"/>
              </a:endParaRPr>
            </a:p>
          </p:txBody>
        </p:sp>
        <p:sp>
          <p:nvSpPr>
            <p:cNvPr id="53" name="Text Box 11"/>
            <p:cNvSpPr txBox="1">
              <a:spLocks noChangeArrowheads="1"/>
            </p:cNvSpPr>
            <p:nvPr/>
          </p:nvSpPr>
          <p:spPr bwMode="auto">
            <a:xfrm>
              <a:off x="2063500" y="768946"/>
              <a:ext cx="501187" cy="31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fontAlgn="base">
                <a:spcBef>
                  <a:spcPct val="0"/>
                </a:spcBef>
                <a:spcAft>
                  <a:spcPct val="0"/>
                </a:spcAft>
              </a:pPr>
              <a:r>
                <a:rPr lang="en-US" altLang="zh-CN" sz="1600" dirty="0">
                  <a:solidFill>
                    <a:srgbClr val="FFFFFF"/>
                  </a:solidFill>
                  <a:latin typeface="+mn-ea"/>
                  <a:sym typeface="微软雅黑" panose="020B0503020204020204" charset="-122"/>
                </a:rPr>
                <a:t>10</a:t>
              </a:r>
              <a:endParaRPr lang="en-US" altLang="zh-CN" sz="1600" dirty="0">
                <a:solidFill>
                  <a:srgbClr val="FFFFFF"/>
                </a:solidFill>
                <a:latin typeface="+mn-ea"/>
                <a:sym typeface="微软雅黑" panose="020B0503020204020204" charset="-122"/>
              </a:endParaRPr>
            </a:p>
          </p:txBody>
        </p:sp>
      </p:grpSp>
      <p:grpSp>
        <p:nvGrpSpPr>
          <p:cNvPr id="57" name="组合 56"/>
          <p:cNvGrpSpPr/>
          <p:nvPr/>
        </p:nvGrpSpPr>
        <p:grpSpPr>
          <a:xfrm>
            <a:off x="2718973" y="3907349"/>
            <a:ext cx="192792" cy="225530"/>
            <a:chOff x="7372695" y="845661"/>
            <a:chExt cx="192792" cy="225530"/>
          </a:xfrm>
          <a:solidFill>
            <a:srgbClr val="8D1E25"/>
          </a:solidFill>
        </p:grpSpPr>
        <p:sp>
          <p:nvSpPr>
            <p:cNvPr id="58" name="箭头: 右 57"/>
            <p:cNvSpPr/>
            <p:nvPr/>
          </p:nvSpPr>
          <p:spPr>
            <a:xfrm>
              <a:off x="7372695" y="845661"/>
              <a:ext cx="192792" cy="225530"/>
            </a:xfrm>
            <a:prstGeom prst="rightArrow">
              <a:avLst>
                <a:gd name="adj1" fmla="val 60000"/>
                <a:gd name="adj2" fmla="val 50000"/>
              </a:avLst>
            </a:prstGeom>
            <a:grpFill/>
          </p:spPr>
          <p:style>
            <a:lnRef idx="0">
              <a:schemeClr val="dk2">
                <a:tint val="60000"/>
                <a:hueOff val="0"/>
                <a:satOff val="0"/>
                <a:lumOff val="0"/>
                <a:alphaOff val="0"/>
              </a:schemeClr>
            </a:lnRef>
            <a:fillRef idx="2">
              <a:schemeClr val="dk2">
                <a:tint val="60000"/>
                <a:hueOff val="0"/>
                <a:satOff val="0"/>
                <a:lumOff val="0"/>
                <a:alphaOff val="0"/>
              </a:schemeClr>
            </a:fillRef>
            <a:effectRef idx="1">
              <a:schemeClr val="dk2">
                <a:tint val="60000"/>
                <a:hueOff val="0"/>
                <a:satOff val="0"/>
                <a:lumOff val="0"/>
                <a:alphaOff val="0"/>
              </a:schemeClr>
            </a:effectRef>
            <a:fontRef idx="minor">
              <a:schemeClr val="dk1"/>
            </a:fontRef>
          </p:style>
          <p:txBody>
            <a:bodyPr/>
            <a:lstStyle/>
            <a:p>
              <a:endParaRPr lang="zh-CN" altLang="en-US"/>
            </a:p>
          </p:txBody>
        </p:sp>
        <p:sp>
          <p:nvSpPr>
            <p:cNvPr id="59" name="箭头: 右 4"/>
            <p:cNvSpPr txBox="1"/>
            <p:nvPr/>
          </p:nvSpPr>
          <p:spPr>
            <a:xfrm>
              <a:off x="7372695" y="890767"/>
              <a:ext cx="134954" cy="135318"/>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solidFill>
                  <a:srgbClr val="A60000"/>
                </a:solidFill>
                <a:latin typeface="+mn-ea"/>
              </a:endParaRPr>
            </a:p>
          </p:txBody>
        </p:sp>
      </p:grpSp>
      <p:grpSp>
        <p:nvGrpSpPr>
          <p:cNvPr id="60" name="组合 59"/>
          <p:cNvGrpSpPr/>
          <p:nvPr/>
        </p:nvGrpSpPr>
        <p:grpSpPr>
          <a:xfrm>
            <a:off x="4020542" y="3907349"/>
            <a:ext cx="192792" cy="225530"/>
            <a:chOff x="7372695" y="845661"/>
            <a:chExt cx="192792" cy="225530"/>
          </a:xfrm>
          <a:solidFill>
            <a:srgbClr val="8D1E25"/>
          </a:solidFill>
        </p:grpSpPr>
        <p:sp>
          <p:nvSpPr>
            <p:cNvPr id="61" name="箭头: 右 60"/>
            <p:cNvSpPr/>
            <p:nvPr/>
          </p:nvSpPr>
          <p:spPr>
            <a:xfrm>
              <a:off x="7372695" y="845661"/>
              <a:ext cx="192792" cy="225530"/>
            </a:xfrm>
            <a:prstGeom prst="rightArrow">
              <a:avLst>
                <a:gd name="adj1" fmla="val 60000"/>
                <a:gd name="adj2" fmla="val 50000"/>
              </a:avLst>
            </a:prstGeom>
            <a:grpFill/>
          </p:spPr>
          <p:style>
            <a:lnRef idx="0">
              <a:schemeClr val="dk2">
                <a:tint val="60000"/>
                <a:hueOff val="0"/>
                <a:satOff val="0"/>
                <a:lumOff val="0"/>
                <a:alphaOff val="0"/>
              </a:schemeClr>
            </a:lnRef>
            <a:fillRef idx="2">
              <a:schemeClr val="dk2">
                <a:tint val="60000"/>
                <a:hueOff val="0"/>
                <a:satOff val="0"/>
                <a:lumOff val="0"/>
                <a:alphaOff val="0"/>
              </a:schemeClr>
            </a:fillRef>
            <a:effectRef idx="1">
              <a:schemeClr val="dk2">
                <a:tint val="60000"/>
                <a:hueOff val="0"/>
                <a:satOff val="0"/>
                <a:lumOff val="0"/>
                <a:alphaOff val="0"/>
              </a:schemeClr>
            </a:effectRef>
            <a:fontRef idx="minor">
              <a:schemeClr val="dk1"/>
            </a:fontRef>
          </p:style>
          <p:txBody>
            <a:bodyPr/>
            <a:lstStyle/>
            <a:p>
              <a:endParaRPr lang="zh-CN" altLang="en-US"/>
            </a:p>
          </p:txBody>
        </p:sp>
        <p:sp>
          <p:nvSpPr>
            <p:cNvPr id="62" name="箭头: 右 4"/>
            <p:cNvSpPr txBox="1"/>
            <p:nvPr/>
          </p:nvSpPr>
          <p:spPr>
            <a:xfrm>
              <a:off x="7372695" y="890767"/>
              <a:ext cx="134954" cy="135318"/>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solidFill>
                  <a:srgbClr val="A60000"/>
                </a:solidFill>
                <a:latin typeface="+mn-ea"/>
              </a:endParaRPr>
            </a:p>
          </p:txBody>
        </p:sp>
      </p:grpSp>
      <p:grpSp>
        <p:nvGrpSpPr>
          <p:cNvPr id="63" name="组合 62"/>
          <p:cNvGrpSpPr/>
          <p:nvPr/>
        </p:nvGrpSpPr>
        <p:grpSpPr>
          <a:xfrm>
            <a:off x="5226317" y="3907349"/>
            <a:ext cx="192792" cy="225530"/>
            <a:chOff x="7372695" y="845661"/>
            <a:chExt cx="192792" cy="225530"/>
          </a:xfrm>
          <a:solidFill>
            <a:srgbClr val="8D1E25"/>
          </a:solidFill>
        </p:grpSpPr>
        <p:sp>
          <p:nvSpPr>
            <p:cNvPr id="64" name="箭头: 右 63"/>
            <p:cNvSpPr/>
            <p:nvPr/>
          </p:nvSpPr>
          <p:spPr>
            <a:xfrm>
              <a:off x="7372695" y="845661"/>
              <a:ext cx="192792" cy="225530"/>
            </a:xfrm>
            <a:prstGeom prst="rightArrow">
              <a:avLst>
                <a:gd name="adj1" fmla="val 60000"/>
                <a:gd name="adj2" fmla="val 50000"/>
              </a:avLst>
            </a:prstGeom>
            <a:grpFill/>
          </p:spPr>
          <p:style>
            <a:lnRef idx="0">
              <a:schemeClr val="dk2">
                <a:tint val="60000"/>
                <a:hueOff val="0"/>
                <a:satOff val="0"/>
                <a:lumOff val="0"/>
                <a:alphaOff val="0"/>
              </a:schemeClr>
            </a:lnRef>
            <a:fillRef idx="2">
              <a:schemeClr val="dk2">
                <a:tint val="60000"/>
                <a:hueOff val="0"/>
                <a:satOff val="0"/>
                <a:lumOff val="0"/>
                <a:alphaOff val="0"/>
              </a:schemeClr>
            </a:fillRef>
            <a:effectRef idx="1">
              <a:schemeClr val="dk2">
                <a:tint val="60000"/>
                <a:hueOff val="0"/>
                <a:satOff val="0"/>
                <a:lumOff val="0"/>
                <a:alphaOff val="0"/>
              </a:schemeClr>
            </a:effectRef>
            <a:fontRef idx="minor">
              <a:schemeClr val="dk1"/>
            </a:fontRef>
          </p:style>
          <p:txBody>
            <a:bodyPr/>
            <a:lstStyle/>
            <a:p>
              <a:endParaRPr lang="zh-CN" altLang="en-US"/>
            </a:p>
          </p:txBody>
        </p:sp>
        <p:sp>
          <p:nvSpPr>
            <p:cNvPr id="65" name="箭头: 右 4"/>
            <p:cNvSpPr txBox="1"/>
            <p:nvPr/>
          </p:nvSpPr>
          <p:spPr>
            <a:xfrm>
              <a:off x="7372695" y="890767"/>
              <a:ext cx="134954" cy="135318"/>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solidFill>
                  <a:srgbClr val="A60000"/>
                </a:solidFill>
                <a:latin typeface="+mn-ea"/>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专家意见反馈</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医院领导总结发言</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143000" y="1814022"/>
            <a:ext cx="7079165"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专家讨论、打分</a:t>
            </a:r>
            <a:r>
              <a:rPr lang="zh-CN" altLang="en-US" sz="3200" b="1" dirty="0">
                <a:solidFill>
                  <a:schemeClr val="bg1"/>
                </a:solidFill>
                <a:latin typeface="微软雅黑" panose="020B0503020204020204" charset="-122"/>
                <a:ea typeface="微软雅黑" panose="020B0503020204020204" charset="-122"/>
                <a:cs typeface="Arial" panose="020B0604020202020204" pitchFamily="34" charset="0"/>
              </a:rPr>
              <a:t>（其他人离场）</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314027" y="163237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科室</a:t>
            </a:r>
            <a:r>
              <a:rPr lang="en-US" altLang="zh-CN" sz="4000" b="1" dirty="0">
                <a:solidFill>
                  <a:schemeClr val="bg1"/>
                </a:solidFill>
                <a:latin typeface="微软雅黑" panose="020B0503020204020204" charset="-122"/>
                <a:ea typeface="微软雅黑" panose="020B0503020204020204" charset="-122"/>
                <a:cs typeface="Arial" panose="020B0604020202020204" pitchFamily="34" charset="0"/>
              </a:rPr>
              <a:t>PCCM</a:t>
            </a:r>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规范化建设介绍</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55037" y="210499"/>
            <a:ext cx="6720018" cy="594431"/>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医院概况</a:t>
            </a:r>
            <a:endPar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txBox="1"/>
          <p:nvPr/>
        </p:nvSpPr>
        <p:spPr>
          <a:xfrm>
            <a:off x="325688" y="371665"/>
            <a:ext cx="7886700" cy="497205"/>
          </a:xfrm>
        </p:spPr>
        <p:txBody>
          <a:bodyPr vert="horz"/>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990000"/>
                </a:solidFill>
                <a:latin typeface="微软雅黑" panose="020B0503020204020204" charset="-122"/>
                <a:ea typeface="微软雅黑" panose="020B0503020204020204" charset="-122"/>
                <a:cs typeface="Arial" panose="020B0604020202020204" pitchFamily="34" charset="0"/>
              </a:rPr>
              <a:t>三级医院</a:t>
            </a:r>
            <a:r>
              <a:rPr lang="en-US" altLang="zh-CN" sz="2400" b="1" dirty="0">
                <a:solidFill>
                  <a:srgbClr val="990000"/>
                </a:solidFill>
                <a:latin typeface="微软雅黑" panose="020B0503020204020204" charset="-122"/>
                <a:ea typeface="微软雅黑" panose="020B0503020204020204" charset="-122"/>
                <a:cs typeface="Arial" panose="020B0604020202020204" pitchFamily="34" charset="0"/>
              </a:rPr>
              <a:t>PCCM</a:t>
            </a:r>
            <a:r>
              <a:rPr lang="zh-CN" altLang="en-US" sz="2400" b="1" dirty="0">
                <a:solidFill>
                  <a:srgbClr val="990000"/>
                </a:solidFill>
                <a:latin typeface="微软雅黑" panose="020B0503020204020204" charset="-122"/>
                <a:ea typeface="微软雅黑" panose="020B0503020204020204" charset="-122"/>
                <a:cs typeface="Arial" panose="020B0604020202020204" pitchFamily="34" charset="0"/>
              </a:rPr>
              <a:t>科规建得分汇总</a:t>
            </a:r>
            <a:endParaRPr lang="zh-CN" altLang="en-US" sz="2400" b="1" dirty="0">
              <a:solidFill>
                <a:srgbClr val="990000"/>
              </a:solidFill>
              <a:latin typeface="微软雅黑" panose="020B0503020204020204" charset="-122"/>
              <a:ea typeface="微软雅黑" panose="020B0503020204020204" charset="-122"/>
              <a:cs typeface="Arial" panose="020B0604020202020204" pitchFamily="34" charset="0"/>
            </a:endParaRPr>
          </a:p>
        </p:txBody>
      </p:sp>
      <p:graphicFrame>
        <p:nvGraphicFramePr>
          <p:cNvPr id="6" name="表格 5"/>
          <p:cNvGraphicFramePr>
            <a:graphicFrameLocks noGrp="1"/>
          </p:cNvGraphicFramePr>
          <p:nvPr/>
        </p:nvGraphicFramePr>
        <p:xfrm>
          <a:off x="1123223" y="1166906"/>
          <a:ext cx="6897554" cy="3104042"/>
        </p:xfrm>
        <a:graphic>
          <a:graphicData uri="http://schemas.openxmlformats.org/drawingml/2006/table">
            <a:tbl>
              <a:tblPr/>
              <a:tblGrid>
                <a:gridCol w="2518130"/>
                <a:gridCol w="2331122"/>
                <a:gridCol w="2048302"/>
              </a:tblGrid>
              <a:tr h="458936">
                <a:tc>
                  <a:txBody>
                    <a:bodyPr/>
                    <a:lstStyle/>
                    <a:p>
                      <a:pPr algn="ctr" fontAlgn="ctr"/>
                      <a:r>
                        <a:rPr lang="zh-CN" altLang="en-US" sz="1200" b="1" i="0" u="none" strike="noStrike" dirty="0">
                          <a:solidFill>
                            <a:schemeClr val="bg1"/>
                          </a:solidFill>
                          <a:effectLst/>
                          <a:latin typeface="微软雅黑" panose="020B0503020204020204" charset="-122"/>
                          <a:ea typeface="+mn-ea"/>
                        </a:rPr>
                        <a:t>考核指标</a:t>
                      </a:r>
                      <a:endParaRPr lang="zh-CN" altLang="en-US" sz="1200" b="1" i="0" u="none" strike="noStrike" dirty="0">
                        <a:solidFill>
                          <a:schemeClr val="bg1"/>
                        </a:solidFill>
                        <a:effectLst/>
                        <a:latin typeface="微软雅黑" panose="020B0503020204020204" charset="-122"/>
                        <a:ea typeface="+mn-ea"/>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990000"/>
                    </a:solidFill>
                  </a:tcPr>
                </a:tc>
                <a:tc>
                  <a:txBody>
                    <a:bodyPr/>
                    <a:lstStyle/>
                    <a:p>
                      <a:pPr algn="ctr" fontAlgn="ctr"/>
                      <a:r>
                        <a:rPr lang="zh-CN" altLang="en-US" sz="1200" b="1" i="0" u="none" strike="noStrike" dirty="0">
                          <a:solidFill>
                            <a:schemeClr val="bg1"/>
                          </a:solidFill>
                          <a:effectLst/>
                          <a:latin typeface="微软雅黑" panose="020B0503020204020204" charset="-122"/>
                          <a:ea typeface="+mn-ea"/>
                        </a:rPr>
                        <a:t>分值</a:t>
                      </a:r>
                      <a:endParaRPr lang="zh-CN" altLang="en-US" sz="1200" b="1" i="0" u="none" strike="noStrike" dirty="0">
                        <a:solidFill>
                          <a:schemeClr val="bg1"/>
                        </a:solidFill>
                        <a:effectLst/>
                        <a:latin typeface="微软雅黑" panose="020B0503020204020204" charset="-122"/>
                        <a:ea typeface="+mn-ea"/>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990000"/>
                    </a:solidFill>
                  </a:tcPr>
                </a:tc>
                <a:tc>
                  <a:txBody>
                    <a:bodyPr/>
                    <a:lstStyle/>
                    <a:p>
                      <a:pPr algn="ctr" fontAlgn="ctr"/>
                      <a:r>
                        <a:rPr lang="zh-CN" altLang="en-US" sz="1200" b="1" i="0" u="none" strike="noStrike" dirty="0">
                          <a:solidFill>
                            <a:schemeClr val="bg1"/>
                          </a:solidFill>
                          <a:effectLst/>
                          <a:latin typeface="微软雅黑" panose="020B0503020204020204" charset="-122"/>
                          <a:ea typeface="+mn-ea"/>
                        </a:rPr>
                        <a:t>得分</a:t>
                      </a:r>
                      <a:endParaRPr lang="zh-CN" altLang="en-US" sz="1200" b="1" i="0" u="none" strike="noStrike" dirty="0">
                        <a:solidFill>
                          <a:schemeClr val="bg1"/>
                        </a:solidFill>
                        <a:effectLst/>
                        <a:latin typeface="微软雅黑" panose="020B0503020204020204" charset="-122"/>
                        <a:ea typeface="+mn-ea"/>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990000"/>
                    </a:solidFill>
                  </a:tcPr>
                </a:tc>
              </a:tr>
              <a:tr h="440851">
                <a:tc>
                  <a:txBody>
                    <a:body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准入条件</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是否全部满足</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440851">
                <a:tc>
                  <a:txBody>
                    <a:body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打分项</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200</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440851">
                <a:tc>
                  <a:txBody>
                    <a:bodyPr/>
                    <a:lstStyle/>
                    <a:p>
                      <a:pPr lvl="1" algn="l" fontAlgn="ctr"/>
                      <a:r>
                        <a:rPr lang="en-US" altLang="zh-CN" sz="1200" b="1" i="0" u="none" strike="noStrike" dirty="0">
                          <a:solidFill>
                            <a:srgbClr val="000000"/>
                          </a:solidFill>
                          <a:effectLst/>
                          <a:latin typeface="微软雅黑" panose="020B0503020204020204" charset="-122"/>
                          <a:ea typeface="+mn-ea"/>
                        </a:rPr>
                        <a:t>--</a:t>
                      </a:r>
                      <a:r>
                        <a:rPr lang="zh-CN" altLang="en-US" sz="1200" b="1" i="0" u="none" strike="noStrike" dirty="0">
                          <a:solidFill>
                            <a:srgbClr val="000000"/>
                          </a:solidFill>
                          <a:effectLst/>
                          <a:latin typeface="微软雅黑" panose="020B0503020204020204" charset="-122"/>
                          <a:ea typeface="+mn-ea"/>
                        </a:rPr>
                        <a:t>医疗考核</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66</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440851">
                <a:tc>
                  <a:txBody>
                    <a:bodyPr/>
                    <a:lstStyle/>
                    <a:p>
                      <a:pPr lvl="1" algn="l" fontAlgn="ctr"/>
                      <a:r>
                        <a:rPr lang="en-US" altLang="zh-CN" sz="1200" b="1" i="0" u="none" strike="noStrike" dirty="0">
                          <a:solidFill>
                            <a:srgbClr val="000000"/>
                          </a:solidFill>
                          <a:effectLst/>
                          <a:latin typeface="微软雅黑" panose="020B0503020204020204" charset="-122"/>
                          <a:ea typeface="+mn-ea"/>
                        </a:rPr>
                        <a:t>--</a:t>
                      </a:r>
                      <a:r>
                        <a:rPr lang="zh-CN" altLang="en-US" sz="1200" b="1" i="0" u="none" strike="noStrike" dirty="0">
                          <a:solidFill>
                            <a:srgbClr val="000000"/>
                          </a:solidFill>
                          <a:effectLst/>
                          <a:latin typeface="微软雅黑" panose="020B0503020204020204" charset="-122"/>
                          <a:ea typeface="+mn-ea"/>
                        </a:rPr>
                        <a:t>科室管理</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60</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440851">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教学和研究</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60</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440851">
                <a:tc>
                  <a:txBody>
                    <a:body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人才培养</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14</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18375" y="-87948"/>
            <a:ext cx="6720018" cy="1102519"/>
          </a:xfrm>
          <a:prstGeom prst="rect">
            <a:avLst/>
          </a:prstGeom>
        </p:spPr>
        <p:txBody>
          <a:bodyPr vert="horz" lIns="68580" tIns="34290" rIns="68580" bIns="34290" rtlCol="0" anchor="ctr">
            <a:normAutofit/>
          </a:bodyPr>
          <a:lstStyle/>
          <a:p>
            <a:pPr>
              <a:lnSpc>
                <a:spcPct val="90000"/>
              </a:lnSpc>
              <a:spcBef>
                <a:spcPct val="0"/>
              </a:spcBef>
              <a:defRPr/>
            </a:pP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三级医院</a:t>
            </a:r>
            <a:r>
              <a:rPr lang="en-US" altLang="zh-CN" sz="2400" b="1" dirty="0">
                <a:solidFill>
                  <a:srgbClr val="A60000"/>
                </a:solidFill>
                <a:latin typeface="微软雅黑" panose="020B0503020204020204" charset="-122"/>
                <a:ea typeface="微软雅黑" panose="020B0503020204020204" charset="-122"/>
                <a:cs typeface="Arial" panose="020B0604020202020204" pitchFamily="34" charset="0"/>
              </a:rPr>
              <a:t>PCCM</a:t>
            </a: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规范化建设</a:t>
            </a:r>
            <a:r>
              <a:rPr lang="en-US" altLang="en-US" sz="2400" b="1" dirty="0">
                <a:solidFill>
                  <a:srgbClr val="A60000"/>
                </a:solidFill>
                <a:latin typeface="微软雅黑" panose="020B0503020204020204" charset="-122"/>
                <a:ea typeface="微软雅黑" panose="020B0503020204020204" charset="-122"/>
                <a:cs typeface="Arial" panose="020B0604020202020204" pitchFamily="34" charset="0"/>
              </a:rPr>
              <a:t>准入</a:t>
            </a:r>
            <a:r>
              <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rPr>
              <a:t>标准</a:t>
            </a:r>
            <a:endParaRPr lang="zh-CN" altLang="en-US" sz="2400" b="1" dirty="0">
              <a:solidFill>
                <a:srgbClr val="A60000"/>
              </a:solidFill>
              <a:latin typeface="微软雅黑" panose="020B0503020204020204" charset="-122"/>
              <a:ea typeface="微软雅黑" panose="020B0503020204020204" charset="-122"/>
              <a:cs typeface="Arial" panose="020B0604020202020204" pitchFamily="34" charset="0"/>
            </a:endParaRPr>
          </a:p>
        </p:txBody>
      </p:sp>
      <p:sp>
        <p:nvSpPr>
          <p:cNvPr id="4" name="日期占位符 3"/>
          <p:cNvSpPr>
            <a:spLocks noGrp="1"/>
          </p:cNvSpPr>
          <p:nvPr>
            <p:ph type="dt" sz="half" idx="4294967295"/>
          </p:nvPr>
        </p:nvSpPr>
        <p:spPr/>
        <p:txBody>
          <a:bodyPr/>
          <a:lstStyle/>
          <a:p>
            <a:pPr defTabSz="685800">
              <a:defRPr/>
            </a:pPr>
            <a:endParaRPr lang="zh-CN" altLang="en-US" sz="675" dirty="0">
              <a:solidFill>
                <a:prstClr val="black">
                  <a:tint val="75000"/>
                </a:prstClr>
              </a:solidFill>
              <a:latin typeface="Calibri" panose="020F0502020204030204"/>
              <a:ea typeface="等线" panose="02010600030101010101" pitchFamily="2" charset="-122"/>
            </a:endParaRPr>
          </a:p>
        </p:txBody>
      </p:sp>
      <p:sp>
        <p:nvSpPr>
          <p:cNvPr id="5" name="灯片编号占位符 4"/>
          <p:cNvSpPr>
            <a:spLocks noGrp="1"/>
          </p:cNvSpPr>
          <p:nvPr>
            <p:ph type="sldNum" sz="quarter" idx="4294967295"/>
          </p:nvPr>
        </p:nvSpPr>
        <p:spPr>
          <a:xfrm>
            <a:off x="318375" y="4846754"/>
            <a:ext cx="396000" cy="162000"/>
          </a:xfrm>
        </p:spPr>
        <p:txBody>
          <a:bodyPr/>
          <a:lstStyle/>
          <a:p>
            <a:pPr algn="r" defTabSz="685800">
              <a:defRPr/>
            </a:pPr>
            <a:fld id="{B502C1BD-17F8-4A57-BFA9-13B2923BA4B7}" type="slidenum">
              <a:rPr lang="zh-CN" altLang="en-US" sz="675" b="0">
                <a:solidFill>
                  <a:prstClr val="black">
                    <a:tint val="75000"/>
                  </a:prstClr>
                </a:solidFill>
                <a:latin typeface="Calibri" panose="020F0502020204030204"/>
                <a:ea typeface="等线" panose="02010600030101010101" pitchFamily="2" charset="-122"/>
                <a:cs typeface="+mn-cs"/>
              </a:rPr>
            </a:fld>
            <a:endParaRPr lang="zh-CN" altLang="en-US" sz="675" b="0">
              <a:solidFill>
                <a:prstClr val="black">
                  <a:tint val="75000"/>
                </a:prstClr>
              </a:solidFill>
              <a:latin typeface="Calibri" panose="020F0502020204030204"/>
              <a:ea typeface="等线" panose="02010600030101010101" pitchFamily="2" charset="-122"/>
              <a:cs typeface="+mn-cs"/>
            </a:endParaRPr>
          </a:p>
        </p:txBody>
      </p:sp>
      <p:graphicFrame>
        <p:nvGraphicFramePr>
          <p:cNvPr id="7" name="表格 9"/>
          <p:cNvGraphicFramePr/>
          <p:nvPr/>
        </p:nvGraphicFramePr>
        <p:xfrm>
          <a:off x="408449" y="848350"/>
          <a:ext cx="6372446" cy="3998404"/>
        </p:xfrm>
        <a:graphic>
          <a:graphicData uri="http://schemas.openxmlformats.org/drawingml/2006/table">
            <a:tbl>
              <a:tblPr firstRow="1" bandRow="1">
                <a:tableStyleId>{5C22544A-7EE6-4342-B048-85BDC9FD1C3A}</a:tableStyleId>
              </a:tblPr>
              <a:tblGrid>
                <a:gridCol w="4063059"/>
                <a:gridCol w="2309387"/>
              </a:tblGrid>
              <a:tr h="280704">
                <a:tc>
                  <a:txBody>
                    <a:bodyPr/>
                    <a:lstStyle/>
                    <a:p>
                      <a:pPr algn="ctr"/>
                      <a:r>
                        <a:rPr lang="zh-CN" altLang="en-US" sz="1600" dirty="0">
                          <a:latin typeface="+mn-ea"/>
                          <a:ea typeface="+mn-ea"/>
                        </a:rPr>
                        <a:t>考核指标</a:t>
                      </a:r>
                      <a:endParaRPr lang="zh-CN" altLang="en-US" sz="1600" b="1" dirty="0">
                        <a:latin typeface="+mn-ea"/>
                        <a:ea typeface="+mn-ea"/>
                      </a:endParaRPr>
                    </a:p>
                  </a:txBody>
                  <a:tcPr>
                    <a:solidFill>
                      <a:srgbClr val="A60000"/>
                    </a:solidFill>
                  </a:tcPr>
                </a:tc>
                <a:tc>
                  <a:txBody>
                    <a:bodyPr/>
                    <a:lstStyle/>
                    <a:p>
                      <a:pPr algn="ctr"/>
                      <a:r>
                        <a:rPr lang="zh-CN" altLang="en-US" sz="1600" dirty="0">
                          <a:latin typeface="+mn-ea"/>
                          <a:ea typeface="+mn-ea"/>
                        </a:rPr>
                        <a:t>是否符合要求</a:t>
                      </a:r>
                      <a:endParaRPr lang="zh-CN" altLang="en-US" sz="1600" b="1" dirty="0">
                        <a:latin typeface="+mn-ea"/>
                        <a:ea typeface="+mn-ea"/>
                      </a:endParaRPr>
                    </a:p>
                  </a:txBody>
                  <a:tcPr>
                    <a:solidFill>
                      <a:srgbClr val="A60000"/>
                    </a:solidFill>
                  </a:tcPr>
                </a:tc>
              </a:tr>
              <a:tr h="329888">
                <a:tc gridSpan="2">
                  <a:txBody>
                    <a:bodyPr/>
                    <a:lstStyle/>
                    <a:p>
                      <a:pPr algn="ctr">
                        <a:spcAft>
                          <a:spcPts val="0"/>
                        </a:spcAft>
                      </a:pPr>
                      <a:r>
                        <a:rPr lang="zh-CN" sz="1050" b="1" kern="0" dirty="0">
                          <a:solidFill>
                            <a:srgbClr val="000000"/>
                          </a:solidFill>
                          <a:effectLst/>
                          <a:latin typeface="+mn-ea"/>
                          <a:ea typeface="+mn-ea"/>
                          <a:cs typeface="Calibri" panose="020F0502020204030204" pitchFamily="34" charset="0"/>
                        </a:rPr>
                        <a:t>准入标准（一票否决）</a:t>
                      </a:r>
                      <a:endParaRPr lang="en-US" sz="1050" kern="100" dirty="0">
                        <a:effectLst/>
                        <a:latin typeface="+mn-ea"/>
                        <a:ea typeface="+mn-ea"/>
                        <a:cs typeface="Times New Roman" panose="02020603050405020304" pitchFamily="18" charset="0"/>
                      </a:endParaRPr>
                    </a:p>
                  </a:txBody>
                  <a:tcPr marL="51435" marR="51435" marT="0" marB="0" anchor="ctr">
                    <a:solidFill>
                      <a:schemeClr val="bg1">
                        <a:lumMod val="85000"/>
                      </a:schemeClr>
                    </a:solidFill>
                  </a:tcPr>
                </a:tc>
                <a:tc hMerge="1">
                  <a:tcPr>
                    <a:solidFill>
                      <a:schemeClr val="bg1">
                        <a:lumMod val="85000"/>
                      </a:schemeClr>
                    </a:solidFill>
                  </a:tcPr>
                </a:tc>
              </a:tr>
              <a:tr h="329888">
                <a:tc>
                  <a:txBody>
                    <a:bodyPr/>
                    <a:lstStyle/>
                    <a:p>
                      <a:pPr algn="l">
                        <a:spcAft>
                          <a:spcPts val="0"/>
                        </a:spcAft>
                      </a:pPr>
                      <a:r>
                        <a:rPr lang="zh-CN" sz="1050" b="1" kern="0" dirty="0">
                          <a:solidFill>
                            <a:srgbClr val="000000"/>
                          </a:solidFill>
                          <a:effectLst/>
                          <a:latin typeface="+mn-ea"/>
                          <a:ea typeface="+mn-ea"/>
                          <a:cs typeface="Calibri" panose="020F0502020204030204" pitchFamily="34" charset="0"/>
                        </a:rPr>
                        <a:t>独立建制，科室名称为“呼吸与危重症医学科”</a:t>
                      </a:r>
                      <a:endParaRPr lang="en-US" sz="1050" kern="100" dirty="0">
                        <a:effectLst/>
                        <a:latin typeface="+mn-ea"/>
                        <a:ea typeface="+mn-ea"/>
                        <a:cs typeface="Times New Roman" panose="02020603050405020304" pitchFamily="18" charset="0"/>
                      </a:endParaRPr>
                    </a:p>
                  </a:txBody>
                  <a:tcPr marL="51435" marR="51435" marT="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329888">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专科、专病、专项门诊</a:t>
                      </a:r>
                      <a:r>
                        <a:rPr lang="en-US" altLang="zh-CN" sz="1050" b="1" kern="0" dirty="0">
                          <a:solidFill>
                            <a:srgbClr val="000000"/>
                          </a:solidFill>
                          <a:effectLst/>
                          <a:latin typeface="+mn-ea"/>
                          <a:ea typeface="+mn-ea"/>
                          <a:cs typeface="Calibri" panose="020F0502020204030204" pitchFamily="34" charset="0"/>
                        </a:rPr>
                        <a:t>/</a:t>
                      </a:r>
                      <a:r>
                        <a:rPr lang="zh-CN" altLang="en-US" sz="1050" b="1" kern="0" dirty="0">
                          <a:solidFill>
                            <a:srgbClr val="000000"/>
                          </a:solidFill>
                          <a:effectLst/>
                          <a:latin typeface="+mn-ea"/>
                          <a:ea typeface="+mn-ea"/>
                          <a:cs typeface="Calibri" panose="020F0502020204030204" pitchFamily="34" charset="0"/>
                        </a:rPr>
                        <a:t>戒烟门诊</a:t>
                      </a:r>
                      <a:endParaRPr lang="en-US" sz="1050" b="1" kern="0" dirty="0">
                        <a:solidFill>
                          <a:srgbClr val="000000"/>
                        </a:solidFill>
                        <a:effectLst/>
                        <a:latin typeface="+mn-ea"/>
                        <a:ea typeface="+mn-ea"/>
                        <a:cs typeface="Calibri" panose="020F0502020204030204" pitchFamily="34" charset="0"/>
                      </a:endParaRPr>
                    </a:p>
                  </a:txBody>
                  <a:tcPr marL="51435" marR="51435" marT="0" marB="0" anchor="ctr">
                    <a:solidFill>
                      <a:srgbClr val="D9D9D9"/>
                    </a:solidFill>
                  </a:tcPr>
                </a:tc>
                <a:tc>
                  <a:txBody>
                    <a:bodyPr/>
                    <a:lstStyle/>
                    <a:p>
                      <a:endParaRPr lang="zh-CN" altLang="en-US" sz="1400" b="1" dirty="0">
                        <a:latin typeface="+mn-ea"/>
                        <a:ea typeface="+mn-ea"/>
                      </a:endParaRPr>
                    </a:p>
                  </a:txBody>
                  <a:tcPr>
                    <a:solidFill>
                      <a:srgbClr val="D9D9D9"/>
                    </a:solidFill>
                  </a:tcPr>
                </a:tc>
              </a:tr>
              <a:tr h="364244">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专科病房</a:t>
                      </a:r>
                      <a:endParaRPr lang="en-US" altLang="zh-CN" sz="1050" b="1" kern="0" dirty="0">
                        <a:solidFill>
                          <a:srgbClr val="000000"/>
                        </a:solidFill>
                        <a:effectLst/>
                        <a:latin typeface="+mn-ea"/>
                        <a:ea typeface="+mn-ea"/>
                        <a:cs typeface="Calibri" panose="020F0502020204030204" pitchFamily="34" charset="0"/>
                      </a:endParaRPr>
                    </a:p>
                  </a:txBody>
                  <a:tcPr marL="51435" marR="51435" marT="0" marB="0" anchor="ctr">
                    <a:solidFill>
                      <a:schemeClr val="bg1">
                        <a:lumMod val="95000"/>
                      </a:schemeClr>
                    </a:solidFill>
                  </a:tcPr>
                </a:tc>
                <a:tc>
                  <a:txBody>
                    <a:bodyPr/>
                    <a:lstStyle/>
                    <a:p>
                      <a:endParaRPr lang="zh-CN" altLang="en-US" sz="1400" b="1" dirty="0">
                        <a:latin typeface="+mn-ea"/>
                        <a:ea typeface="+mn-ea"/>
                      </a:endParaRPr>
                    </a:p>
                  </a:txBody>
                  <a:tcPr>
                    <a:solidFill>
                      <a:schemeClr val="bg1">
                        <a:lumMod val="95000"/>
                      </a:schemeClr>
                    </a:solidFill>
                  </a:tcPr>
                </a:tc>
              </a:tr>
              <a:tr h="329888">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呼吸门诊综合诊疗室 （必需含专职人员，如专科护士）</a:t>
                      </a:r>
                      <a:endParaRPr lang="en-US" sz="1050" b="1" kern="0" dirty="0">
                        <a:solidFill>
                          <a:srgbClr val="000000"/>
                        </a:solidFill>
                        <a:effectLst/>
                        <a:latin typeface="+mn-ea"/>
                        <a:ea typeface="+mn-ea"/>
                        <a:cs typeface="Calibri" panose="020F0502020204030204" pitchFamily="34" charset="0"/>
                      </a:endParaRPr>
                    </a:p>
                  </a:txBody>
                  <a:tcPr marL="51435" marR="51435" marT="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329888">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肺功能室</a:t>
                      </a:r>
                      <a:endParaRPr lang="en-US" altLang="zh-CN" sz="1050" b="1" kern="0" dirty="0">
                        <a:solidFill>
                          <a:srgbClr val="000000"/>
                        </a:solidFill>
                        <a:effectLst/>
                        <a:latin typeface="+mn-ea"/>
                        <a:ea typeface="+mn-ea"/>
                        <a:cs typeface="Calibri" panose="020F0502020204030204" pitchFamily="34" charset="0"/>
                      </a:endParaRPr>
                    </a:p>
                  </a:txBody>
                  <a:tcPr marL="51435" marR="51435" marT="0"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F2F2F2"/>
                    </a:solidFill>
                  </a:tcPr>
                </a:tc>
              </a:tr>
              <a:tr h="329888">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呼吸内镜室</a:t>
                      </a:r>
                      <a:endParaRPr lang="en-US" altLang="zh-CN" sz="1050" b="1" kern="0" dirty="0">
                        <a:solidFill>
                          <a:srgbClr val="000000"/>
                        </a:solidFill>
                        <a:effectLst/>
                        <a:latin typeface="+mn-ea"/>
                        <a:ea typeface="+mn-ea"/>
                        <a:cs typeface="Calibri" panose="020F0502020204030204" pitchFamily="34" charset="0"/>
                      </a:endParaRPr>
                    </a:p>
                  </a:txBody>
                  <a:tcPr marL="51435" marR="51435" marT="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329888">
                <a:tc>
                  <a: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050" b="1" kern="0" dirty="0">
                          <a:solidFill>
                            <a:srgbClr val="000000"/>
                          </a:solidFill>
                          <a:effectLst/>
                          <a:latin typeface="+mn-ea"/>
                          <a:ea typeface="+mn-ea"/>
                          <a:cs typeface="Calibri" panose="020F0502020204030204" pitchFamily="34" charset="0"/>
                        </a:rPr>
                        <a:t>呼吸睡眠监测室</a:t>
                      </a:r>
                      <a:endParaRPr lang="en-US" altLang="zh-CN" sz="1050" b="1" kern="0" dirty="0">
                        <a:solidFill>
                          <a:srgbClr val="000000"/>
                        </a:solidFill>
                        <a:effectLst/>
                        <a:latin typeface="+mn-ea"/>
                        <a:ea typeface="+mn-ea"/>
                        <a:cs typeface="Calibri" panose="020F0502020204030204" pitchFamily="34" charset="0"/>
                      </a:endParaRPr>
                    </a:p>
                  </a:txBody>
                  <a:tcPr marL="51435" marR="51435" marT="0"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F2F2F2"/>
                    </a:solidFill>
                  </a:tcPr>
                </a:tc>
              </a:tr>
              <a:tr h="329888">
                <a:tc>
                  <a:txBody>
                    <a:bodyPr/>
                    <a:lstStyle/>
                    <a:p>
                      <a:pPr algn="l">
                        <a:spcAft>
                          <a:spcPts val="0"/>
                        </a:spcAft>
                      </a:pPr>
                      <a:r>
                        <a:rPr lang="en-US" altLang="zh-CN" sz="1050" b="1" kern="0" dirty="0">
                          <a:solidFill>
                            <a:srgbClr val="000000"/>
                          </a:solidFill>
                          <a:effectLst/>
                          <a:latin typeface="+mn-ea"/>
                          <a:ea typeface="+mn-ea"/>
                          <a:cs typeface="Calibri" panose="020F0502020204030204" pitchFamily="34" charset="0"/>
                        </a:rPr>
                        <a:t>MICU/RICU</a:t>
                      </a:r>
                      <a:r>
                        <a:rPr lang="zh-CN" altLang="en-US" sz="1050" b="1" kern="0" dirty="0">
                          <a:solidFill>
                            <a:srgbClr val="000000"/>
                          </a:solidFill>
                          <a:effectLst/>
                          <a:latin typeface="+mn-ea"/>
                          <a:ea typeface="+mn-ea"/>
                          <a:cs typeface="Calibri" panose="020F0502020204030204" pitchFamily="34" charset="0"/>
                        </a:rPr>
                        <a:t>，且床位≥</a:t>
                      </a:r>
                      <a:r>
                        <a:rPr lang="en-US" altLang="zh-CN" sz="1050" b="1" kern="0" dirty="0">
                          <a:solidFill>
                            <a:srgbClr val="000000"/>
                          </a:solidFill>
                          <a:effectLst/>
                          <a:latin typeface="+mn-ea"/>
                          <a:ea typeface="+mn-ea"/>
                          <a:cs typeface="Calibri" panose="020F0502020204030204" pitchFamily="34" charset="0"/>
                        </a:rPr>
                        <a:t>6</a:t>
                      </a:r>
                      <a:endParaRPr lang="en-US" altLang="zh-CN" sz="1050" b="1" kern="0" dirty="0">
                        <a:solidFill>
                          <a:srgbClr val="000000"/>
                        </a:solidFill>
                        <a:effectLst/>
                        <a:latin typeface="+mn-ea"/>
                        <a:ea typeface="+mn-ea"/>
                        <a:cs typeface="Calibri" panose="020F0502020204030204" pitchFamily="34" charset="0"/>
                      </a:endParaRPr>
                    </a:p>
                  </a:txBody>
                  <a:tcPr marL="51435" marR="51435" marT="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r h="329888">
                <a:tc>
                  <a:txBody>
                    <a:bodyPr/>
                    <a:lstStyle/>
                    <a:p>
                      <a:pPr algn="l">
                        <a:spcAft>
                          <a:spcPts val="0"/>
                        </a:spcAft>
                      </a:pPr>
                      <a:r>
                        <a:rPr lang="en-US" altLang="zh-CN" sz="1050" b="1" kern="0" dirty="0">
                          <a:solidFill>
                            <a:srgbClr val="000000"/>
                          </a:solidFill>
                          <a:effectLst/>
                          <a:latin typeface="+mn-ea"/>
                          <a:ea typeface="+mn-ea"/>
                          <a:cs typeface="Calibri" panose="020F0502020204030204" pitchFamily="34" charset="0"/>
                        </a:rPr>
                        <a:t>PCCM</a:t>
                      </a:r>
                      <a:r>
                        <a:rPr lang="zh-CN" altLang="en-US" sz="1050" b="1" kern="0" dirty="0">
                          <a:solidFill>
                            <a:srgbClr val="000000"/>
                          </a:solidFill>
                          <a:effectLst/>
                          <a:latin typeface="+mn-ea"/>
                          <a:ea typeface="+mn-ea"/>
                          <a:cs typeface="Calibri" panose="020F0502020204030204" pitchFamily="34" charset="0"/>
                        </a:rPr>
                        <a:t>专培、专修、单修（</a:t>
                      </a:r>
                      <a:r>
                        <a:rPr lang="en-US" altLang="zh-CN" sz="1050" b="1" kern="0" dirty="0">
                          <a:solidFill>
                            <a:srgbClr val="000000"/>
                          </a:solidFill>
                          <a:effectLst/>
                          <a:latin typeface="+mn-ea"/>
                          <a:ea typeface="+mn-ea"/>
                          <a:cs typeface="Calibri" panose="020F0502020204030204" pitchFamily="34" charset="0"/>
                        </a:rPr>
                        <a:t>3</a:t>
                      </a:r>
                      <a:r>
                        <a:rPr lang="zh-CN" altLang="en-US" sz="1050" b="1" kern="0" dirty="0">
                          <a:solidFill>
                            <a:srgbClr val="000000"/>
                          </a:solidFill>
                          <a:effectLst/>
                          <a:latin typeface="+mn-ea"/>
                          <a:ea typeface="+mn-ea"/>
                          <a:cs typeface="Calibri" panose="020F0502020204030204" pitchFamily="34" charset="0"/>
                        </a:rPr>
                        <a:t>年内）</a:t>
                      </a:r>
                      <a:endParaRPr lang="en-US" sz="1050" b="1" kern="0" dirty="0">
                        <a:solidFill>
                          <a:srgbClr val="000000"/>
                        </a:solidFill>
                        <a:effectLst/>
                        <a:latin typeface="+mn-ea"/>
                        <a:ea typeface="+mn-ea"/>
                        <a:cs typeface="Calibri" panose="020F0502020204030204" pitchFamily="34" charset="0"/>
                      </a:endParaRPr>
                    </a:p>
                  </a:txBody>
                  <a:tcPr marL="51435" marR="51435" marT="0" marB="0" anchor="ctr">
                    <a:solidFill>
                      <a:srgbClr val="F2F2F2"/>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F2F2F2"/>
                    </a:solidFill>
                  </a:tcPr>
                </a:tc>
              </a:tr>
              <a:tr h="329888">
                <a:tc>
                  <a:txBody>
                    <a:bodyPr/>
                    <a:lstStyle/>
                    <a:p>
                      <a:pPr algn="l">
                        <a:spcAft>
                          <a:spcPts val="0"/>
                        </a:spcAft>
                      </a:pPr>
                      <a:r>
                        <a:rPr lang="zh-CN" altLang="en-US" sz="1050" b="1" kern="0" dirty="0">
                          <a:solidFill>
                            <a:srgbClr val="000000"/>
                          </a:solidFill>
                          <a:effectLst/>
                          <a:latin typeface="+mn-ea"/>
                          <a:ea typeface="+mn-ea"/>
                          <a:cs typeface="Calibri" panose="020F0502020204030204" pitchFamily="34" charset="0"/>
                        </a:rPr>
                        <a:t>区域专科联合体</a:t>
                      </a:r>
                      <a:endParaRPr lang="en-US" sz="1050" b="1" kern="0" dirty="0">
                        <a:solidFill>
                          <a:srgbClr val="000000"/>
                        </a:solidFill>
                        <a:effectLst/>
                        <a:latin typeface="+mn-ea"/>
                        <a:ea typeface="+mn-ea"/>
                        <a:cs typeface="Calibri" panose="020F0502020204030204" pitchFamily="34" charset="0"/>
                      </a:endParaRPr>
                    </a:p>
                  </a:txBody>
                  <a:tcPr marL="51435" marR="51435" marT="0" marB="0" anchor="ctr">
                    <a:solidFill>
                      <a:srgbClr val="D9D9D9"/>
                    </a:solidFill>
                  </a:tcPr>
                </a:tc>
                <a:tc>
                  <a:txBody>
                    <a:bodyPr/>
                    <a:lstStyle/>
                    <a:p>
                      <a:pPr marL="0" algn="l" defTabSz="457200" rtl="0" eaLnBrk="1" fontAlgn="ctr" latinLnBrk="0" hangingPunct="1"/>
                      <a:endParaRPr lang="zh-CN" altLang="en-US" sz="1400" u="none" strike="noStrike" kern="1200" dirty="0">
                        <a:solidFill>
                          <a:schemeClr val="dk1"/>
                        </a:solidFill>
                        <a:effectLst/>
                        <a:latin typeface="+mn-ea"/>
                        <a:ea typeface="+mn-ea"/>
                        <a:cs typeface="+mn-cs"/>
                      </a:endParaRPr>
                    </a:p>
                  </a:txBody>
                  <a:tcPr>
                    <a:solidFill>
                      <a:srgbClr val="D9D9D9"/>
                    </a:solidFill>
                  </a:tcPr>
                </a:tc>
              </a:tr>
            </a:tbl>
          </a:graphicData>
        </a:graphic>
      </p:graphicFrame>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hinkcellActiveDocDoNotDelete"/>
</p:tagLst>
</file>

<file path=ppt/tags/tag11.xml><?xml version="1.0" encoding="utf-8"?>
<p:tagLst xmlns:p="http://schemas.openxmlformats.org/presentationml/2006/main">
  <p:tag name="THINKCELLSHAPEDONOTDELETE" val="thinkcellActiveDocDoNotDelete"/>
</p:tagLst>
</file>

<file path=ppt/tags/tag12.xml><?xml version="1.0" encoding="utf-8"?>
<p:tagLst xmlns:p="http://schemas.openxmlformats.org/presentationml/2006/main">
  <p:tag name="THINKCELLSHAPEDONOTDELETE" val="thinkcellActiveDocDoNotDelete"/>
</p:tagLst>
</file>

<file path=ppt/tags/tag13.xml><?xml version="1.0" encoding="utf-8"?>
<p:tagLst xmlns:p="http://schemas.openxmlformats.org/presentationml/2006/main">
  <p:tag name="THINKCELLSHAPEDONOTDELETE" val="thinkcellActiveDocDoNotDelete"/>
</p:tagLst>
</file>

<file path=ppt/tags/tag14.xml><?xml version="1.0" encoding="utf-8"?>
<p:tagLst xmlns:p="http://schemas.openxmlformats.org/presentationml/2006/main">
  <p:tag name="THINKCELLSHAPEDONOTDELETE" val="thinkcellActiveDocDoNotDelete"/>
</p:tagLst>
</file>

<file path=ppt/tags/tag15.xml><?xml version="1.0" encoding="utf-8"?>
<p:tagLst xmlns:p="http://schemas.openxmlformats.org/presentationml/2006/main">
  <p:tag name="THINKCELLSHAPEDONOTDELETE" val="thinkcellActiveDocDoNotDelete"/>
</p:tagLst>
</file>

<file path=ppt/tags/tag16.xml><?xml version="1.0" encoding="utf-8"?>
<p:tagLst xmlns:p="http://schemas.openxmlformats.org/presentationml/2006/main">
  <p:tag name="THINKCELLSHAPEDONOTDELETE" val="thinkcellActiveDocDoNotDelete"/>
</p:tagLst>
</file>

<file path=ppt/tags/tag17.xml><?xml version="1.0" encoding="utf-8"?>
<p:tagLst xmlns:p="http://schemas.openxmlformats.org/presentationml/2006/main">
  <p:tag name="THINKCELLSHAPEDONOTDELETE" val="thinkcellActiveDocDoNotDelete"/>
</p:tagLst>
</file>

<file path=ppt/tags/tag18.xml><?xml version="1.0" encoding="utf-8"?>
<p:tagLst xmlns:p="http://schemas.openxmlformats.org/presentationml/2006/main">
  <p:tag name="THINKCELLSHAPEDONOTDELETE" val="thinkcellActiveDocDoNotDelete"/>
</p:tagLst>
</file>

<file path=ppt/tags/tag19.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hinkcellActiveDocDoNotDelete"/>
</p:tagLst>
</file>

<file path=ppt/tags/tag20.xml><?xml version="1.0" encoding="utf-8"?>
<p:tagLst xmlns:p="http://schemas.openxmlformats.org/presentationml/2006/main">
  <p:tag name="THINKCELLSHAPEDONOTDELETE" val="thinkcellActiveDocDoNotDelete"/>
</p:tagLst>
</file>

<file path=ppt/tags/tag21.xml><?xml version="1.0" encoding="utf-8"?>
<p:tagLst xmlns:p="http://schemas.openxmlformats.org/presentationml/2006/main">
  <p:tag name="THINKCELLSHAPEDONOTDELETE" val="thinkcellActiveDocDoNotDelete"/>
</p:tagLst>
</file>

<file path=ppt/tags/tag22.xml><?xml version="1.0" encoding="utf-8"?>
<p:tagLst xmlns:p="http://schemas.openxmlformats.org/presentationml/2006/main">
  <p:tag name="THINKCELLSHAPEDONOTDELETE" val="thinkcellActiveDocDoNotDelete"/>
</p:tagLst>
</file>

<file path=ppt/tags/tag23.xml><?xml version="1.0" encoding="utf-8"?>
<p:tagLst xmlns:p="http://schemas.openxmlformats.org/presentationml/2006/main">
  <p:tag name="THINKCELLSHAPEDONOTDELETE" val="thinkcellActiveDocDoNotDelete"/>
</p:tagLst>
</file>

<file path=ppt/tags/tag24.xml><?xml version="1.0" encoding="utf-8"?>
<p:tagLst xmlns:p="http://schemas.openxmlformats.org/presentationml/2006/main">
  <p:tag name="THINKCELLSHAPEDONOTDELETE" val="thinkcellActiveDocDoNotDelete"/>
</p:tagLst>
</file>

<file path=ppt/tags/tag25.xml><?xml version="1.0" encoding="utf-8"?>
<p:tagLst xmlns:p="http://schemas.openxmlformats.org/presentationml/2006/main">
  <p:tag name="THINKCELLSHAPEDONOTDELETE" val="thinkcellActiveDocDoNotDelete"/>
</p:tagLst>
</file>

<file path=ppt/tags/tag26.xml><?xml version="1.0" encoding="utf-8"?>
<p:tagLst xmlns:p="http://schemas.openxmlformats.org/presentationml/2006/main">
  <p:tag name="ASTRAZENECA" val="SMARTART"/>
</p:tagLst>
</file>

<file path=ppt/tags/tag27.xml><?xml version="1.0" encoding="utf-8"?>
<p:tagLst xmlns:p="http://schemas.openxmlformats.org/presentationml/2006/main">
  <p:tag name="ASTRAZENECA" val="TEMPLATE04"/>
  <p:tag name="THINKCELLUNDODONOTDELETE" val="0"/>
  <p:tag name="commondata" val="eyJoZGlkIjoiYWVkMzZjZjZlZmJhMjdkMTI2NTY1NTBhMWY4NDMwMTUifQ=="/>
</p:tagLst>
</file>

<file path=ppt/tags/tag3.xml><?xml version="1.0" encoding="utf-8"?>
<p:tagLst xmlns:p="http://schemas.openxmlformats.org/presentationml/2006/main">
  <p:tag name="THINKCELLSHAPEDONOTDELETE" val="thinkcellActiveDocDoNotDelete"/>
</p:tagLst>
</file>

<file path=ppt/tags/tag4.xml><?xml version="1.0" encoding="utf-8"?>
<p:tagLst xmlns:p="http://schemas.openxmlformats.org/presentationml/2006/main">
  <p:tag name="ASTRAZENECA" val="SMARTART"/>
</p:tagLst>
</file>

<file path=ppt/tags/tag5.xml><?xml version="1.0" encoding="utf-8"?>
<p:tagLst xmlns:p="http://schemas.openxmlformats.org/presentationml/2006/main">
  <p:tag name="THINKCELLSHAPEDONOTDELETE" val="thinkcellActiveDocDoNotDelete"/>
</p:tagLst>
</file>

<file path=ppt/tags/tag6.xml><?xml version="1.0" encoding="utf-8"?>
<p:tagLst xmlns:p="http://schemas.openxmlformats.org/presentationml/2006/main">
  <p:tag name="THINKCELLSHAPEDONOTDELETE" val="thinkcellActiveDocDoNotDelete"/>
</p:tagLst>
</file>

<file path=ppt/tags/tag7.xml><?xml version="1.0" encoding="utf-8"?>
<p:tagLst xmlns:p="http://schemas.openxmlformats.org/presentationml/2006/main">
  <p:tag name="THINKCELLSHAPEDONOTDELETE" val="thinkcellActiveDocDoNotDelete"/>
</p:tagLst>
</file>

<file path=ppt/tags/tag8.xml><?xml version="1.0" encoding="utf-8"?>
<p:tagLst xmlns:p="http://schemas.openxmlformats.org/presentationml/2006/main">
  <p:tag name="THINKCELLSHAPEDONOTDELETE" val="thinkcellActiveDocDoNotDelete"/>
</p:tagLst>
</file>

<file path=ppt/tags/tag9.xml><?xml version="1.0" encoding="utf-8"?>
<p:tagLst xmlns:p="http://schemas.openxmlformats.org/presentationml/2006/main">
  <p:tag name="THINKCELLSHAPEDONOTDELETE" val="thinkcellActiveDocDoNotDelete"/>
</p:tagLst>
</file>

<file path=ppt/theme/theme1.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4192</Words>
  <Application>WPS 演示</Application>
  <PresentationFormat>全屏显示(16:9)</PresentationFormat>
  <Paragraphs>748</Paragraphs>
  <Slides>55</Slides>
  <Notes>18</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24</vt:i4>
      </vt:variant>
      <vt:variant>
        <vt:lpstr>幻灯片标题</vt:lpstr>
      </vt:variant>
      <vt:variant>
        <vt:i4>55</vt:i4>
      </vt:variant>
    </vt:vector>
  </HeadingPairs>
  <TitlesOfParts>
    <vt:vector size="95" baseType="lpstr">
      <vt:lpstr>Arial</vt:lpstr>
      <vt:lpstr>宋体</vt:lpstr>
      <vt:lpstr>Wingdings</vt:lpstr>
      <vt:lpstr>Arial</vt:lpstr>
      <vt:lpstr>Verdana Regular</vt:lpstr>
      <vt:lpstr>Verdana</vt:lpstr>
      <vt:lpstr>微软雅黑</vt:lpstr>
      <vt:lpstr>Times New Roman</vt:lpstr>
      <vt:lpstr>Calibri</vt:lpstr>
      <vt:lpstr>等线</vt:lpstr>
      <vt:lpstr>Calibri</vt:lpstr>
      <vt:lpstr>Consolas</vt:lpstr>
      <vt:lpstr>华文楷体</vt:lpstr>
      <vt:lpstr>Arial Unicode MS</vt:lpstr>
      <vt:lpstr>AZ General Master Slide Options</vt:lpstr>
      <vt:lpstr>自定义设计方案</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PowerPoint 演示文稿</vt:lpstr>
      <vt:lpstr>议程 </vt:lpstr>
      <vt:lpstr>PowerPoint 演示文稿</vt:lpstr>
      <vt:lpstr>PCCM规范化建设指导流程 </vt:lpstr>
      <vt:lpstr>PowerPoint 演示文稿</vt:lpstr>
      <vt:lpstr>PowerPoint 演示文稿</vt:lpstr>
      <vt:lpstr>PowerPoint 演示文稿</vt:lpstr>
      <vt:lpstr>PowerPoint 演示文稿</vt:lpstr>
      <vt:lpstr>PowerPoint 演示文稿</vt:lpstr>
      <vt:lpstr>独立建制，科室更名为“呼吸与危重症医学科” </vt:lpstr>
      <vt:lpstr>门诊设置 </vt:lpstr>
      <vt:lpstr>专科病房、专业组设置</vt:lpstr>
      <vt:lpstr>  呼吸门诊综合诊疗室（必需含专职人员：专科护士） </vt:lpstr>
      <vt:lpstr>肺功能室</vt:lpstr>
      <vt:lpstr>呼吸内镜室</vt:lpstr>
      <vt:lpstr>呼吸睡眠监测室</vt:lpstr>
      <vt:lpstr>临床实验室</vt:lpstr>
      <vt:lpstr>信息化</vt:lpstr>
      <vt:lpstr>MICU/RICU</vt:lpstr>
      <vt:lpstr>PCCM专培、专修、单修（3年考核期） </vt:lpstr>
      <vt:lpstr>PowerPoint 演示文稿</vt:lpstr>
      <vt:lpstr>人力资源</vt:lpstr>
      <vt:lpstr>工作负荷</vt:lpstr>
      <vt:lpstr>医疗技术</vt:lpstr>
      <vt:lpstr>防疫职能</vt:lpstr>
      <vt:lpstr>常见技术的医疗质控-肺功能技术质控 </vt:lpstr>
      <vt:lpstr>常见技术的医疗质控-呼吸内镜质控 </vt:lpstr>
      <vt:lpstr>常见技术的医疗质控-睡眠监测技术质控 </vt:lpstr>
      <vt:lpstr>常见技术的医疗质控-有创机械通气质控 </vt:lpstr>
      <vt:lpstr>常见疾病的医疗质控-成人社区获得性肺炎 </vt:lpstr>
      <vt:lpstr>常见疾病的医疗质控-流感</vt:lpstr>
      <vt:lpstr>常见疾病的医疗质控-病毒性肺炎 </vt:lpstr>
      <vt:lpstr>常见疾病的医疗质控-慢阻肺急性加重</vt:lpstr>
      <vt:lpstr>常见疾病的医疗质控-支气管哮喘急性发作 </vt:lpstr>
      <vt:lpstr>常见疾病的医疗质控-急性肺血栓栓塞症</vt:lpstr>
      <vt:lpstr>常见疾病的医疗质控-肺结核 </vt:lpstr>
      <vt:lpstr>常见疾病的医疗质控-肺癌</vt:lpstr>
      <vt:lpstr>常见疾病的医疗质控-间质性肺病 </vt:lpstr>
      <vt:lpstr>工作效率（一）</vt:lpstr>
      <vt:lpstr>工作效率（二）</vt:lpstr>
      <vt:lpstr>辐射能力</vt:lpstr>
      <vt:lpstr>医疗质量（一）</vt:lpstr>
      <vt:lpstr>医疗质量（二）</vt:lpstr>
      <vt:lpstr>教学建制和教学任务</vt:lpstr>
      <vt:lpstr>毕业后教育与继续医学教育</vt:lpstr>
      <vt:lpstr>学术影响力</vt:lpstr>
      <vt:lpstr>研究（一） </vt:lpstr>
      <vt:lpstr>研究（二） </vt:lpstr>
      <vt:lpstr>人才培养和社会影响力</vt:lpstr>
      <vt:lpstr>PowerPoint 演示文稿</vt:lpstr>
      <vt:lpstr>PowerPoint 演示文稿</vt:lpstr>
      <vt:lpstr>实地指导顺序</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category>Template</cp:category>
  <cp:lastModifiedBy>安透</cp:lastModifiedBy>
  <cp:revision>109</cp:revision>
  <cp:lastPrinted>2018-03-07T14:46:00Z</cp:lastPrinted>
  <dcterms:created xsi:type="dcterms:W3CDTF">2020-06-16T05:30:00Z</dcterms:created>
  <dcterms:modified xsi:type="dcterms:W3CDTF">2025-02-19T11:11:29Z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ICV">
    <vt:lpwstr>F54639A2E2874A9FA31F5848A9AA4FB0_12</vt:lpwstr>
  </property>
  <property fmtid="{D5CDD505-2E9C-101B-9397-08002B2CF9AE}" pid="8" name="KSOProductBuildVer">
    <vt:lpwstr>2052-12.1.0.19770</vt:lpwstr>
  </property>
</Properties>
</file>