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sldIdLst>
    <p:sldId id="293" r:id="rId4"/>
    <p:sldId id="258" r:id="rId5"/>
    <p:sldId id="290" r:id="rId6"/>
    <p:sldId id="291" r:id="rId7"/>
    <p:sldId id="292" r:id="rId8"/>
    <p:sldId id="324" r:id="rId9"/>
    <p:sldId id="352" r:id="rId10"/>
    <p:sldId id="346" r:id="rId11"/>
    <p:sldId id="354" r:id="rId12"/>
    <p:sldId id="348" r:id="rId13"/>
    <p:sldId id="347" r:id="rId14"/>
    <p:sldId id="267" r:id="rId15"/>
    <p:sldId id="275" r:id="rId16"/>
    <p:sldId id="298" r:id="rId17"/>
    <p:sldId id="294" r:id="rId18"/>
    <p:sldId id="295" r:id="rId19"/>
    <p:sldId id="296" r:id="rId20"/>
    <p:sldId id="297" r:id="rId21"/>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6" userDrawn="1">
          <p15:clr>
            <a:srgbClr val="A4A3A4"/>
          </p15:clr>
        </p15:guide>
        <p15:guide id="2" pos="606" userDrawn="1">
          <p15:clr>
            <a:srgbClr val="A4A3A4"/>
          </p15:clr>
        </p15:guide>
        <p15:guide id="3" pos="71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41"/>
    <p:restoredTop sz="94651"/>
  </p:normalViewPr>
  <p:slideViewPr>
    <p:cSldViewPr snapToGrid="0" showGuides="1">
      <p:cViewPr varScale="1">
        <p:scale>
          <a:sx n="60" d="100"/>
          <a:sy n="60" d="100"/>
        </p:scale>
        <p:origin x="477" y="38"/>
      </p:cViewPr>
      <p:guideLst>
        <p:guide orient="horz" pos="796"/>
        <p:guide pos="606"/>
        <p:guide pos="7128"/>
      </p:guideLst>
    </p:cSldViewPr>
  </p:slideViewPr>
  <p:notesTextViewPr>
    <p:cViewPr>
      <p:scale>
        <a:sx n="1" d="1"/>
        <a:sy n="1" d="1"/>
      </p:scale>
      <p:origin x="0" y="0"/>
    </p:cViewPr>
  </p:notesTextViewPr>
  <p:sorterViewPr>
    <p:cViewPr>
      <p:scale>
        <a:sx n="90" d="100"/>
        <a:sy n="90" d="100"/>
      </p:scale>
      <p:origin x="0" y="-3857"/>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76.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0" Type="http://schemas.openxmlformats.org/officeDocument/2006/relationships/theme" Target="../theme/theme2.xml"/><Relationship Id="rId2" Type="http://schemas.openxmlformats.org/officeDocument/2006/relationships/slideLayout" Target="../slideLayouts/slideLayout4.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2.png"/><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933065" y="156210"/>
            <a:ext cx="6240780" cy="61658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矩形 1"/>
          <p:cNvSpPr/>
          <p:nvPr userDrawn="1"/>
        </p:nvSpPr>
        <p:spPr>
          <a:xfrm>
            <a:off x="9906000" y="239395"/>
            <a:ext cx="2185035" cy="5645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8" name="矩形 6"/>
          <p:cNvSpPr/>
          <p:nvPr userDrawn="1">
            <p:custDataLst>
              <p:tags r:id="rId18"/>
            </p:custDataLst>
          </p:nvPr>
        </p:nvSpPr>
        <p:spPr>
          <a:xfrm flipV="1">
            <a:off x="611879" y="613705"/>
            <a:ext cx="10980000" cy="75915"/>
          </a:xfrm>
          <a:prstGeom prst="rect">
            <a:avLst/>
          </a:prstGeom>
          <a:solidFill>
            <a:srgbClr val="991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ustDataLst>
      <p:tags r:id="rId19"/>
    </p:custData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4.jpeg"/><Relationship Id="rId1" Type="http://schemas.openxmlformats.org/officeDocument/2006/relationships/tags" Target="../tags/tag7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9172" cy="6858000"/>
          </a:xfrm>
          <a:prstGeom prst="rect">
            <a:avLst/>
          </a:prstGeom>
        </p:spPr>
      </p:pic>
      <p:sp>
        <p:nvSpPr>
          <p:cNvPr id="5" name="文本框 4"/>
          <p:cNvSpPr txBox="1"/>
          <p:nvPr/>
        </p:nvSpPr>
        <p:spPr>
          <a:xfrm>
            <a:off x="718928" y="1599674"/>
            <a:ext cx="10754140" cy="707886"/>
          </a:xfrm>
          <a:prstGeom prst="rect">
            <a:avLst/>
          </a:prstGeom>
          <a:noFill/>
        </p:spPr>
        <p:txBody>
          <a:bodyPr wrap="square" rtlCol="0">
            <a:spAutoFit/>
          </a:bodyPr>
          <a:lstStyle/>
          <a:p>
            <a:pPr algn="ctr">
              <a:spcBef>
                <a:spcPts val="1200"/>
              </a:spcBef>
            </a:pP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肺结核</a:t>
            </a:r>
            <a:r>
              <a:rPr lang="zh-CN" altLang="en-US" sz="4000" b="1" dirty="0">
                <a:solidFill>
                  <a:schemeClr val="bg1"/>
                </a:solidFill>
                <a:latin typeface="微软雅黑" panose="020B0503020204020204" pitchFamily="34" charset="-122"/>
                <a:ea typeface="微软雅黑" panose="020B0503020204020204" pitchFamily="34" charset="-122"/>
              </a:rPr>
              <a:t>专病规建情况汇报</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4333" y="4144361"/>
            <a:ext cx="5443331" cy="1476375"/>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医院名称：</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汇报人：</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汇报日期：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custDataLst>
              <p:tags r:id="rId2"/>
            </p:custDataLst>
          </p:nvPr>
        </p:nvGraphicFramePr>
        <p:xfrm>
          <a:off x="760984" y="1323959"/>
          <a:ext cx="10670032" cy="4438928"/>
        </p:xfrm>
        <a:graphic>
          <a:graphicData uri="http://schemas.openxmlformats.org/drawingml/2006/table">
            <a:tbl>
              <a:tblPr/>
              <a:tblGrid>
                <a:gridCol w="1054622"/>
                <a:gridCol w="7146530"/>
                <a:gridCol w="2468880"/>
              </a:tblGrid>
              <a:tr h="599186">
                <a:tc>
                  <a:txBody>
                    <a:bodyPr/>
                    <a:lstStyle/>
                    <a:p>
                      <a:pPr indent="0" algn="ctr">
                        <a:lnSpc>
                          <a:spcPct val="150000"/>
                        </a:lnSpc>
                        <a:buNone/>
                      </a:pP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a:t>
                      </a:r>
                      <a:r>
                        <a:rPr lang="en-US" altLang="zh-CN" sz="1600" b="1" dirty="0">
                          <a:solidFill>
                            <a:schemeClr val="tx1"/>
                          </a:solidFill>
                          <a:latin typeface="微软雅黑" panose="020B0503020204020204" pitchFamily="34" charset="-122"/>
                          <a:ea typeface="微软雅黑" panose="020B0503020204020204" pitchFamily="34" charset="-122"/>
                        </a:rPr>
                        <a:t>√</a:t>
                      </a:r>
                      <a:r>
                        <a:rPr lang="zh-CN" altLang="en-US" sz="1600" b="1" dirty="0">
                          <a:solidFill>
                            <a:schemeClr val="tx1"/>
                          </a:solidFill>
                          <a:latin typeface="微软雅黑" panose="020B0503020204020204" pitchFamily="34" charset="-122"/>
                          <a:ea typeface="微软雅黑" panose="020B0503020204020204" pitchFamily="34" charset="-122"/>
                        </a:rPr>
                        <a:t>）</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r>
              <a:tr h="561035">
                <a:tc rowSpan="6">
                  <a:txBody>
                    <a:bodyPr/>
                    <a:lstStyle/>
                    <a:p>
                      <a:pPr algn="ctr" fontAlgn="ctr"/>
                      <a:r>
                        <a:rPr lang="zh-CN" altLang="en-US" sz="1600" b="1" i="0" dirty="0">
                          <a:solidFill>
                            <a:srgbClr val="000000"/>
                          </a:solidFill>
                          <a:latin typeface="微软雅黑" panose="020B0503020204020204" pitchFamily="34" charset="-122"/>
                          <a:ea typeface="微软雅黑" panose="020B0503020204020204" pitchFamily="34" charset="-122"/>
                        </a:rPr>
                        <a:t>质控</a:t>
                      </a:r>
                      <a:endParaRPr lang="zh-CN" altLang="en-US" sz="16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FFFFFF"/>
                    </a:solid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胸部影像学提示疑似肺结核患者行病原学检测的比例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chemeClr val="tx1"/>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499">
                <a:tc vMerge="1">
                  <a:tcPr>
                    <a:lnL w="12700">
                      <a:solidFill>
                        <a:schemeClr val="tx1"/>
                      </a:solidFill>
                      <a:prstDash val="solid"/>
                    </a:lnL>
                    <a:lnR w="12700" cap="flat" cmpd="sng">
                      <a:solidFill>
                        <a:schemeClr val="tx1"/>
                      </a:solidFill>
                      <a:prstDash val="solid"/>
                      <a:headEnd type="none" w="med" len="med"/>
                      <a:tailEnd type="none" w="med" len="med"/>
                    </a:lnR>
                  </a:tcPr>
                </a:tc>
                <a:tc>
                  <a:txBody>
                    <a:bodyPr/>
                    <a:lstStyle/>
                    <a:p>
                      <a:pPr algn="l" fontAlgn="ctr"/>
                      <a:r>
                        <a:rPr lang="zh-CN" altLang="en-US" sz="1400" b="1" i="0">
                          <a:solidFill>
                            <a:srgbClr val="000000"/>
                          </a:solidFill>
                          <a:latin typeface="微软雅黑" panose="020B0503020204020204" pitchFamily="34" charset="-122"/>
                          <a:ea typeface="微软雅黑" panose="020B0503020204020204" pitchFamily="34" charset="-122"/>
                        </a:rPr>
                        <a:t>免疫学检测提示结核分枝杆菌感染者行胸部影像学检查的比例</a:t>
                      </a: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a:lnL w="12700">
                      <a:solidFill>
                        <a:schemeClr val="tx1"/>
                      </a:solidFill>
                      <a:prstDash val="solid"/>
                    </a:lnL>
                    <a:lnR w="12700" cap="flat" cmpd="sng">
                      <a:solidFill>
                        <a:schemeClr val="tx1"/>
                      </a:solidFill>
                      <a:prstDash val="solid"/>
                      <a:headEnd type="none" w="med" len="med"/>
                      <a:tailEnd type="none" w="med" len="med"/>
                    </a:lnR>
                  </a:tcPr>
                </a:tc>
                <a:tc>
                  <a:txBody>
                    <a:bodyPr/>
                    <a:lstStyle/>
                    <a:p>
                      <a:pPr algn="l" fontAlgn="ctr"/>
                      <a:r>
                        <a:rPr lang="zh-CN" altLang="en-US" sz="1400" b="1" i="0">
                          <a:solidFill>
                            <a:srgbClr val="000000"/>
                          </a:solidFill>
                          <a:latin typeface="微软雅黑" panose="020B0503020204020204" pitchFamily="34" charset="-122"/>
                          <a:ea typeface="微软雅黑" panose="020B0503020204020204" pitchFamily="34" charset="-122"/>
                        </a:rPr>
                        <a:t>单侧胸腔积液住院患者行结核病筛查的比例</a:t>
                      </a: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不明原因发热患者行结核病筛查的比例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肺结核高危人群行结核分枝杆菌感染检测和结核病筛查的比例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655802">
                <a:tc vMerge="1">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病原学阳性的肺结核患者入院至诊断肺结核的时间间隔＜</a:t>
                      </a:r>
                      <a:r>
                        <a:rPr lang="en-US" altLang="zh-CN" sz="1400" b="1" i="0" dirty="0">
                          <a:solidFill>
                            <a:srgbClr val="000000"/>
                          </a:solidFill>
                          <a:latin typeface="微软雅黑" panose="020B0503020204020204" pitchFamily="34" charset="-122"/>
                          <a:ea typeface="微软雅黑" panose="020B0503020204020204" pitchFamily="34" charset="-122"/>
                        </a:rPr>
                        <a:t>7</a:t>
                      </a:r>
                      <a:r>
                        <a:rPr lang="zh-CN" altLang="en-US" sz="1400" b="1" i="0" dirty="0">
                          <a:solidFill>
                            <a:srgbClr val="000000"/>
                          </a:solidFill>
                          <a:latin typeface="微软雅黑" panose="020B0503020204020204" pitchFamily="34" charset="-122"/>
                          <a:ea typeface="微软雅黑" panose="020B0503020204020204" pitchFamily="34" charset="-122"/>
                        </a:rPr>
                        <a:t>天的比例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custDataLst>
              <p:tags r:id="rId2"/>
            </p:custDataLst>
          </p:nvPr>
        </p:nvGraphicFramePr>
        <p:xfrm>
          <a:off x="925576" y="2028047"/>
          <a:ext cx="10670032" cy="1254988"/>
        </p:xfrm>
        <a:graphic>
          <a:graphicData uri="http://schemas.openxmlformats.org/drawingml/2006/table">
            <a:tbl>
              <a:tblPr/>
              <a:tblGrid>
                <a:gridCol w="1054622"/>
                <a:gridCol w="7146530"/>
                <a:gridCol w="2468880"/>
              </a:tblGrid>
              <a:tr h="599186">
                <a:tc>
                  <a:txBody>
                    <a:bodyPr/>
                    <a:lstStyle/>
                    <a:p>
                      <a:pPr indent="0" algn="ctr">
                        <a:lnSpc>
                          <a:spcPct val="150000"/>
                        </a:lnSpc>
                        <a:buNone/>
                      </a:pP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b="1" dirty="0">
                          <a:solidFill>
                            <a:schemeClr val="tx1"/>
                          </a:solidFill>
                          <a:latin typeface="微软雅黑" panose="020B0503020204020204" pitchFamily="34" charset="-122"/>
                          <a:ea typeface="微软雅黑" panose="020B0503020204020204" pitchFamily="34" charset="-122"/>
                        </a:rPr>
                        <a:t>具体具备开展相关治疗的能力</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buNone/>
                      </a:pPr>
                      <a:r>
                        <a:rPr lang="zh-CN" altLang="en-US" sz="1600" b="1" dirty="0">
                          <a:solidFill>
                            <a:schemeClr val="tx1"/>
                          </a:solidFill>
                          <a:latin typeface="微软雅黑" panose="020B0503020204020204" pitchFamily="34" charset="-122"/>
                          <a:ea typeface="微软雅黑" panose="020B0503020204020204" pitchFamily="34" charset="-122"/>
                        </a:rPr>
                        <a:t>评定（打</a:t>
                      </a:r>
                      <a:r>
                        <a:rPr lang="en-US" altLang="zh-CN" sz="1600" b="1" dirty="0">
                          <a:solidFill>
                            <a:schemeClr val="tx1"/>
                          </a:solidFill>
                          <a:latin typeface="微软雅黑" panose="020B0503020204020204" pitchFamily="34" charset="-122"/>
                          <a:ea typeface="微软雅黑" panose="020B0503020204020204" pitchFamily="34" charset="-122"/>
                        </a:rPr>
                        <a:t>√</a:t>
                      </a:r>
                      <a:r>
                        <a:rPr lang="zh-CN" altLang="en-US" sz="1600" b="1" dirty="0">
                          <a:solidFill>
                            <a:schemeClr val="tx1"/>
                          </a:solidFill>
                          <a:latin typeface="微软雅黑" panose="020B0503020204020204" pitchFamily="34" charset="-122"/>
                          <a:ea typeface="微软雅黑" panose="020B0503020204020204" pitchFamily="34" charset="-122"/>
                        </a:rPr>
                        <a:t>）</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r>
              <a:tr h="655802">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1" i="0">
                          <a:solidFill>
                            <a:srgbClr val="000000"/>
                          </a:solidFill>
                          <a:latin typeface="微软雅黑" panose="020B0503020204020204" pitchFamily="34" charset="-122"/>
                          <a:ea typeface="微软雅黑" panose="020B0503020204020204" pitchFamily="34" charset="-122"/>
                        </a:rPr>
                        <a:t>教学</a:t>
                      </a:r>
                      <a:endParaRPr lang="zh-CN" altLang="en-US" sz="16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400" b="1" i="0" dirty="0">
                          <a:solidFill>
                            <a:srgbClr val="000000"/>
                          </a:solidFill>
                          <a:latin typeface="微软雅黑" panose="020B0503020204020204" pitchFamily="34" charset="-122"/>
                          <a:ea typeface="微软雅黑" panose="020B0503020204020204" pitchFamily="34" charset="-122"/>
                        </a:rPr>
                        <a:t>每年科内业务学习</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noFill/>
                  </a:tcPr>
                </a:tc>
                <a:tc>
                  <a:txBody>
                    <a:bodyPr/>
                    <a:lstStyle/>
                    <a:p>
                      <a:pPr algn="l" fontAlgn="ctr"/>
                      <a:endParaRPr lang="zh-CN" altLang="en-US" sz="1400" b="0"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6" name="文本框 5"/>
          <p:cNvSpPr txBox="1"/>
          <p:nvPr/>
        </p:nvSpPr>
        <p:spPr>
          <a:xfrm>
            <a:off x="825246" y="3923381"/>
            <a:ext cx="10138410" cy="562783"/>
          </a:xfrm>
          <a:prstGeom prst="rect">
            <a:avLst/>
          </a:prstGeom>
          <a:noFill/>
        </p:spPr>
        <p:txBody>
          <a:bodyPr wrap="square">
            <a:spAutoFit/>
          </a:bodyPr>
          <a:lstStyle/>
          <a:p>
            <a:pPr algn="l">
              <a:lnSpc>
                <a:spcPct val="20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（如有，可展示科室业务学习记录，或者科室业务学习参加者签名</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照片）</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56665"/>
            <a:ext cx="10515600" cy="4351338"/>
          </a:xfrm>
        </p:spPr>
        <p:txBody>
          <a:bodyPr>
            <a:normAutofit/>
          </a:bodyPr>
          <a:lstStyle/>
          <a:p>
            <a:pPr>
              <a:lnSpc>
                <a:spcPct val="250000"/>
              </a:lnSpc>
            </a:pP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肺结核专病自评分数</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pP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肺结核专病规建过程中的主要困难与问题</a:t>
            </a:r>
            <a:endPar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50000"/>
              </a:lnSpc>
              <a:buNone/>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总结</a:t>
            </a:r>
            <a:endPar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23092" y="3644021"/>
            <a:ext cx="12192000" cy="34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859790" y="1554480"/>
            <a:ext cx="10507980" cy="1106805"/>
          </a:xfrm>
          <a:prstGeom prst="rect">
            <a:avLst/>
          </a:prstGeom>
          <a:noFill/>
        </p:spPr>
        <p:txBody>
          <a:bodyPr wrap="square" rtlCol="0">
            <a:spAutoFit/>
          </a:bodyPr>
          <a:lstStyle/>
          <a:p>
            <a:pPr algn="ctr">
              <a:spcBef>
                <a:spcPts val="1200"/>
              </a:spcBef>
            </a:pP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sz="6600" b="1" dirty="0">
                <a:solidFill>
                  <a:srgbClr val="A60000"/>
                </a:solidFill>
                <a:latin typeface="微软雅黑" panose="020B0503020204020204" pitchFamily="34" charset="-122"/>
                <a:ea typeface="微软雅黑" panose="020B0503020204020204" pitchFamily="34" charset="-122"/>
              </a:rPr>
              <a:t>谢</a:t>
            </a:r>
            <a:r>
              <a:rPr lang="en-US" altLang="zh-CN" sz="6600" b="1" dirty="0">
                <a:solidFill>
                  <a:srgbClr val="A60000"/>
                </a:solidFill>
                <a:latin typeface="微软雅黑" panose="020B0503020204020204" pitchFamily="34" charset="-122"/>
                <a:ea typeface="微软雅黑" panose="020B0503020204020204" pitchFamily="34" charset="-122"/>
              </a:rPr>
              <a:t>  </a:t>
            </a:r>
            <a:r>
              <a:rPr lang="zh-CN" altLang="en-US" sz="6600" b="1" dirty="0">
                <a:solidFill>
                  <a:srgbClr val="A60000"/>
                </a:solidFill>
                <a:latin typeface="微软雅黑" panose="020B0503020204020204" pitchFamily="34" charset="-122"/>
                <a:ea typeface="微软雅黑" panose="020B0503020204020204" pitchFamily="34" charset="-122"/>
              </a:rPr>
              <a:t>！</a:t>
            </a:r>
            <a:endParaRPr lang="zh-CN" altLang="en-US" sz="6600" b="1" dirty="0">
              <a:solidFill>
                <a:srgbClr val="A6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374333" y="4447256"/>
            <a:ext cx="5443331" cy="1476375"/>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医院名称：</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汇报人：</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汇报日期：</a:t>
            </a:r>
            <a:endParaRPr lang="zh-CN" altLang="en-US" sz="2000" dirty="0">
              <a:latin typeface="微软雅黑" panose="020B0503020204020204" pitchFamily="34" charset="-122"/>
              <a:ea typeface="微软雅黑" panose="020B0503020204020204" pitchFamily="34" charset="-122"/>
            </a:endParaRPr>
          </a:p>
        </p:txBody>
      </p:sp>
      <p:sp>
        <p:nvSpPr>
          <p:cNvPr id="10243" name="Rectangle 7"/>
          <p:cNvSpPr/>
          <p:nvPr>
            <p:custDataLst>
              <p:tags r:id="rId3"/>
            </p:custDataLst>
          </p:nvPr>
        </p:nvSpPr>
        <p:spPr>
          <a:xfrm flipV="1">
            <a:off x="0" y="3568887"/>
            <a:ext cx="12192000" cy="75134"/>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endParaRPr lang="zh-CN" altLang="en-US" sz="1800" dirty="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提问</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354667" y="2527069"/>
            <a:ext cx="948266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5335" b="1" dirty="0">
                <a:solidFill>
                  <a:schemeClr val="bg1"/>
                </a:solidFill>
                <a:latin typeface="微软雅黑" panose="020B0503020204020204" pitchFamily="34" charset="-122"/>
                <a:ea typeface="微软雅黑" panose="020B0503020204020204" pitchFamily="34" charset="-122"/>
                <a:cs typeface="Times New Roman" panose="02020603050405020304" charset="0"/>
              </a:rPr>
              <a:t>实地指导与点评</a:t>
            </a:r>
            <a:endParaRPr lang="zh-CN" altLang="en-US" sz="5335"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专家意见反馈</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医院领导总结发言</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1524000" y="2418696"/>
            <a:ext cx="9438887"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专家讨论、打分</a:t>
            </a:r>
            <a:r>
              <a:rPr lang="zh-CN" altLang="en-US" sz="426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（其他人离场）</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35" y="237490"/>
            <a:ext cx="12191365" cy="591820"/>
          </a:xfrm>
        </p:spPr>
        <p:txBody>
          <a:bodyPr>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评审议程</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9"/>
          <p:cNvGraphicFramePr/>
          <p:nvPr>
            <p:custDataLst>
              <p:tags r:id="rId1"/>
            </p:custDataLst>
          </p:nvPr>
        </p:nvGraphicFramePr>
        <p:xfrm>
          <a:off x="960755" y="1466215"/>
          <a:ext cx="10426700" cy="4403725"/>
        </p:xfrm>
        <a:graphic>
          <a:graphicData uri="http://schemas.openxmlformats.org/drawingml/2006/table">
            <a:tbl>
              <a:tblPr firstRow="1" bandRow="1">
                <a:tableStyleId>{5C22544A-7EE6-4342-B048-85BDC9FD1C3A}</a:tableStyleId>
              </a:tblPr>
              <a:tblGrid>
                <a:gridCol w="2089785"/>
                <a:gridCol w="5563235"/>
                <a:gridCol w="2773680"/>
              </a:tblGrid>
              <a:tr h="445770">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时长</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sz="1400" b="1" kern="100" dirty="0">
                          <a:effectLst/>
                          <a:latin typeface="微软雅黑" panose="020B0503020204020204" pitchFamily="34" charset="-122"/>
                          <a:ea typeface="微软雅黑" panose="020B0503020204020204" pitchFamily="34" charset="-122"/>
                        </a:rPr>
                        <a:t>具体内容</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c>
                  <a:txBody>
                    <a:bodyPr/>
                    <a:lstStyle/>
                    <a:p>
                      <a:pPr algn="ctr">
                        <a:spcAft>
                          <a:spcPts val="0"/>
                        </a:spcAft>
                      </a:pPr>
                      <a:r>
                        <a:rPr lang="zh-CN" altLang="en-US" sz="1400" b="1" kern="100" dirty="0">
                          <a:effectLst/>
                          <a:latin typeface="微软雅黑" panose="020B0503020204020204" pitchFamily="34" charset="-122"/>
                          <a:ea typeface="微软雅黑" panose="020B0503020204020204" pitchFamily="34" charset="-122"/>
                        </a:rPr>
                        <a:t>讲者</a:t>
                      </a:r>
                      <a:endParaRPr lang="zh-CN" altLang="en-US"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A60000"/>
                    </a:solidFill>
                  </a:tcPr>
                </a:tc>
              </a:tr>
              <a:tr h="427990">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1" kern="100" dirty="0">
                          <a:effectLst/>
                          <a:latin typeface="微软雅黑" panose="020B0503020204020204" pitchFamily="34" charset="-122"/>
                          <a:ea typeface="微软雅黑" panose="020B0503020204020204" pitchFamily="34" charset="-122"/>
                        </a:rPr>
                        <a:t>线上</a:t>
                      </a:r>
                      <a:r>
                        <a:rPr lang="en-US" altLang="zh-CN" sz="1400" b="1" kern="100" dirty="0">
                          <a:effectLst/>
                          <a:latin typeface="微软雅黑" panose="020B0503020204020204" pitchFamily="34" charset="-122"/>
                          <a:ea typeface="微软雅黑" panose="020B0503020204020204" pitchFamily="34" charset="-122"/>
                        </a:rPr>
                        <a:t>/</a:t>
                      </a:r>
                      <a:r>
                        <a:rPr lang="zh-CN" altLang="en-US" sz="1400" b="1" kern="100" dirty="0">
                          <a:effectLst/>
                          <a:latin typeface="微软雅黑" panose="020B0503020204020204" pitchFamily="34" charset="-122"/>
                          <a:ea typeface="微软雅黑" panose="020B0503020204020204" pitchFamily="34" charset="-122"/>
                        </a:rPr>
                        <a:t>线下主持人：指导专家组组长</a:t>
                      </a:r>
                      <a:endParaRPr lang="zh-CN" altLang="en-US" sz="1400" b="1" kern="100" dirty="0">
                        <a:effectLst/>
                        <a:latin typeface="微软雅黑" panose="020B0503020204020204" pitchFamily="34" charset="-122"/>
                        <a:ea typeface="微软雅黑" panose="020B0503020204020204" pitchFamily="34" charset="-122"/>
                      </a:endParaRPr>
                    </a:p>
                  </a:txBody>
                  <a:tcPr>
                    <a:solidFill>
                      <a:schemeClr val="bg1">
                        <a:lumMod val="85000"/>
                      </a:schemeClr>
                    </a:solidFill>
                  </a:tcPr>
                </a:tc>
                <a:tc hMerge="1">
                  <a:tcPr/>
                </a:tc>
                <a:tc hMerge="1">
                  <a:tcPr>
                    <a:solidFill>
                      <a:schemeClr val="bg1">
                        <a:lumMod val="85000"/>
                      </a:schemeClr>
                    </a:solidFill>
                  </a:tcPr>
                </a:tc>
              </a:tr>
              <a:tr h="42862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专家致辞、介绍</a:t>
                      </a: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要求</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rPr>
                        <a:t>指导专家组组长</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医院领导致辞</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400" b="0" kern="100" dirty="0">
                          <a:effectLst/>
                          <a:latin typeface="微软雅黑" panose="020B0503020204020204" pitchFamily="34" charset="-122"/>
                          <a:ea typeface="微软雅黑" panose="020B0503020204020204" pitchFamily="34" charset="-122"/>
                        </a:rPr>
                        <a:t>院领导</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73075">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c>
                  <a:txBody>
                    <a:bodyPr/>
                    <a:lstStyle/>
                    <a:p>
                      <a:pPr algn="ctr">
                        <a:spcAft>
                          <a:spcPts val="0"/>
                        </a:spcAft>
                      </a:pPr>
                      <a:r>
                        <a:rPr lang="en-US" sz="1400" b="0" kern="100" dirty="0" err="1">
                          <a:effectLst/>
                          <a:latin typeface="微软雅黑" panose="020B0503020204020204" pitchFamily="34" charset="-122"/>
                          <a:ea typeface="微软雅黑" panose="020B0503020204020204" pitchFamily="34" charset="-122"/>
                          <a:cs typeface="微软雅黑" panose="020B0503020204020204" pitchFamily="34" charset="-122"/>
                        </a:rPr>
                        <a:t>肺结核</a:t>
                      </a:r>
                      <a:r>
                        <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rPr>
                        <a:t>照护能力汇报</a:t>
                      </a:r>
                      <a:endParaRPr lang="zh-CN" altLang="en-US" sz="1400" b="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51435" marR="51435" marT="0" marB="0" anchor="ctr">
                    <a:solidFill>
                      <a:schemeClr val="bg1">
                        <a:lumMod val="95000"/>
                      </a:schemeClr>
                    </a:solidFill>
                  </a:tcPr>
                </a:tc>
                <a:tc>
                  <a:txBody>
                    <a:bodyPr/>
                    <a:lstStyle/>
                    <a:p>
                      <a:pPr algn="ctr">
                        <a:spcAft>
                          <a:spcPts val="0"/>
                        </a:spcAft>
                      </a:pPr>
                      <a:r>
                        <a:rPr lang="zh-CN" sz="1400" b="0" kern="100" dirty="0">
                          <a:effectLst/>
                          <a:latin typeface="微软雅黑" panose="020B0503020204020204" pitchFamily="34" charset="-122"/>
                          <a:ea typeface="微软雅黑" panose="020B0503020204020204" pitchFamily="34" charset="-122"/>
                        </a:rPr>
                        <a:t>科室主任</a:t>
                      </a:r>
                      <a:r>
                        <a:rPr lang="en-US" altLang="zh-CN" sz="1400" b="0" kern="100" dirty="0">
                          <a:effectLst/>
                          <a:latin typeface="微软雅黑" panose="020B0503020204020204" pitchFamily="34" charset="-122"/>
                          <a:ea typeface="微软雅黑" panose="020B0503020204020204" pitchFamily="34" charset="-122"/>
                        </a:rPr>
                        <a:t>/</a:t>
                      </a:r>
                      <a:r>
                        <a:rPr lang="zh-CN" altLang="en-US" sz="1400" b="0" kern="100" dirty="0">
                          <a:effectLst/>
                          <a:latin typeface="微软雅黑" panose="020B0503020204020204" pitchFamily="34" charset="-122"/>
                          <a:ea typeface="微软雅黑" panose="020B0503020204020204" pitchFamily="34" charset="-122"/>
                        </a:rPr>
                        <a:t>专病负责人</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95000"/>
                      </a:schemeClr>
                    </a:solidFill>
                  </a:tcPr>
                </a:tc>
              </a:tr>
              <a:tr h="487045">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400" b="0" kern="100" dirty="0">
                          <a:effectLst/>
                          <a:latin typeface="微软雅黑" panose="020B0503020204020204" pitchFamily="34" charset="-122"/>
                          <a:ea typeface="微软雅黑" panose="020B0503020204020204" pitchFamily="34" charset="-122"/>
                        </a:rPr>
                        <a:t>10’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提问</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7990">
                <a:tc>
                  <a:txBody>
                    <a:bodyPr/>
                    <a:lstStyle/>
                    <a:p>
                      <a:pPr marL="133350" indent="-133350" algn="ctr">
                        <a:spcAft>
                          <a:spcPts val="0"/>
                        </a:spcAft>
                      </a:pPr>
                      <a:r>
                        <a:rPr lang="en-US" altLang="zh-CN" sz="1400" b="0" kern="100" dirty="0">
                          <a:effectLst/>
                          <a:latin typeface="微软雅黑" panose="020B0503020204020204" pitchFamily="34" charset="-122"/>
                          <a:ea typeface="微软雅黑" panose="020B0503020204020204" pitchFamily="34" charset="-122"/>
                        </a:rPr>
                        <a:t>60’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实地指导</a:t>
                      </a:r>
                      <a:endParaRPr lang="zh-CN" alt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c>
                  <a:txBody>
                    <a:bodyPr/>
                    <a:lstStyle/>
                    <a:p>
                      <a:pPr marL="133350" indent="-133350" algn="ctr">
                        <a:spcAft>
                          <a:spcPts val="0"/>
                        </a:spcAft>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F2F2F2"/>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5’</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algn="ctr">
                        <a:spcAft>
                          <a:spcPts val="0"/>
                        </a:spcAft>
                      </a:pPr>
                      <a:r>
                        <a:rPr lang="zh-CN" altLang="zh-CN" sz="1400" b="0" kern="100" dirty="0">
                          <a:effectLst/>
                          <a:latin typeface="微软雅黑" panose="020B0503020204020204" pitchFamily="34" charset="-122"/>
                          <a:ea typeface="微软雅黑" panose="020B0503020204020204" pitchFamily="34" charset="-122"/>
                        </a:rPr>
                        <a:t>反馈考核意见</a:t>
                      </a:r>
                      <a:endParaRPr lang="zh-CN"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rgbClr val="D9D9D9"/>
                    </a:solidFill>
                  </a:tcPr>
                </a:tc>
              </a:tr>
              <a:tr h="429260">
                <a:tc>
                  <a:txBody>
                    <a:bodyPr/>
                    <a:lstStyle/>
                    <a:p>
                      <a:pPr marL="133350" indent="-133350" algn="ctr" defTabSz="457200" rtl="0" eaLnBrk="1" latinLnBrk="0" hangingPunct="1">
                        <a:spcAft>
                          <a:spcPts val="0"/>
                        </a:spcAft>
                      </a:pPr>
                      <a:r>
                        <a:rPr lang="en-US" altLang="zh-CN" sz="1400" b="0" kern="100" dirty="0">
                          <a:solidFill>
                            <a:schemeClr val="dk1"/>
                          </a:solidFill>
                          <a:effectLst/>
                          <a:latin typeface="微软雅黑" panose="020B0503020204020204" pitchFamily="34" charset="-122"/>
                          <a:ea typeface="微软雅黑" panose="020B0503020204020204" pitchFamily="34" charset="-122"/>
                          <a:cs typeface="+mn-cs"/>
                        </a:rPr>
                        <a:t>5’</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医院领导</a:t>
                      </a:r>
                      <a:r>
                        <a:rPr lang="zh-CN" altLang="en-US" sz="1400" b="0" kern="100" dirty="0">
                          <a:solidFill>
                            <a:schemeClr val="dk1"/>
                          </a:solidFill>
                          <a:effectLst/>
                          <a:latin typeface="微软雅黑" panose="020B0503020204020204" pitchFamily="34" charset="-122"/>
                          <a:ea typeface="微软雅黑" panose="020B0503020204020204" pitchFamily="34" charset="-122"/>
                          <a:cs typeface="+mn-cs"/>
                        </a:rPr>
                        <a:t>总结发言</a:t>
                      </a:r>
                      <a:endParaRPr lang="en-US"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400" b="0" kern="100" dirty="0">
                          <a:solidFill>
                            <a:schemeClr val="dk1"/>
                          </a:solidFill>
                          <a:effectLst/>
                          <a:latin typeface="微软雅黑" panose="020B0503020204020204" pitchFamily="34" charset="-122"/>
                          <a:ea typeface="微软雅黑" panose="020B0503020204020204" pitchFamily="34" charset="-122"/>
                          <a:cs typeface="+mn-cs"/>
                        </a:rPr>
                        <a:t>院领导</a:t>
                      </a:r>
                      <a:endParaRPr lang="zh-CN" altLang="zh-CN" sz="1400" b="0" kern="100" dirty="0">
                        <a:solidFill>
                          <a:schemeClr val="dk1"/>
                        </a:solidFill>
                        <a:effectLst/>
                        <a:latin typeface="微软雅黑" panose="020B0503020204020204" pitchFamily="34" charset="-122"/>
                        <a:ea typeface="微软雅黑" panose="020B0503020204020204" pitchFamily="34" charset="-122"/>
                        <a:cs typeface="+mn-cs"/>
                      </a:endParaRPr>
                    </a:p>
                  </a:txBody>
                  <a:tcPr marL="51435" marR="51435" marT="0" marB="0" anchor="ctr">
                    <a:solidFill>
                      <a:schemeClr val="bg1">
                        <a:lumMod val="95000"/>
                      </a:schemeClr>
                    </a:solidFill>
                  </a:tcPr>
                </a:tc>
              </a:tr>
              <a:tr h="427990">
                <a:tc>
                  <a:txBody>
                    <a:bodyPr/>
                    <a:lstStyle/>
                    <a:p>
                      <a:pPr algn="ctr">
                        <a:spcAft>
                          <a:spcPts val="0"/>
                        </a:spcAft>
                      </a:pPr>
                      <a:r>
                        <a:rPr lang="en-US" altLang="zh-CN" sz="1400" b="0" kern="100" dirty="0">
                          <a:effectLst/>
                          <a:latin typeface="微软雅黑" panose="020B0503020204020204" pitchFamily="34" charset="-122"/>
                          <a:ea typeface="微软雅黑" panose="020B0503020204020204" pitchFamily="34" charset="-122"/>
                        </a:rPr>
                        <a:t>20’</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专家内部讨论</a:t>
                      </a:r>
                      <a:r>
                        <a:rPr lang="zh-CN" altLang="en-US" sz="1400" b="0" kern="100" dirty="0">
                          <a:effectLst/>
                          <a:latin typeface="微软雅黑" panose="020B0503020204020204" pitchFamily="34" charset="-122"/>
                          <a:ea typeface="微软雅黑" panose="020B0503020204020204" pitchFamily="34" charset="-122"/>
                        </a:rPr>
                        <a:t>、打分（</a:t>
                      </a:r>
                      <a:r>
                        <a:rPr lang="zh-CN" altLang="en-US" sz="1400" b="0" kern="100" dirty="0">
                          <a:solidFill>
                            <a:srgbClr val="FF0000"/>
                          </a:solidFill>
                          <a:effectLst/>
                          <a:latin typeface="微软雅黑" panose="020B0503020204020204" pitchFamily="34" charset="-122"/>
                          <a:ea typeface="微软雅黑" panose="020B0503020204020204" pitchFamily="34" charset="-122"/>
                        </a:rPr>
                        <a:t>医院不参与</a:t>
                      </a:r>
                      <a:r>
                        <a:rPr lang="zh-CN" altLang="en-US" sz="1400" b="0" kern="100" dirty="0">
                          <a:effectLst/>
                          <a:latin typeface="微软雅黑" panose="020B0503020204020204" pitchFamily="34" charset="-122"/>
                          <a:ea typeface="微软雅黑" panose="020B0503020204020204" pitchFamily="34" charset="-122"/>
                        </a:rPr>
                        <a:t>）</a:t>
                      </a:r>
                      <a:endParaRPr lang="en-US" altLang="zh-CN"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400" b="0" kern="100" dirty="0">
                          <a:effectLst/>
                          <a:latin typeface="微软雅黑" panose="020B0503020204020204" pitchFamily="34" charset="-122"/>
                          <a:ea typeface="微软雅黑" panose="020B0503020204020204" pitchFamily="34" charset="-122"/>
                        </a:rPr>
                        <a:t>指导</a:t>
                      </a:r>
                      <a:r>
                        <a:rPr lang="zh-CN" altLang="zh-CN" sz="1400" b="0" kern="100" dirty="0">
                          <a:effectLst/>
                          <a:latin typeface="微软雅黑" panose="020B0503020204020204" pitchFamily="34" charset="-122"/>
                          <a:ea typeface="微软雅黑" panose="020B0503020204020204" pitchFamily="34" charset="-122"/>
                        </a:rPr>
                        <a:t>专家组</a:t>
                      </a:r>
                      <a:endParaRPr lang="en-US" sz="1400" b="0" kern="100" dirty="0">
                        <a:effectLst/>
                        <a:latin typeface="微软雅黑" panose="020B0503020204020204" pitchFamily="34" charset="-122"/>
                        <a:ea typeface="微软雅黑" panose="020B0503020204020204" pitchFamily="34" charset="-122"/>
                        <a:cs typeface="Times New Roman" panose="02020603050405020304" charset="0"/>
                      </a:endParaRPr>
                    </a:p>
                  </a:txBody>
                  <a:tcPr marL="51435" marR="51435" marT="0" marB="0" anchor="ctr">
                    <a:solidFill>
                      <a:schemeClr val="bg1">
                        <a:lumMod val="85000"/>
                      </a:scheme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52649" y="1975633"/>
            <a:ext cx="7886700" cy="1325563"/>
          </a:xfr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评审专家致辞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9172" cy="6858000"/>
          </a:xfrm>
          <a:prstGeom prst="rect">
            <a:avLst/>
          </a:prstGeom>
        </p:spPr>
      </p:pic>
      <p:sp>
        <p:nvSpPr>
          <p:cNvPr id="5" name="标题 1"/>
          <p:cNvSpPr txBox="1"/>
          <p:nvPr/>
        </p:nvSpPr>
        <p:spPr>
          <a:xfrm>
            <a:off x="2102199" y="2418696"/>
            <a:ext cx="7799059" cy="1317696"/>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院领导致辞</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524000" y="1122363"/>
            <a:ext cx="9144000" cy="2387600"/>
          </a:xfrm>
        </p:spPr>
        <p:txBody>
          <a:bodyPr/>
          <a:lstStyle/>
          <a:p>
            <a:endParaRPr lang="zh-CN" altLang="en-US"/>
          </a:p>
        </p:txBody>
      </p:sp>
      <p:sp>
        <p:nvSpPr>
          <p:cNvPr id="3" name="副标题 2"/>
          <p:cNvSpPr>
            <a:spLocks noGrp="1"/>
          </p:cNvSpPr>
          <p:nvPr>
            <p:ph type="subTitle" idx="4294967295"/>
          </p:nvPr>
        </p:nvSpPr>
        <p:spPr>
          <a:xfrm>
            <a:off x="1524000" y="3602037"/>
            <a:ext cx="9144000" cy="1655763"/>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85" y="0"/>
            <a:ext cx="12199172" cy="6858000"/>
          </a:xfrm>
          <a:prstGeom prst="rect">
            <a:avLst/>
          </a:prstGeom>
        </p:spPr>
      </p:pic>
      <p:sp>
        <p:nvSpPr>
          <p:cNvPr id="5" name="标题 1"/>
          <p:cNvSpPr txBox="1"/>
          <p:nvPr/>
        </p:nvSpPr>
        <p:spPr>
          <a:xfrm>
            <a:off x="1752036" y="2176497"/>
            <a:ext cx="8967893" cy="1359508"/>
          </a:xfr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335" b="1" dirty="0" err="1">
                <a:solidFill>
                  <a:schemeClr val="bg1"/>
                </a:solidFill>
                <a:latin typeface="微软雅黑" panose="020B0503020204020204" pitchFamily="34" charset="-122"/>
                <a:ea typeface="微软雅黑" panose="020B0503020204020204" pitchFamily="34" charset="-122"/>
                <a:cs typeface="Arial" panose="020B0604020202020204" pitchFamily="34" charset="0"/>
              </a:rPr>
              <a:t>肺结核</a:t>
            </a:r>
            <a:r>
              <a:rPr lang="zh-CN" alt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照护能力汇报</a:t>
            </a:r>
            <a:endParaRPr lang="en-US" sz="533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一、门诊及病房设置</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75665" y="1238250"/>
            <a:ext cx="10527665" cy="1969257"/>
          </a:xfrm>
          <a:prstGeom prst="rect">
            <a:avLst/>
          </a:prstGeom>
          <a:noFill/>
          <a:ln>
            <a:solidFill>
              <a:schemeClr val="accent1"/>
            </a:solidFill>
          </a:ln>
        </p:spPr>
        <p:txBody>
          <a:bodyPr wrap="square" rtlCol="0">
            <a:spAutoFit/>
          </a:bodyPr>
          <a:lstStyle/>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是否设置呼吸感染</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肺结核专病门诊（文件、照片）</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nSpc>
                <a:spcPct val="200000"/>
              </a:lnSpc>
              <a:buFont typeface="Arial" panose="020B0604020202020204" pitchFamily="34" charset="0"/>
              <a:buChar char="•"/>
            </a:pPr>
            <a:r>
              <a:rPr lang="zh-CN" altLang="en-US" sz="2000" b="1" dirty="0">
                <a:solidFill>
                  <a:srgbClr val="A60000"/>
                </a:solidFill>
                <a:latin typeface="微软雅黑" panose="020B0503020204020204" pitchFamily="34" charset="-122"/>
                <a:ea typeface="微软雅黑" panose="020B0503020204020204" pitchFamily="34" charset="-122"/>
              </a:rPr>
              <a:t>是否为独立单间，一室一医一患，诊室通风良好</a:t>
            </a:r>
            <a:endParaRPr lang="en-US" altLang="zh-CN" sz="2000" b="1" dirty="0">
              <a:solidFill>
                <a:srgbClr val="A60000"/>
              </a:solidFill>
              <a:latin typeface="微软雅黑" panose="020B0503020204020204" pitchFamily="34" charset="-122"/>
              <a:ea typeface="微软雅黑" panose="020B0503020204020204" pitchFamily="34" charset="-122"/>
            </a:endParaRPr>
          </a:p>
          <a:p>
            <a:pPr marL="742950" lvl="1" indent="-285750">
              <a:lnSpc>
                <a:spcPct val="200000"/>
              </a:lnSpc>
              <a:buFont typeface="Arial" panose="020B0604020202020204" pitchFamily="34" charset="0"/>
              <a:buChar char="•"/>
            </a:pPr>
            <a:r>
              <a:rPr lang="zh-CN" altLang="en-US" sz="2000" b="1" dirty="0">
                <a:solidFill>
                  <a:srgbClr val="A60000"/>
                </a:solidFill>
                <a:latin typeface="微软雅黑" panose="020B0503020204020204" pitchFamily="34" charset="-122"/>
                <a:ea typeface="微软雅黑" panose="020B0503020204020204" pitchFamily="34" charset="-122"/>
              </a:rPr>
              <a:t>是否有环境消杀流程相关文件或消杀记录</a:t>
            </a:r>
            <a:endParaRPr lang="en-US" altLang="zh-CN" sz="2000" b="1" dirty="0">
              <a:solidFill>
                <a:srgbClr val="A6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76249" y="5850428"/>
            <a:ext cx="3877985" cy="369332"/>
          </a:xfrm>
          <a:prstGeom prst="rect">
            <a:avLst/>
          </a:prstGeom>
          <a:noFill/>
        </p:spPr>
        <p:txBody>
          <a:bodyPr wrap="none" rtlCol="0">
            <a:spAutoFit/>
          </a:body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（本页可展示科室照片和证明文件）</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5"/>
          <p:cNvSpPr txBox="1"/>
          <p:nvPr>
            <p:custDataLst>
              <p:tags r:id="rId1"/>
            </p:custDataLst>
          </p:nvPr>
        </p:nvSpPr>
        <p:spPr>
          <a:xfrm>
            <a:off x="635" y="237490"/>
            <a:ext cx="12191365" cy="59182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二、人员与技术</a:t>
            </a:r>
            <a:endPar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32167" y="1162165"/>
            <a:ext cx="10527665" cy="4412875"/>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建立“感染性疾病学组”或“结核病学组”，有感染性疾病专业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结核专业人员</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呼吸感染</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肺结核专病门诊出诊医师</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是否</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具有副主任</a:t>
            </a: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医师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主治医师资格？</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800100" lvl="1" indent="-342900">
              <a:lnSpc>
                <a:spcPct val="200000"/>
              </a:lnSpc>
              <a:buFont typeface="Arial" panose="020B0604020202020204" pitchFamily="34" charset="0"/>
              <a:buChar char="•"/>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各几名？</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每周专病门诊次数？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200000"/>
              </a:lnSpc>
              <a:buFont typeface="Wingdings" panose="05000000000000000000" charset="0"/>
              <a:buChar char="Ø"/>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门诊是否可进行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PPD</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检查</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人员与技术</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877823" y="1223358"/>
          <a:ext cx="10436353" cy="4829970"/>
        </p:xfrm>
        <a:graphic>
          <a:graphicData uri="http://schemas.openxmlformats.org/drawingml/2006/table">
            <a:tbl>
              <a:tblPr/>
              <a:tblGrid>
                <a:gridCol w="1392936"/>
                <a:gridCol w="1097280"/>
                <a:gridCol w="6208776"/>
                <a:gridCol w="1737361"/>
              </a:tblGrid>
              <a:tr h="499110">
                <a:tc>
                  <a:txBody>
                    <a:bodyPr/>
                    <a:lstStyle/>
                    <a:p>
                      <a:endParaRPr lang="zh-CN" sz="1400" b="1">
                        <a:latin typeface="微软雅黑" panose="020B0503020204020204" pitchFamily="34" charset="-122"/>
                        <a:ea typeface="微软雅黑" panose="020B0503020204020204" pitchFamily="34" charset="-122"/>
                      </a:endParaRPr>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zh-CN" altLang="en-US" sz="1400" b="1" i="0" dirty="0">
                          <a:solidFill>
                            <a:srgbClr val="000000"/>
                          </a:solidFill>
                          <a:latin typeface="微软雅黑" panose="020B0503020204020204" pitchFamily="34" charset="-122"/>
                          <a:ea typeface="微软雅黑" panose="020B0503020204020204" pitchFamily="34" charset="-122"/>
                        </a:rPr>
                        <a:t>相关检测项目</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lstStyle/>
                    <a:p>
                      <a:pPr algn="ctr" fontAlgn="ctr"/>
                      <a:r>
                        <a:rPr lang="zh-CN" altLang="en-US" sz="1400" b="1" i="0" dirty="0">
                          <a:solidFill>
                            <a:srgbClr val="000000"/>
                          </a:solidFill>
                          <a:latin typeface="微软雅黑" panose="020B0503020204020204" pitchFamily="34" charset="-122"/>
                          <a:ea typeface="微软雅黑" panose="020B0503020204020204" pitchFamily="34" charset="-122"/>
                        </a:rPr>
                        <a:t>是否可开展</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lgn="ctr">
                      <a:solidFill>
                        <a:schemeClr val="tx1"/>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noFill/>
                  </a:tcPr>
                </a:tc>
              </a:tr>
              <a:tr h="422148">
                <a:tc rowSpan="8">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结核相关临床微生物检测能力</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6350" cap="flat" cmpd="sng">
                      <a:solidFill>
                        <a:srgbClr val="000000"/>
                      </a:solidFill>
                      <a:prstDash val="solid"/>
                      <a:headEnd type="none" w="med" len="med"/>
                      <a:tailEnd type="none" w="med" len="med"/>
                    </a:lnB>
                    <a:noFill/>
                  </a:tcPr>
                </a:tc>
                <a:tc rowSpan="4">
                  <a:txBody>
                    <a:bodyPr/>
                    <a:lstStyle/>
                    <a:p>
                      <a:pPr algn="l" fontAlgn="ctr"/>
                      <a:r>
                        <a:rPr lang="zh-CN" altLang="en-US" sz="1400" b="1" i="0">
                          <a:solidFill>
                            <a:srgbClr val="000000"/>
                          </a:solidFill>
                          <a:latin typeface="微软雅黑" panose="020B0503020204020204" pitchFamily="34" charset="-122"/>
                          <a:ea typeface="微软雅黑" panose="020B0503020204020204" pitchFamily="34" charset="-122"/>
                        </a:rPr>
                        <a:t>结核分枝杆菌病原学检测</a:t>
                      </a: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涂片显微镜检查</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3192">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分枝杆菌培养检测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982182">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分子检测（包括</a:t>
                      </a:r>
                      <a:r>
                        <a:rPr lang="en-US" altLang="zh-CN" sz="1400" b="1" i="0" dirty="0" err="1">
                          <a:solidFill>
                            <a:srgbClr val="000000"/>
                          </a:solidFill>
                          <a:latin typeface="微软雅黑" panose="020B0503020204020204" pitchFamily="34" charset="-122"/>
                          <a:ea typeface="微软雅黑" panose="020B0503020204020204" pitchFamily="34" charset="-122"/>
                        </a:rPr>
                        <a:t>geneXpert</a:t>
                      </a:r>
                      <a:r>
                        <a:rPr lang="en-US" altLang="zh-CN" sz="1400" b="1" i="0" dirty="0">
                          <a:solidFill>
                            <a:srgbClr val="000000"/>
                          </a:solidFill>
                          <a:latin typeface="微软雅黑" panose="020B0503020204020204" pitchFamily="34" charset="-122"/>
                          <a:ea typeface="微软雅黑" panose="020B0503020204020204" pitchFamily="34" charset="-122"/>
                        </a:rPr>
                        <a:t> MTB/RIF</a:t>
                      </a:r>
                      <a:r>
                        <a:rPr lang="zh-CN" altLang="en-US" sz="1400" b="1" i="0" dirty="0">
                          <a:solidFill>
                            <a:srgbClr val="000000"/>
                          </a:solidFill>
                          <a:latin typeface="微软雅黑" panose="020B0503020204020204" pitchFamily="34" charset="-122"/>
                          <a:ea typeface="微软雅黑" panose="020B0503020204020204" pitchFamily="34" charset="-122"/>
                        </a:rPr>
                        <a:t>或</a:t>
                      </a:r>
                      <a:r>
                        <a:rPr lang="en-US" altLang="zh-CN" sz="1400" b="1" i="0" dirty="0">
                          <a:solidFill>
                            <a:srgbClr val="000000"/>
                          </a:solidFill>
                          <a:latin typeface="微软雅黑" panose="020B0503020204020204" pitchFamily="34" charset="-122"/>
                          <a:ea typeface="微软雅黑" panose="020B0503020204020204" pitchFamily="34" charset="-122"/>
                        </a:rPr>
                        <a:t>GeneXpert MTB/RIF Ultra</a:t>
                      </a:r>
                      <a:r>
                        <a:rPr lang="zh-CN" altLang="en-US" sz="1400" b="1" i="0" dirty="0">
                          <a:solidFill>
                            <a:srgbClr val="000000"/>
                          </a:solidFill>
                          <a:latin typeface="微软雅黑" panose="020B0503020204020204" pitchFamily="34" charset="-122"/>
                          <a:ea typeface="微软雅黑" panose="020B0503020204020204" pitchFamily="34" charset="-122"/>
                        </a:rPr>
                        <a:t>环介导等温扩增（</a:t>
                      </a:r>
                      <a:r>
                        <a:rPr lang="en-US" altLang="zh-CN" sz="1400" b="1" i="0" dirty="0">
                          <a:solidFill>
                            <a:srgbClr val="000000"/>
                          </a:solidFill>
                          <a:latin typeface="微软雅黑" panose="020B0503020204020204" pitchFamily="34" charset="-122"/>
                          <a:ea typeface="微软雅黑" panose="020B0503020204020204" pitchFamily="34" charset="-122"/>
                        </a:rPr>
                        <a:t>LAMP</a:t>
                      </a:r>
                      <a:r>
                        <a:rPr lang="zh-CN" altLang="en-US" sz="1400" b="1" i="0" dirty="0">
                          <a:solidFill>
                            <a:srgbClr val="000000"/>
                          </a:solidFill>
                          <a:latin typeface="微软雅黑" panose="020B0503020204020204" pitchFamily="34" charset="-122"/>
                          <a:ea typeface="微软雅黑" panose="020B0503020204020204" pitchFamily="34" charset="-122"/>
                        </a:rPr>
                        <a:t>）、交叉引物恒温扩增（</a:t>
                      </a:r>
                      <a:r>
                        <a:rPr lang="en-US" altLang="zh-CN" sz="1400" b="1" i="0" dirty="0">
                          <a:solidFill>
                            <a:srgbClr val="000000"/>
                          </a:solidFill>
                          <a:latin typeface="微软雅黑" panose="020B0503020204020204" pitchFamily="34" charset="-122"/>
                          <a:ea typeface="微软雅黑" panose="020B0503020204020204" pitchFamily="34" charset="-122"/>
                        </a:rPr>
                        <a:t>CPA</a:t>
                      </a:r>
                      <a:r>
                        <a:rPr lang="zh-CN" altLang="en-US" sz="1400" b="1" i="0" dirty="0">
                          <a:solidFill>
                            <a:srgbClr val="000000"/>
                          </a:solidFill>
                          <a:latin typeface="微软雅黑" panose="020B0503020204020204" pitchFamily="34" charset="-122"/>
                          <a:ea typeface="微软雅黑" panose="020B0503020204020204" pitchFamily="34" charset="-122"/>
                        </a:rPr>
                        <a:t>）、</a:t>
                      </a:r>
                      <a:r>
                        <a:rPr lang="en-US" altLang="zh-CN" sz="1400" b="1" i="0" dirty="0">
                          <a:solidFill>
                            <a:srgbClr val="000000"/>
                          </a:solidFill>
                          <a:latin typeface="微软雅黑" panose="020B0503020204020204" pitchFamily="34" charset="-122"/>
                          <a:ea typeface="微软雅黑" panose="020B0503020204020204" pitchFamily="34" charset="-122"/>
                        </a:rPr>
                        <a:t>RNA</a:t>
                      </a:r>
                      <a:r>
                        <a:rPr lang="zh-CN" altLang="en-US" sz="1400" b="1" i="0" dirty="0">
                          <a:solidFill>
                            <a:srgbClr val="000000"/>
                          </a:solidFill>
                          <a:latin typeface="微软雅黑" panose="020B0503020204020204" pitchFamily="34" charset="-122"/>
                          <a:ea typeface="微软雅黑" panose="020B0503020204020204" pitchFamily="34" charset="-122"/>
                        </a:rPr>
                        <a:t>实时荧光恒温扩增检测（</a:t>
                      </a:r>
                      <a:r>
                        <a:rPr lang="en-US" altLang="zh-CN" sz="1400" b="1" i="0" dirty="0">
                          <a:solidFill>
                            <a:srgbClr val="000000"/>
                          </a:solidFill>
                          <a:latin typeface="微软雅黑" panose="020B0503020204020204" pitchFamily="34" charset="-122"/>
                          <a:ea typeface="微软雅黑" panose="020B0503020204020204" pitchFamily="34" charset="-122"/>
                        </a:rPr>
                        <a:t>SAT</a:t>
                      </a:r>
                      <a:r>
                        <a:rPr lang="zh-CN" altLang="en-US" sz="1400" b="1" i="0" dirty="0">
                          <a:solidFill>
                            <a:srgbClr val="000000"/>
                          </a:solidFill>
                          <a:latin typeface="微软雅黑" panose="020B0503020204020204" pitchFamily="34" charset="-122"/>
                          <a:ea typeface="微软雅黑" panose="020B0503020204020204" pitchFamily="34" charset="-122"/>
                        </a:rPr>
                        <a:t>）、实时荧光定量</a:t>
                      </a:r>
                      <a:r>
                        <a:rPr lang="en-US" altLang="zh-CN" sz="1400" b="1" i="0" dirty="0">
                          <a:solidFill>
                            <a:srgbClr val="000000"/>
                          </a:solidFill>
                          <a:latin typeface="微软雅黑" panose="020B0503020204020204" pitchFamily="34" charset="-122"/>
                          <a:ea typeface="微软雅黑" panose="020B0503020204020204" pitchFamily="34" charset="-122"/>
                        </a:rPr>
                        <a:t>PCR</a:t>
                      </a:r>
                      <a:r>
                        <a:rPr lang="zh-CN" altLang="en-US" sz="1400" b="1" i="0" dirty="0">
                          <a:solidFill>
                            <a:srgbClr val="000000"/>
                          </a:solidFill>
                          <a:latin typeface="微软雅黑" panose="020B0503020204020204" pitchFamily="34" charset="-122"/>
                          <a:ea typeface="微软雅黑" panose="020B0503020204020204" pitchFamily="34" charset="-122"/>
                        </a:rPr>
                        <a:t>、</a:t>
                      </a:r>
                      <a:r>
                        <a:rPr lang="en-US" altLang="zh-CN" sz="1400" b="1" i="0" dirty="0">
                          <a:solidFill>
                            <a:srgbClr val="000000"/>
                          </a:solidFill>
                          <a:latin typeface="微软雅黑" panose="020B0503020204020204" pitchFamily="34" charset="-122"/>
                          <a:ea typeface="微软雅黑" panose="020B0503020204020204" pitchFamily="34" charset="-122"/>
                        </a:rPr>
                        <a:t>PCT-</a:t>
                      </a:r>
                      <a:r>
                        <a:rPr lang="zh-CN" altLang="en-US" sz="1400" b="1" i="0" dirty="0">
                          <a:solidFill>
                            <a:srgbClr val="000000"/>
                          </a:solidFill>
                          <a:latin typeface="微软雅黑" panose="020B0503020204020204" pitchFamily="34" charset="-122"/>
                          <a:ea typeface="微软雅黑" panose="020B0503020204020204" pitchFamily="34" charset="-122"/>
                        </a:rPr>
                        <a:t>荧光探针法）</a:t>
                      </a:r>
                      <a:endParaRPr lang="en-US" altLang="zh-CN"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en-US" altLang="zh-CN"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89418">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抗结核药物敏感性试验</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734060">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rowSpan="2">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结核病免疫学检测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结核菌素皮肤试验（</a:t>
                      </a:r>
                      <a:r>
                        <a:rPr lang="en-US" altLang="zh-CN" sz="1400" b="1" i="0" dirty="0">
                          <a:solidFill>
                            <a:srgbClr val="000000"/>
                          </a:solidFill>
                          <a:latin typeface="微软雅黑" panose="020B0503020204020204" pitchFamily="34" charset="-122"/>
                          <a:ea typeface="微软雅黑" panose="020B0503020204020204" pitchFamily="34" charset="-122"/>
                        </a:rPr>
                        <a:t>TST</a:t>
                      </a:r>
                      <a:r>
                        <a:rPr lang="zh-CN" altLang="en-US" sz="1400" b="1" i="0" dirty="0">
                          <a:solidFill>
                            <a:srgbClr val="000000"/>
                          </a:solidFill>
                          <a:latin typeface="微软雅黑" panose="020B0503020204020204" pitchFamily="34" charset="-122"/>
                          <a:ea typeface="微软雅黑" panose="020B0503020204020204" pitchFamily="34" charset="-122"/>
                        </a:rPr>
                        <a:t>）或结核分枝杆菌特异抗原皮肤试验（</a:t>
                      </a:r>
                      <a:r>
                        <a:rPr lang="en-US" altLang="zh-CN" sz="1400" b="1" i="0" dirty="0">
                          <a:solidFill>
                            <a:srgbClr val="000000"/>
                          </a:solidFill>
                          <a:latin typeface="微软雅黑" panose="020B0503020204020204" pitchFamily="34" charset="-122"/>
                          <a:ea typeface="微软雅黑" panose="020B0503020204020204" pitchFamily="34" charset="-122"/>
                        </a:rPr>
                        <a:t>TBST</a:t>
                      </a:r>
                      <a:r>
                        <a:rPr lang="zh-CN" altLang="en-US" sz="1400" b="1" i="0" dirty="0">
                          <a:solidFill>
                            <a:srgbClr val="000000"/>
                          </a:solidFill>
                          <a:latin typeface="微软雅黑" panose="020B0503020204020204" pitchFamily="34" charset="-122"/>
                          <a:ea typeface="微软雅黑" panose="020B0503020204020204" pitchFamily="34" charset="-122"/>
                        </a:rPr>
                        <a:t>）</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477266">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en-US" altLang="zh-CN" sz="1400" b="1" i="0" dirty="0">
                          <a:solidFill>
                            <a:srgbClr val="000000"/>
                          </a:solidFill>
                          <a:latin typeface="微软雅黑" panose="020B0503020204020204" pitchFamily="34" charset="-122"/>
                          <a:ea typeface="微软雅黑" panose="020B0503020204020204" pitchFamily="34" charset="-122"/>
                        </a:rPr>
                        <a:t>γ</a:t>
                      </a:r>
                      <a:r>
                        <a:rPr lang="zh-CN" altLang="en-US" sz="1400" b="1" i="0" dirty="0">
                          <a:solidFill>
                            <a:srgbClr val="000000"/>
                          </a:solidFill>
                          <a:latin typeface="微软雅黑" panose="020B0503020204020204" pitchFamily="34" charset="-122"/>
                          <a:ea typeface="微软雅黑" panose="020B0503020204020204" pitchFamily="34" charset="-122"/>
                        </a:rPr>
                        <a:t>干扰素释放试试验（</a:t>
                      </a:r>
                      <a:r>
                        <a:rPr lang="en-US" altLang="zh-CN" sz="1400" b="1" i="0" dirty="0">
                          <a:solidFill>
                            <a:srgbClr val="000000"/>
                          </a:solidFill>
                          <a:latin typeface="微软雅黑" panose="020B0503020204020204" pitchFamily="34" charset="-122"/>
                          <a:ea typeface="微软雅黑" panose="020B0503020204020204" pitchFamily="34" charset="-122"/>
                        </a:rPr>
                        <a:t>IGRA</a:t>
                      </a:r>
                      <a:r>
                        <a:rPr lang="zh-CN" altLang="en-US" sz="1400" b="1" i="0" dirty="0">
                          <a:solidFill>
                            <a:srgbClr val="000000"/>
                          </a:solidFill>
                          <a:latin typeface="微软雅黑" panose="020B0503020204020204" pitchFamily="34" charset="-122"/>
                          <a:ea typeface="微软雅黑" panose="020B0503020204020204" pitchFamily="34" charset="-122"/>
                        </a:rPr>
                        <a:t>，包括</a:t>
                      </a:r>
                      <a:r>
                        <a:rPr lang="en-US" altLang="zh-CN" sz="1400" b="1" i="0" dirty="0">
                          <a:solidFill>
                            <a:srgbClr val="000000"/>
                          </a:solidFill>
                          <a:latin typeface="微软雅黑" panose="020B0503020204020204" pitchFamily="34" charset="-122"/>
                          <a:ea typeface="微软雅黑" panose="020B0503020204020204" pitchFamily="34" charset="-122"/>
                        </a:rPr>
                        <a:t>ELISA</a:t>
                      </a:r>
                      <a:r>
                        <a:rPr lang="zh-CN" altLang="en-US" sz="1400" b="1" i="0" dirty="0">
                          <a:solidFill>
                            <a:srgbClr val="000000"/>
                          </a:solidFill>
                          <a:latin typeface="微软雅黑" panose="020B0503020204020204" pitchFamily="34" charset="-122"/>
                          <a:ea typeface="微软雅黑" panose="020B0503020204020204" pitchFamily="34" charset="-122"/>
                        </a:rPr>
                        <a:t>和</a:t>
                      </a:r>
                      <a:r>
                        <a:rPr lang="en-US" altLang="zh-CN" sz="1400" b="1" i="0" dirty="0">
                          <a:solidFill>
                            <a:srgbClr val="000000"/>
                          </a:solidFill>
                          <a:latin typeface="微软雅黑" panose="020B0503020204020204" pitchFamily="34" charset="-122"/>
                          <a:ea typeface="微软雅黑" panose="020B0503020204020204" pitchFamily="34" charset="-122"/>
                        </a:rPr>
                        <a:t>ELISPOT</a:t>
                      </a:r>
                      <a:r>
                        <a:rPr lang="zh-CN" altLang="en-US" sz="1400" b="1" i="0" dirty="0">
                          <a:solidFill>
                            <a:srgbClr val="000000"/>
                          </a:solidFill>
                          <a:latin typeface="微软雅黑" panose="020B0503020204020204" pitchFamily="34" charset="-122"/>
                          <a:ea typeface="微软雅黑" panose="020B0503020204020204" pitchFamily="34" charset="-122"/>
                        </a:rPr>
                        <a:t>方法）</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420624">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tcPr>
                </a:tc>
                <a:tc rowSpan="2">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病理学检测</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抗酸染色</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511970">
                <a:tc vMerge="1">
                  <a:tcPr>
                    <a:lnL w="12700" cap="flat" cmpd="sng">
                      <a:solidFill>
                        <a:schemeClr val="tx1"/>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l" fontAlgn="ctr"/>
                      <a:r>
                        <a:rPr lang="zh-CN" altLang="en-US" sz="1400" b="1" i="0" dirty="0">
                          <a:solidFill>
                            <a:srgbClr val="000000"/>
                          </a:solidFill>
                          <a:latin typeface="微软雅黑" panose="020B0503020204020204" pitchFamily="34" charset="-122"/>
                          <a:ea typeface="微软雅黑" panose="020B0503020204020204" pitchFamily="34" charset="-122"/>
                        </a:rPr>
                        <a:t>分子病理技术</a:t>
                      </a: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algn="l" fontAlgn="ctr"/>
                      <a:endParaRPr lang="zh-CN" altLang="en-US" sz="1400" b="1" i="0" dirty="0">
                        <a:solidFill>
                          <a:srgbClr val="000000"/>
                        </a:solidFill>
                        <a:latin typeface="微软雅黑" panose="020B0503020204020204" pitchFamily="34" charset="-122"/>
                        <a:ea typeface="微软雅黑" panose="020B0503020204020204" pitchFamily="34" charset="-122"/>
                      </a:endParaRPr>
                    </a:p>
                  </a:txBody>
                  <a:tcPr marL="6667" marR="6667" marT="6667"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4" name="文本框 3"/>
          <p:cNvSpPr txBox="1"/>
          <p:nvPr/>
        </p:nvSpPr>
        <p:spPr>
          <a:xfrm>
            <a:off x="660654" y="6300216"/>
            <a:ext cx="9809226" cy="338554"/>
          </a:xfrm>
          <a:prstGeom prst="rect">
            <a:avLst/>
          </a:prstGeom>
          <a:noFill/>
        </p:spPr>
        <p:txBody>
          <a:bodyPr wrap="square">
            <a:spAutoFit/>
          </a:bodyPr>
          <a:lstStyle/>
          <a:p>
            <a:r>
              <a:rPr lang="zh-CN" altLang="en-US" sz="1600" dirty="0">
                <a:latin typeface="微软雅黑" panose="020B0503020204020204" pitchFamily="34" charset="-122"/>
                <a:ea typeface="微软雅黑" panose="020B0503020204020204" pitchFamily="34" charset="-122"/>
              </a:rPr>
              <a:t>如有，可展示1年（认定当年或前1年）内有医院公章证明的结核相关检查报告，每种各3份（隐去敏感信息）</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635" y="237490"/>
            <a:ext cx="12191365" cy="5918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肺结核</a:t>
            </a:r>
            <a:r>
              <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专病规建情况</a:t>
            </a:r>
            <a:endParaRPr lang="zh-CN" sz="32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75665" y="1116330"/>
            <a:ext cx="10527665" cy="3886770"/>
          </a:xfrm>
          <a:prstGeom prst="rect">
            <a:avLst/>
          </a:prstGeom>
          <a:noFill/>
        </p:spPr>
        <p:txBody>
          <a:bodyPr wrap="square" rtlCol="0">
            <a:spAutoFit/>
          </a:bodyPr>
          <a:lstStyle/>
          <a:p>
            <a:pPr marL="342900" indent="-342900">
              <a:lnSpc>
                <a:spcPct val="200000"/>
              </a:lnSpc>
              <a:buFont typeface="Wingdings" panose="05000000000000000000" charset="0"/>
              <a:buChar char="Ø"/>
            </a:pPr>
            <a:r>
              <a:rPr 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筛查：</a:t>
            </a:r>
            <a:r>
              <a:rPr lang="zh-CN" altLang="en-US" b="1" dirty="0">
                <a:latin typeface="微软雅黑" panose="020B0503020204020204" pitchFamily="34" charset="-122"/>
                <a:ea typeface="微软雅黑" panose="020B0503020204020204" pitchFamily="34" charset="-122"/>
                <a:sym typeface="+mn-ea"/>
              </a:rPr>
              <a:t>掌握</a:t>
            </a:r>
            <a:r>
              <a:rPr lang="zh-CN" altLang="en-US" b="1" dirty="0">
                <a:latin typeface="微软雅黑" panose="020B0503020204020204" pitchFamily="34" charset="-122"/>
                <a:ea typeface="微软雅黑" panose="020B0503020204020204" pitchFamily="34" charset="-122"/>
              </a:rPr>
              <a:t>肺结核的诊断标准与诊断流程、肺结核重点人群的定义、结核分枝杆菌潜伏感染的定义、肺结核可疑症状者及胸部影像学检查提示疑似肺结核患者的筛查流程，能够对重点人群开展结核分枝杆菌感染检测和结核病筛查，</a:t>
            </a:r>
            <a:r>
              <a:rPr lang="zh-CN" altLang="en-US" b="1" dirty="0">
                <a:latin typeface="微软雅黑" panose="020B0503020204020204" pitchFamily="34" charset="-122"/>
                <a:ea typeface="微软雅黑" panose="020B0503020204020204" pitchFamily="34" charset="-122"/>
                <a:sym typeface="+mn-ea"/>
              </a:rPr>
              <a:t>具备对肺结核</a:t>
            </a:r>
            <a:r>
              <a:rPr lang="zh-CN" altLang="en-US" b="1" dirty="0">
                <a:latin typeface="微软雅黑" panose="020B0503020204020204" pitchFamily="34" charset="-122"/>
                <a:ea typeface="微软雅黑" panose="020B0503020204020204" pitchFamily="34" charset="-122"/>
              </a:rPr>
              <a:t>影像学读片及鉴别诊断的能力</a:t>
            </a:r>
            <a:endParaRPr lang="en-US" altLang="zh-CN" b="1" dirty="0">
              <a:latin typeface="微软雅黑" panose="020B0503020204020204" pitchFamily="34" charset="-122"/>
              <a:ea typeface="微软雅黑" panose="020B0503020204020204" pitchFamily="34" charset="-122"/>
            </a:endParaRPr>
          </a:p>
          <a:p>
            <a:pPr marL="342900" indent="-342900">
              <a:lnSpc>
                <a:spcPct val="200000"/>
              </a:lnSpc>
              <a:buFont typeface="Wingdings" panose="05000000000000000000" charset="0"/>
              <a:buChar char="Ø"/>
            </a:pPr>
            <a:r>
              <a:rPr lang="zh-CN" altLang="en-US" b="1" dirty="0">
                <a:latin typeface="微软雅黑" panose="020B0503020204020204" pitchFamily="34" charset="-122"/>
                <a:ea typeface="微软雅黑" panose="020B0503020204020204" pitchFamily="34" charset="-122"/>
              </a:rPr>
              <a:t>诊断：</a:t>
            </a:r>
            <a:r>
              <a:rPr lang="zh-CN" alt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具备诊断</a:t>
            </a:r>
            <a:r>
              <a:rPr lang="zh-CN" altLang="en-US"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肺结核</a:t>
            </a:r>
            <a:r>
              <a:rPr lang="zh-CN" altLang="zh-CN" sz="1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的能力</a:t>
            </a:r>
            <a:endParaRPr lang="en-US" altLang="zh-CN" b="1" dirty="0">
              <a:latin typeface="微软雅黑" panose="020B0503020204020204" pitchFamily="34" charset="-122"/>
              <a:ea typeface="微软雅黑" panose="020B0503020204020204" pitchFamily="34" charset="-122"/>
            </a:endParaRPr>
          </a:p>
          <a:p>
            <a:pPr marL="342900" indent="-342900">
              <a:lnSpc>
                <a:spcPct val="200000"/>
              </a:lnSpc>
              <a:buFont typeface="Wingdings" panose="05000000000000000000" charset="0"/>
              <a:buChar char="Ø"/>
            </a:pPr>
            <a:r>
              <a:rPr lang="zh-CN" altLang="en-US" b="1" dirty="0">
                <a:latin typeface="微软雅黑" panose="020B0503020204020204" pitchFamily="34" charset="-122"/>
                <a:ea typeface="微软雅黑" panose="020B0503020204020204" pitchFamily="34" charset="-122"/>
              </a:rPr>
              <a:t>治疗：掌握标准抗结核治疗方案 、预防性抗结核治疗方案、抗结核药物的不良反应和治疗原则。</a:t>
            </a:r>
            <a:endParaRPr lang="en-US" altLang="zh-CN" b="1" dirty="0">
              <a:latin typeface="微软雅黑" panose="020B0503020204020204" pitchFamily="34" charset="-122"/>
              <a:ea typeface="微软雅黑" panose="020B0503020204020204" pitchFamily="34" charset="-122"/>
            </a:endParaRPr>
          </a:p>
          <a:p>
            <a:pPr marL="342900" indent="-342900">
              <a:lnSpc>
                <a:spcPct val="200000"/>
              </a:lnSpc>
              <a:buFont typeface="Wingdings" panose="05000000000000000000" charset="0"/>
              <a:buChar char="Ø"/>
            </a:pPr>
            <a:endParaRPr lang="en-US" altLang="zh-CN" b="1" dirty="0">
              <a:latin typeface="微软雅黑" panose="020B0503020204020204" pitchFamily="34" charset="-122"/>
              <a:ea typeface="微软雅黑" panose="020B0503020204020204" pitchFamily="34" charset="-122"/>
            </a:endParaRPr>
          </a:p>
          <a:p>
            <a:pPr>
              <a:lnSpc>
                <a:spcPct val="200000"/>
              </a:lnSpc>
              <a:spcBef>
                <a:spcPts val="0"/>
              </a:spcBef>
              <a:spcAft>
                <a:spcPts val="0"/>
              </a:spcAft>
            </a:pPr>
            <a:r>
              <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（本页可展示相关病历，对患者的早筛早诊）</a:t>
            </a:r>
            <a:endParaRPr 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TABLE_BEAUTIFY" val="smartTable{833e79a1-8a21-4cf2-bac8-69ec5c44c2d3}"/>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TABLE_ENDDRAG_ORIGIN_RECT" val="842*415"/>
  <p:tag name="TABLE_ENDDRAG_RECT" val="48*72*842*415"/>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TABLE_ENDDRAG_ORIGIN_RECT" val="878*337"/>
  <p:tag name="TABLE_ENDDRAG_RECT" val="36*76*878*337"/>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TABLE_ENDDRAG_ORIGIN_RECT" val="878*337"/>
  <p:tag name="TABLE_ENDDRAG_RECT" val="36*76*878*337"/>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COMMONDATA" val="eyJoZGlkIjoiMmM4OGY2N2MyYWYxMDhjYTRlMzE0NTA0MzZhOTNkYmMifQ=="/>
  <p:tag name="KSO_WPP_MARK_KEY" val="8caf38bb-a6bb-4ab0-a477-991f8871d7e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1439</Words>
  <Application>WPS 演示</Application>
  <PresentationFormat>宽屏</PresentationFormat>
  <Paragraphs>220</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Arial</vt:lpstr>
      <vt:lpstr>宋体</vt:lpstr>
      <vt:lpstr>Wingdings</vt:lpstr>
      <vt:lpstr>Calibri</vt:lpstr>
      <vt:lpstr>Wingdings</vt:lpstr>
      <vt:lpstr>微软雅黑</vt:lpstr>
      <vt:lpstr>Times New Roman</vt:lpstr>
      <vt:lpstr>等线</vt:lpstr>
      <vt:lpstr>等线 Light</vt:lpstr>
      <vt:lpstr>Arial Unicode MS</vt:lpstr>
      <vt:lpstr>Office 主题​​</vt:lpstr>
      <vt:lpstr>自定义设计方案</vt:lpstr>
      <vt:lpstr>PowerPoint 演示文稿</vt:lpstr>
      <vt:lpstr>评审议程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SINAN WU</dc:creator>
  <cp:lastModifiedBy>安透</cp:lastModifiedBy>
  <cp:revision>138</cp:revision>
  <dcterms:created xsi:type="dcterms:W3CDTF">2024-03-05T01:30:00Z</dcterms:created>
  <dcterms:modified xsi:type="dcterms:W3CDTF">2025-02-25T10:27:29Z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95B0282CF65044709AC1A40C9CE2C2F9_13</vt:lpwstr>
  </property>
  <property fmtid="{D5CDD505-2E9C-101B-9397-08002B2CF9AE}" pid="3" name="KSOProductBuildVer">
    <vt:lpwstr>2052-12.1.0.19770</vt:lpwstr>
  </property>
</Properties>
</file>