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sldIdLst>
    <p:sldId id="293" r:id="rId4"/>
    <p:sldId id="258" r:id="rId5"/>
    <p:sldId id="290" r:id="rId6"/>
    <p:sldId id="291" r:id="rId7"/>
    <p:sldId id="292" r:id="rId8"/>
    <p:sldId id="324" r:id="rId9"/>
    <p:sldId id="289" r:id="rId10"/>
    <p:sldId id="276" r:id="rId11"/>
    <p:sldId id="260" r:id="rId12"/>
    <p:sldId id="277" r:id="rId13"/>
    <p:sldId id="269" r:id="rId14"/>
    <p:sldId id="352" r:id="rId15"/>
    <p:sldId id="346" r:id="rId16"/>
    <p:sldId id="268" r:id="rId17"/>
    <p:sldId id="270" r:id="rId18"/>
    <p:sldId id="279" r:id="rId19"/>
    <p:sldId id="280" r:id="rId20"/>
    <p:sldId id="282" r:id="rId21"/>
    <p:sldId id="283" r:id="rId22"/>
    <p:sldId id="354" r:id="rId23"/>
    <p:sldId id="348" r:id="rId24"/>
    <p:sldId id="347" r:id="rId25"/>
    <p:sldId id="267" r:id="rId26"/>
    <p:sldId id="275" r:id="rId27"/>
    <p:sldId id="298" r:id="rId28"/>
    <p:sldId id="294" r:id="rId29"/>
    <p:sldId id="295" r:id="rId30"/>
    <p:sldId id="296" r:id="rId31"/>
    <p:sldId id="297" r:id="rId32"/>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6" userDrawn="1">
          <p15:clr>
            <a:srgbClr val="A4A3A4"/>
          </p15:clr>
        </p15:guide>
        <p15:guide id="2" pos="606" userDrawn="1">
          <p15:clr>
            <a:srgbClr val="A4A3A4"/>
          </p15:clr>
        </p15:guide>
        <p15:guide id="3" pos="71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0000"/>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41"/>
    <p:restoredTop sz="94651"/>
  </p:normalViewPr>
  <p:slideViewPr>
    <p:cSldViewPr snapToGrid="0" showGuides="1">
      <p:cViewPr varScale="1">
        <p:scale>
          <a:sx n="60" d="100"/>
          <a:sy n="60" d="100"/>
        </p:scale>
        <p:origin x="477" y="38"/>
      </p:cViewPr>
      <p:guideLst>
        <p:guide orient="horz" pos="796"/>
        <p:guide pos="606"/>
        <p:guide pos="7128"/>
      </p:guideLst>
    </p:cSldViewPr>
  </p:slideViewPr>
  <p:notesTextViewPr>
    <p:cViewPr>
      <p:scale>
        <a:sx n="1" d="1"/>
        <a:sy n="1" d="1"/>
      </p:scale>
      <p:origin x="0" y="0"/>
    </p:cViewPr>
  </p:notesTextViewPr>
  <p:sorterViewPr>
    <p:cViewPr>
      <p:scale>
        <a:sx n="90" d="100"/>
        <a:sy n="90" d="100"/>
      </p:scale>
      <p:origin x="0" y="-3857"/>
    </p:cViewPr>
  </p:sorter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6" Type="http://schemas.openxmlformats.org/officeDocument/2006/relationships/tags" Target="tags/tag9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1B9452D-0D2F-422A-BAB7-6D0CD5F19B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8512B5-D583-49F0-AF4A-293EC68CF25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0" Type="http://schemas.openxmlformats.org/officeDocument/2006/relationships/theme" Target="../theme/theme2.xml"/><Relationship Id="rId2" Type="http://schemas.openxmlformats.org/officeDocument/2006/relationships/slideLayout" Target="../slideLayouts/slideLayout4.xml"/><Relationship Id="rId19" Type="http://schemas.openxmlformats.org/officeDocument/2006/relationships/tags" Target="../tags/tag63.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2.png"/><Relationship Id="rId11" Type="http://schemas.openxmlformats.org/officeDocument/2006/relationships/slideLayout" Target="../slideLayouts/slideLayout13.xml"/><Relationship Id="rId10" Type="http://schemas.openxmlformats.org/officeDocument/2006/relationships/slideLayout" Target="../slideLayouts/slideLayout1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b="-2000"/>
          </a:stretch>
        </a:blipFill>
        <a:effectLst/>
      </p:bgPr>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B9452D-0D2F-422A-BAB7-6D0CD5F19B7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8512B5-D583-49F0-AF4A-293EC68CF256}" type="slidenum">
              <a:rPr lang="zh-CN" altLang="en-US" smtClean="0"/>
            </a:fld>
            <a:endParaRPr lang="zh-CN" altLang="en-US"/>
          </a:p>
        </p:txBody>
      </p:sp>
      <p:sp>
        <p:nvSpPr>
          <p:cNvPr id="7" name="矩形 6"/>
          <p:cNvSpPr/>
          <p:nvPr userDrawn="1"/>
        </p:nvSpPr>
        <p:spPr>
          <a:xfrm>
            <a:off x="2933065" y="156210"/>
            <a:ext cx="6240780" cy="61658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矩形 1"/>
          <p:cNvSpPr/>
          <p:nvPr userDrawn="1"/>
        </p:nvSpPr>
        <p:spPr>
          <a:xfrm>
            <a:off x="9906000" y="239395"/>
            <a:ext cx="2185035" cy="56451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2"/>
          <a:stretch>
            <a:fillRect b="-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
        <p:nvSpPr>
          <p:cNvPr id="8" name="矩形 6"/>
          <p:cNvSpPr/>
          <p:nvPr userDrawn="1">
            <p:custDataLst>
              <p:tags r:id="rId18"/>
            </p:custDataLst>
          </p:nvPr>
        </p:nvSpPr>
        <p:spPr>
          <a:xfrm flipV="1">
            <a:off x="611879" y="613705"/>
            <a:ext cx="10980000" cy="75915"/>
          </a:xfrm>
          <a:prstGeom prst="rect">
            <a:avLst/>
          </a:prstGeom>
          <a:solidFill>
            <a:srgbClr val="991D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ustDataLst>
      <p:tags r:id="rId19"/>
    </p:custData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2.xml"/><Relationship Id="rId1" Type="http://schemas.openxmlformats.org/officeDocument/2006/relationships/tags" Target="../tags/tag7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4.xml"/><Relationship Id="rId1" Type="http://schemas.openxmlformats.org/officeDocument/2006/relationships/tags" Target="../tags/tag7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7.xml"/><Relationship Id="rId1" Type="http://schemas.openxmlformats.org/officeDocument/2006/relationships/tags" Target="../tags/tag7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9.xml"/><Relationship Id="rId1" Type="http://schemas.openxmlformats.org/officeDocument/2006/relationships/tags" Target="../tags/tag78.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1.xml"/><Relationship Id="rId1" Type="http://schemas.openxmlformats.org/officeDocument/2006/relationships/tags" Target="../tags/tag80.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3.xml"/><Relationship Id="rId1" Type="http://schemas.openxmlformats.org/officeDocument/2006/relationships/tags" Target="../tags/tag8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6.xml"/><Relationship Id="rId1" Type="http://schemas.openxmlformats.org/officeDocument/2006/relationships/tags" Target="../tags/tag85.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8.xml"/><Relationship Id="rId1" Type="http://schemas.openxmlformats.org/officeDocument/2006/relationships/tags" Target="../tags/tag8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9.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1.xml"/><Relationship Id="rId2" Type="http://schemas.openxmlformats.org/officeDocument/2006/relationships/image" Target="../media/image4.jpeg"/><Relationship Id="rId1" Type="http://schemas.openxmlformats.org/officeDocument/2006/relationships/tags" Target="../tags/tag9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7.xml"/><Relationship Id="rId1" Type="http://schemas.openxmlformats.org/officeDocument/2006/relationships/tags" Target="../tags/tag6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199172" cy="6858000"/>
          </a:xfrm>
          <a:prstGeom prst="rect">
            <a:avLst/>
          </a:prstGeom>
        </p:spPr>
      </p:pic>
      <p:sp>
        <p:nvSpPr>
          <p:cNvPr id="5" name="文本框 4"/>
          <p:cNvSpPr txBox="1"/>
          <p:nvPr/>
        </p:nvSpPr>
        <p:spPr>
          <a:xfrm>
            <a:off x="718929" y="1193719"/>
            <a:ext cx="10754140" cy="1477328"/>
          </a:xfrm>
          <a:prstGeom prst="rect">
            <a:avLst/>
          </a:prstGeom>
          <a:noFill/>
        </p:spPr>
        <p:txBody>
          <a:bodyPr wrap="square" rtlCol="0">
            <a:spAutoFit/>
          </a:bodyPr>
          <a:lstStyle/>
          <a:p>
            <a:pPr algn="ctr">
              <a:spcBef>
                <a:spcPts val="1200"/>
              </a:spcBef>
            </a:pPr>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肺炎 </a:t>
            </a:r>
            <a:r>
              <a:rPr lang="en-US" altLang="zh-CN" sz="4000" b="1"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&amp;</a:t>
            </a:r>
            <a:r>
              <a:rPr lang="zh-CN" altLang="en-US" sz="4000" b="1"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 肺结核</a:t>
            </a:r>
            <a:endParaRPr lang="zh-CN" altLang="en-US" sz="4000" b="1"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algn="ctr">
              <a:spcBef>
                <a:spcPts val="1200"/>
              </a:spcBef>
            </a:pPr>
            <a:r>
              <a:rPr lang="zh-CN" altLang="en-US" sz="4000" b="1" dirty="0">
                <a:solidFill>
                  <a:schemeClr val="bg1"/>
                </a:solidFill>
                <a:latin typeface="微软雅黑" panose="020B0503020204020204" pitchFamily="34" charset="-122"/>
                <a:ea typeface="微软雅黑" panose="020B0503020204020204" pitchFamily="34" charset="-122"/>
              </a:rPr>
              <a:t>专病规建情况汇报</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374333" y="4144361"/>
            <a:ext cx="5443331" cy="1476375"/>
          </a:xfrm>
          <a:prstGeom prst="rect">
            <a:avLst/>
          </a:prstGeom>
          <a:noFill/>
        </p:spPr>
        <p:txBody>
          <a:bodyPr wrap="square" rtlCol="0">
            <a:spAutoFit/>
          </a:bodyPr>
          <a:lstStyle/>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医院名称：</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汇报人：</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汇报日期：</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四</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人员与技术</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32167" y="1162165"/>
            <a:ext cx="10527665" cy="5539402"/>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工作人员是否为专科医师、呼吸治疗师、专科护士</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rPr>
              <a:t>检验技师、病理医师、临床药师</a:t>
            </a:r>
            <a:r>
              <a:rPr 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等</a:t>
            </a:r>
            <a:r>
              <a:rPr 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（下一页标明人员数量）</a:t>
            </a:r>
            <a:endParaRPr lang="zh-CN"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专科医师是否接受过</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PCCM</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专培？其他工作人员是否接受过</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PCCM</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单修，专修？</a:t>
            </a: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PCCM专科医生是否具备气管插管术、动脉置管术、深静脉置管术、胸腔穿刺术、腹腔穿刺术、气管镜检查术、具备使用高流量、无创/有创呼吸机、血滤机、</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ECMO</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等必备设备的能力？</a:t>
            </a:r>
            <a:endPar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200000"/>
              </a:lnSpc>
              <a:buFont typeface="Wingdings" panose="05000000000000000000" charset="0"/>
              <a:buChar char="Ø"/>
            </a:pPr>
            <a:r>
              <a:rPr lang="zh-CN" altLang="en-US" sz="2000" b="1" i="0" u="none" strike="noStrike" dirty="0">
                <a:effectLst/>
                <a:latin typeface="微软雅黑" panose="020B0503020204020204" pitchFamily="34" charset="-122"/>
                <a:ea typeface="微软雅黑" panose="020B0503020204020204" pitchFamily="34" charset="-122"/>
              </a:rPr>
              <a:t>是否开展抗感染药物的血药浓度检测（如万古霉素、伏立康唑等）？</a:t>
            </a:r>
            <a:endPar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200000"/>
              </a:lnSpc>
              <a:buFont typeface="Wingdings" panose="05000000000000000000" charset="0"/>
              <a:buChar char="Ø"/>
            </a:pPr>
            <a:r>
              <a:rPr lang="zh-CN" altLang="en-US" sz="2000" b="1" i="0" u="none" strike="noStrike" dirty="0">
                <a:effectLst/>
                <a:latin typeface="微软雅黑" panose="020B0503020204020204" pitchFamily="34" charset="-122"/>
                <a:ea typeface="微软雅黑" panose="020B0503020204020204" pitchFamily="34" charset="-122"/>
              </a:rPr>
              <a:t>是否开展多学科诊疗？</a:t>
            </a:r>
            <a:endParaRPr lang="zh-CN" altLang="en-US" sz="2000" b="1" i="0" u="none" strike="noStrike" dirty="0">
              <a:effectLst/>
              <a:latin typeface="微软雅黑" panose="020B0503020204020204" pitchFamily="34" charset="-122"/>
              <a:ea typeface="微软雅黑" panose="020B0503020204020204" pitchFamily="34" charset="-122"/>
            </a:endParaRPr>
          </a:p>
          <a:p>
            <a:pPr marL="342900" indent="-342900" algn="l">
              <a:lnSpc>
                <a:spcPct val="200000"/>
              </a:lnSpc>
              <a:buFont typeface="Wingdings" panose="05000000000000000000" charset="0"/>
              <a:buChar char="Ø"/>
            </a:pP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1170" y="1104900"/>
            <a:ext cx="10527665" cy="5077460"/>
          </a:xfrm>
          <a:prstGeom prst="rect">
            <a:avLst/>
          </a:prstGeom>
          <a:noFill/>
        </p:spPr>
        <p:txBody>
          <a:bodyPr wrap="square" rtlCol="0">
            <a:spAutoFit/>
          </a:bodyPr>
          <a:lstStyle/>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RICU/MICU医师人数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a:lnSpc>
                <a:spcPct val="200000"/>
              </a:lnSpc>
              <a:buFont typeface="Wingdings" panose="05000000000000000000" charset="0"/>
              <a:buNone/>
            </a:pPr>
            <a:r>
              <a:rPr lang="zh-CN" altLang="en-US" i="1" dirty="0">
                <a:latin typeface="微软雅黑" panose="020B0503020204020204" pitchFamily="34" charset="-122"/>
                <a:ea typeface="微软雅黑" panose="020B0503020204020204" pitchFamily="34" charset="-122"/>
                <a:cs typeface="微软雅黑" panose="020B0503020204020204" pitchFamily="34" charset="-122"/>
                <a:sym typeface="+mn-ea"/>
              </a:rPr>
              <a:t>（是否独立分组，是否落实主诊医师负责制，主诊医师是否固定， 一线医生来源，是否独立值班）</a:t>
            </a:r>
            <a:endParaRPr lang="zh-CN" altLang="en-US" i="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相对固定的高级职称医师人数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相对固定的医师数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参加过</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PCCM</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专培、专修、单修人数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RICU/MICU护士人数</a:t>
            </a:r>
            <a:r>
              <a:rPr lang="zh-CN" altLang="en-US" sz="1800" i="1" dirty="0">
                <a:latin typeface="微软雅黑" panose="020B0503020204020204" pitchFamily="34" charset="-122"/>
                <a:ea typeface="微软雅黑" panose="020B0503020204020204" pitchFamily="34" charset="-122"/>
                <a:cs typeface="微软雅黑" panose="020B0503020204020204" pitchFamily="34" charset="-122"/>
                <a:sym typeface="+mn-ea"/>
              </a:rPr>
              <a:t>（是否是独立护理单元）</a:t>
            </a:r>
            <a:endParaRPr lang="zh-CN" altLang="en-US" sz="1800" i="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呼吸治疗师人数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标题 5"/>
          <p:cNvSpPr txBox="1"/>
          <p:nvPr>
            <p:custDataLst>
              <p:tags r:id="rId1"/>
            </p:custDataLst>
          </p:nvPr>
        </p:nvSpPr>
        <p:spPr>
          <a:xfrm>
            <a:off x="635" y="237490"/>
            <a:ext cx="12191365" cy="591820"/>
          </a:xfr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四、人员与技术</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5"/>
          <p:cNvSpPr txBox="1"/>
          <p:nvPr>
            <p:custDataLst>
              <p:tags r:id="rId1"/>
            </p:custDataLst>
          </p:nvPr>
        </p:nvSpPr>
        <p:spPr>
          <a:xfrm>
            <a:off x="635" y="237490"/>
            <a:ext cx="12191365" cy="591820"/>
          </a:xfr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四、人员与技术（肺结核）</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832167" y="1162165"/>
            <a:ext cx="10527665" cy="2461700"/>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呼吸感染</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肺结核专病门诊出诊医师</a:t>
            </a:r>
            <a:r>
              <a:rPr 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是否</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具有副主任</a:t>
            </a:r>
            <a:r>
              <a:rPr 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医师</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主治医师资格？</a:t>
            </a:r>
            <a:endPar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Arial" panose="020B0604020202020204" pitchFamily="34" charset="0"/>
              <a:buChar char="•"/>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各几名？</a:t>
            </a:r>
            <a:endPar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每周专病门诊次数？</a:t>
            </a:r>
            <a:endPar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门诊是否可进行</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PPD</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检查</a:t>
            </a:r>
            <a:endPar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四</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人员与技术</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（肺结核）</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2"/>
            </p:custDataLst>
          </p:nvPr>
        </p:nvGraphicFramePr>
        <p:xfrm>
          <a:off x="877823" y="1223358"/>
          <a:ext cx="10436353" cy="4829970"/>
        </p:xfrm>
        <a:graphic>
          <a:graphicData uri="http://schemas.openxmlformats.org/drawingml/2006/table">
            <a:tbl>
              <a:tblPr/>
              <a:tblGrid>
                <a:gridCol w="1392936"/>
                <a:gridCol w="1097280"/>
                <a:gridCol w="6208776"/>
                <a:gridCol w="1737361"/>
              </a:tblGrid>
              <a:tr h="499110">
                <a:tc>
                  <a:txBody>
                    <a:bodyPr/>
                    <a:lstStyle/>
                    <a:p>
                      <a:endParaRPr lang="zh-CN" sz="1400" b="1">
                        <a:latin typeface="微软雅黑" panose="020B0503020204020204" pitchFamily="34" charset="-122"/>
                        <a:ea typeface="微软雅黑" panose="020B0503020204020204" pitchFamily="34" charset="-122"/>
                      </a:endParaRPr>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ctr"/>
                      <a:r>
                        <a:rPr lang="zh-CN" altLang="en-US" sz="1400" b="1" i="0" dirty="0">
                          <a:solidFill>
                            <a:srgbClr val="000000"/>
                          </a:solidFill>
                          <a:latin typeface="微软雅黑" panose="020B0503020204020204" pitchFamily="34" charset="-122"/>
                          <a:ea typeface="微软雅黑" panose="020B0503020204020204" pitchFamily="34" charset="-122"/>
                        </a:rPr>
                        <a:t>相关检测项目</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noFill/>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lstStyle/>
                    <a:p>
                      <a:pPr algn="ctr" fontAlgn="ctr"/>
                      <a:r>
                        <a:rPr lang="zh-CN" altLang="en-US" sz="1400" b="1" i="0" dirty="0">
                          <a:solidFill>
                            <a:srgbClr val="000000"/>
                          </a:solidFill>
                          <a:latin typeface="微软雅黑" panose="020B0503020204020204" pitchFamily="34" charset="-122"/>
                          <a:ea typeface="微软雅黑" panose="020B0503020204020204" pitchFamily="34" charset="-122"/>
                        </a:rPr>
                        <a:t>是否可开展</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noFill/>
                  </a:tcPr>
                </a:tc>
              </a:tr>
              <a:tr h="422148">
                <a:tc rowSpan="8">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结核相关临床微生物检测能力</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lnT w="12700" cap="flat" cmpd="sng" algn="ctr">
                      <a:solidFill>
                        <a:schemeClr val="tx1"/>
                      </a:solidFill>
                      <a:prstDash val="solid"/>
                      <a:round/>
                      <a:headEnd type="none" w="med" len="med"/>
                      <a:tailEnd type="none" w="med" len="med"/>
                    </a:lnT>
                    <a:lnB w="6350" cap="flat" cmpd="sng">
                      <a:solidFill>
                        <a:srgbClr val="000000"/>
                      </a:solidFill>
                      <a:prstDash val="solid"/>
                      <a:headEnd type="none" w="med" len="med"/>
                      <a:tailEnd type="none" w="med" len="med"/>
                    </a:lnB>
                    <a:noFill/>
                  </a:tcPr>
                </a:tc>
                <a:tc rowSpan="4">
                  <a:txBody>
                    <a:bodyPr/>
                    <a:lstStyle/>
                    <a:p>
                      <a:pPr algn="l" fontAlgn="ctr"/>
                      <a:r>
                        <a:rPr lang="zh-CN" altLang="en-US" sz="1400" b="1" i="0">
                          <a:solidFill>
                            <a:srgbClr val="000000"/>
                          </a:solidFill>
                          <a:latin typeface="微软雅黑" panose="020B0503020204020204" pitchFamily="34" charset="-122"/>
                          <a:ea typeface="微软雅黑" panose="020B0503020204020204" pitchFamily="34" charset="-122"/>
                        </a:rPr>
                        <a:t>结核分枝杆菌病原学检测</a:t>
                      </a:r>
                      <a:endParaRPr lang="zh-CN" altLang="en-US" sz="1400" b="1" i="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涂片显微镜检查</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393192">
                <a:tc vMerge="1">
                  <a:tcP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分枝杆菌培养检测</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zh-CN" altLang="en-US" sz="1400" b="1" i="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982182">
                <a:tc vMerge="1">
                  <a:tcP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分子检测（包括</a:t>
                      </a:r>
                      <a:r>
                        <a:rPr lang="en-US" altLang="zh-CN" sz="1400" b="1" i="0" dirty="0" err="1">
                          <a:solidFill>
                            <a:srgbClr val="000000"/>
                          </a:solidFill>
                          <a:latin typeface="微软雅黑" panose="020B0503020204020204" pitchFamily="34" charset="-122"/>
                          <a:ea typeface="微软雅黑" panose="020B0503020204020204" pitchFamily="34" charset="-122"/>
                        </a:rPr>
                        <a:t>geneXpert</a:t>
                      </a:r>
                      <a:r>
                        <a:rPr lang="en-US" altLang="zh-CN" sz="1400" b="1" i="0" dirty="0">
                          <a:solidFill>
                            <a:srgbClr val="000000"/>
                          </a:solidFill>
                          <a:latin typeface="微软雅黑" panose="020B0503020204020204" pitchFamily="34" charset="-122"/>
                          <a:ea typeface="微软雅黑" panose="020B0503020204020204" pitchFamily="34" charset="-122"/>
                        </a:rPr>
                        <a:t> MTB/RIF</a:t>
                      </a:r>
                      <a:r>
                        <a:rPr lang="zh-CN" altLang="en-US" sz="1400" b="1" i="0" dirty="0">
                          <a:solidFill>
                            <a:srgbClr val="000000"/>
                          </a:solidFill>
                          <a:latin typeface="微软雅黑" panose="020B0503020204020204" pitchFamily="34" charset="-122"/>
                          <a:ea typeface="微软雅黑" panose="020B0503020204020204" pitchFamily="34" charset="-122"/>
                        </a:rPr>
                        <a:t>或</a:t>
                      </a:r>
                      <a:r>
                        <a:rPr lang="en-US" altLang="zh-CN" sz="1400" b="1" i="0" dirty="0">
                          <a:solidFill>
                            <a:srgbClr val="000000"/>
                          </a:solidFill>
                          <a:latin typeface="微软雅黑" panose="020B0503020204020204" pitchFamily="34" charset="-122"/>
                          <a:ea typeface="微软雅黑" panose="020B0503020204020204" pitchFamily="34" charset="-122"/>
                        </a:rPr>
                        <a:t>GeneXpert MTB/RIF Ultra</a:t>
                      </a:r>
                      <a:r>
                        <a:rPr lang="zh-CN" altLang="en-US" sz="1400" b="1" i="0" dirty="0">
                          <a:solidFill>
                            <a:srgbClr val="000000"/>
                          </a:solidFill>
                          <a:latin typeface="微软雅黑" panose="020B0503020204020204" pitchFamily="34" charset="-122"/>
                          <a:ea typeface="微软雅黑" panose="020B0503020204020204" pitchFamily="34" charset="-122"/>
                        </a:rPr>
                        <a:t>环介导等温扩增（</a:t>
                      </a:r>
                      <a:r>
                        <a:rPr lang="en-US" altLang="zh-CN" sz="1400" b="1" i="0" dirty="0">
                          <a:solidFill>
                            <a:srgbClr val="000000"/>
                          </a:solidFill>
                          <a:latin typeface="微软雅黑" panose="020B0503020204020204" pitchFamily="34" charset="-122"/>
                          <a:ea typeface="微软雅黑" panose="020B0503020204020204" pitchFamily="34" charset="-122"/>
                        </a:rPr>
                        <a:t>LAMP</a:t>
                      </a:r>
                      <a:r>
                        <a:rPr lang="zh-CN" altLang="en-US" sz="1400" b="1" i="0" dirty="0">
                          <a:solidFill>
                            <a:srgbClr val="000000"/>
                          </a:solidFill>
                          <a:latin typeface="微软雅黑" panose="020B0503020204020204" pitchFamily="34" charset="-122"/>
                          <a:ea typeface="微软雅黑" panose="020B0503020204020204" pitchFamily="34" charset="-122"/>
                        </a:rPr>
                        <a:t>）、交叉引物恒温扩增（</a:t>
                      </a:r>
                      <a:r>
                        <a:rPr lang="en-US" altLang="zh-CN" sz="1400" b="1" i="0" dirty="0">
                          <a:solidFill>
                            <a:srgbClr val="000000"/>
                          </a:solidFill>
                          <a:latin typeface="微软雅黑" panose="020B0503020204020204" pitchFamily="34" charset="-122"/>
                          <a:ea typeface="微软雅黑" panose="020B0503020204020204" pitchFamily="34" charset="-122"/>
                        </a:rPr>
                        <a:t>CPA</a:t>
                      </a:r>
                      <a:r>
                        <a:rPr lang="zh-CN" altLang="en-US" sz="1400" b="1" i="0" dirty="0">
                          <a:solidFill>
                            <a:srgbClr val="000000"/>
                          </a:solidFill>
                          <a:latin typeface="微软雅黑" panose="020B0503020204020204" pitchFamily="34" charset="-122"/>
                          <a:ea typeface="微软雅黑" panose="020B0503020204020204" pitchFamily="34" charset="-122"/>
                        </a:rPr>
                        <a:t>）、</a:t>
                      </a:r>
                      <a:r>
                        <a:rPr lang="en-US" altLang="zh-CN" sz="1400" b="1" i="0" dirty="0">
                          <a:solidFill>
                            <a:srgbClr val="000000"/>
                          </a:solidFill>
                          <a:latin typeface="微软雅黑" panose="020B0503020204020204" pitchFamily="34" charset="-122"/>
                          <a:ea typeface="微软雅黑" panose="020B0503020204020204" pitchFamily="34" charset="-122"/>
                        </a:rPr>
                        <a:t>RNA</a:t>
                      </a:r>
                      <a:r>
                        <a:rPr lang="zh-CN" altLang="en-US" sz="1400" b="1" i="0" dirty="0">
                          <a:solidFill>
                            <a:srgbClr val="000000"/>
                          </a:solidFill>
                          <a:latin typeface="微软雅黑" panose="020B0503020204020204" pitchFamily="34" charset="-122"/>
                          <a:ea typeface="微软雅黑" panose="020B0503020204020204" pitchFamily="34" charset="-122"/>
                        </a:rPr>
                        <a:t>实时荧光恒温扩增检测（</a:t>
                      </a:r>
                      <a:r>
                        <a:rPr lang="en-US" altLang="zh-CN" sz="1400" b="1" i="0" dirty="0">
                          <a:solidFill>
                            <a:srgbClr val="000000"/>
                          </a:solidFill>
                          <a:latin typeface="微软雅黑" panose="020B0503020204020204" pitchFamily="34" charset="-122"/>
                          <a:ea typeface="微软雅黑" panose="020B0503020204020204" pitchFamily="34" charset="-122"/>
                        </a:rPr>
                        <a:t>SAT</a:t>
                      </a:r>
                      <a:r>
                        <a:rPr lang="zh-CN" altLang="en-US" sz="1400" b="1" i="0" dirty="0">
                          <a:solidFill>
                            <a:srgbClr val="000000"/>
                          </a:solidFill>
                          <a:latin typeface="微软雅黑" panose="020B0503020204020204" pitchFamily="34" charset="-122"/>
                          <a:ea typeface="微软雅黑" panose="020B0503020204020204" pitchFamily="34" charset="-122"/>
                        </a:rPr>
                        <a:t>）、实时荧光定量</a:t>
                      </a:r>
                      <a:r>
                        <a:rPr lang="en-US" altLang="zh-CN" sz="1400" b="1" i="0" dirty="0">
                          <a:solidFill>
                            <a:srgbClr val="000000"/>
                          </a:solidFill>
                          <a:latin typeface="微软雅黑" panose="020B0503020204020204" pitchFamily="34" charset="-122"/>
                          <a:ea typeface="微软雅黑" panose="020B0503020204020204" pitchFamily="34" charset="-122"/>
                        </a:rPr>
                        <a:t>PCR</a:t>
                      </a:r>
                      <a:r>
                        <a:rPr lang="zh-CN" altLang="en-US" sz="1400" b="1" i="0" dirty="0">
                          <a:solidFill>
                            <a:srgbClr val="000000"/>
                          </a:solidFill>
                          <a:latin typeface="微软雅黑" panose="020B0503020204020204" pitchFamily="34" charset="-122"/>
                          <a:ea typeface="微软雅黑" panose="020B0503020204020204" pitchFamily="34" charset="-122"/>
                        </a:rPr>
                        <a:t>、</a:t>
                      </a:r>
                      <a:r>
                        <a:rPr lang="en-US" altLang="zh-CN" sz="1400" b="1" i="0" dirty="0">
                          <a:solidFill>
                            <a:srgbClr val="000000"/>
                          </a:solidFill>
                          <a:latin typeface="微软雅黑" panose="020B0503020204020204" pitchFamily="34" charset="-122"/>
                          <a:ea typeface="微软雅黑" panose="020B0503020204020204" pitchFamily="34" charset="-122"/>
                        </a:rPr>
                        <a:t>PCT-</a:t>
                      </a:r>
                      <a:r>
                        <a:rPr lang="zh-CN" altLang="en-US" sz="1400" b="1" i="0" dirty="0">
                          <a:solidFill>
                            <a:srgbClr val="000000"/>
                          </a:solidFill>
                          <a:latin typeface="微软雅黑" panose="020B0503020204020204" pitchFamily="34" charset="-122"/>
                          <a:ea typeface="微软雅黑" panose="020B0503020204020204" pitchFamily="34" charset="-122"/>
                        </a:rPr>
                        <a:t>荧光探针法）</a:t>
                      </a:r>
                      <a:endParaRPr lang="en-US" altLang="zh-CN"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en-US" altLang="zh-CN"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389418">
                <a:tc vMerge="1">
                  <a:tcP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抗结核药物敏感性试验</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734060">
                <a:tc vMerge="1">
                  <a:tcP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tcPr>
                </a:tc>
                <a:tc rowSpan="2">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结核病免疫学检测</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结核菌素皮肤试验（</a:t>
                      </a:r>
                      <a:r>
                        <a:rPr lang="en-US" altLang="zh-CN" sz="1400" b="1" i="0" dirty="0">
                          <a:solidFill>
                            <a:srgbClr val="000000"/>
                          </a:solidFill>
                          <a:latin typeface="微软雅黑" panose="020B0503020204020204" pitchFamily="34" charset="-122"/>
                          <a:ea typeface="微软雅黑" panose="020B0503020204020204" pitchFamily="34" charset="-122"/>
                        </a:rPr>
                        <a:t>TST</a:t>
                      </a:r>
                      <a:r>
                        <a:rPr lang="zh-CN" altLang="en-US" sz="1400" b="1" i="0" dirty="0">
                          <a:solidFill>
                            <a:srgbClr val="000000"/>
                          </a:solidFill>
                          <a:latin typeface="微软雅黑" panose="020B0503020204020204" pitchFamily="34" charset="-122"/>
                          <a:ea typeface="微软雅黑" panose="020B0503020204020204" pitchFamily="34" charset="-122"/>
                        </a:rPr>
                        <a:t>）或结核分枝杆菌特异抗原皮肤试验（</a:t>
                      </a:r>
                      <a:r>
                        <a:rPr lang="en-US" altLang="zh-CN" sz="1400" b="1" i="0" dirty="0">
                          <a:solidFill>
                            <a:srgbClr val="000000"/>
                          </a:solidFill>
                          <a:latin typeface="微软雅黑" panose="020B0503020204020204" pitchFamily="34" charset="-122"/>
                          <a:ea typeface="微软雅黑" panose="020B0503020204020204" pitchFamily="34" charset="-122"/>
                        </a:rPr>
                        <a:t>TBST</a:t>
                      </a:r>
                      <a:r>
                        <a:rPr lang="zh-CN" altLang="en-US" sz="1400" b="1" i="0" dirty="0">
                          <a:solidFill>
                            <a:srgbClr val="000000"/>
                          </a:solidFill>
                          <a:latin typeface="微软雅黑" panose="020B0503020204020204" pitchFamily="34" charset="-122"/>
                          <a:ea typeface="微软雅黑" panose="020B0503020204020204" pitchFamily="34" charset="-122"/>
                        </a:rPr>
                        <a:t>）</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477266">
                <a:tc vMerge="1">
                  <a:tcP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lstStyle/>
                    <a:p>
                      <a:pPr algn="l" fontAlgn="ctr"/>
                      <a:r>
                        <a:rPr lang="en-US" altLang="zh-CN" sz="1400" b="1" i="0" dirty="0">
                          <a:solidFill>
                            <a:srgbClr val="000000"/>
                          </a:solidFill>
                          <a:latin typeface="微软雅黑" panose="020B0503020204020204" pitchFamily="34" charset="-122"/>
                          <a:ea typeface="微软雅黑" panose="020B0503020204020204" pitchFamily="34" charset="-122"/>
                        </a:rPr>
                        <a:t>γ</a:t>
                      </a:r>
                      <a:r>
                        <a:rPr lang="zh-CN" altLang="en-US" sz="1400" b="1" i="0" dirty="0">
                          <a:solidFill>
                            <a:srgbClr val="000000"/>
                          </a:solidFill>
                          <a:latin typeface="微软雅黑" panose="020B0503020204020204" pitchFamily="34" charset="-122"/>
                          <a:ea typeface="微软雅黑" panose="020B0503020204020204" pitchFamily="34" charset="-122"/>
                        </a:rPr>
                        <a:t>干扰素释放试试验（</a:t>
                      </a:r>
                      <a:r>
                        <a:rPr lang="en-US" altLang="zh-CN" sz="1400" b="1" i="0" dirty="0">
                          <a:solidFill>
                            <a:srgbClr val="000000"/>
                          </a:solidFill>
                          <a:latin typeface="微软雅黑" panose="020B0503020204020204" pitchFamily="34" charset="-122"/>
                          <a:ea typeface="微软雅黑" panose="020B0503020204020204" pitchFamily="34" charset="-122"/>
                        </a:rPr>
                        <a:t>IGRA</a:t>
                      </a:r>
                      <a:r>
                        <a:rPr lang="zh-CN" altLang="en-US" sz="1400" b="1" i="0" dirty="0">
                          <a:solidFill>
                            <a:srgbClr val="000000"/>
                          </a:solidFill>
                          <a:latin typeface="微软雅黑" panose="020B0503020204020204" pitchFamily="34" charset="-122"/>
                          <a:ea typeface="微软雅黑" panose="020B0503020204020204" pitchFamily="34" charset="-122"/>
                        </a:rPr>
                        <a:t>，包括</a:t>
                      </a:r>
                      <a:r>
                        <a:rPr lang="en-US" altLang="zh-CN" sz="1400" b="1" i="0" dirty="0">
                          <a:solidFill>
                            <a:srgbClr val="000000"/>
                          </a:solidFill>
                          <a:latin typeface="微软雅黑" panose="020B0503020204020204" pitchFamily="34" charset="-122"/>
                          <a:ea typeface="微软雅黑" panose="020B0503020204020204" pitchFamily="34" charset="-122"/>
                        </a:rPr>
                        <a:t>ELISA</a:t>
                      </a:r>
                      <a:r>
                        <a:rPr lang="zh-CN" altLang="en-US" sz="1400" b="1" i="0" dirty="0">
                          <a:solidFill>
                            <a:srgbClr val="000000"/>
                          </a:solidFill>
                          <a:latin typeface="微软雅黑" panose="020B0503020204020204" pitchFamily="34" charset="-122"/>
                          <a:ea typeface="微软雅黑" panose="020B0503020204020204" pitchFamily="34" charset="-122"/>
                        </a:rPr>
                        <a:t>和</a:t>
                      </a:r>
                      <a:r>
                        <a:rPr lang="en-US" altLang="zh-CN" sz="1400" b="1" i="0" dirty="0">
                          <a:solidFill>
                            <a:srgbClr val="000000"/>
                          </a:solidFill>
                          <a:latin typeface="微软雅黑" panose="020B0503020204020204" pitchFamily="34" charset="-122"/>
                          <a:ea typeface="微软雅黑" panose="020B0503020204020204" pitchFamily="34" charset="-122"/>
                        </a:rPr>
                        <a:t>ELISPOT</a:t>
                      </a:r>
                      <a:r>
                        <a:rPr lang="zh-CN" altLang="en-US" sz="1400" b="1" i="0" dirty="0">
                          <a:solidFill>
                            <a:srgbClr val="000000"/>
                          </a:solidFill>
                          <a:latin typeface="微软雅黑" panose="020B0503020204020204" pitchFamily="34" charset="-122"/>
                          <a:ea typeface="微软雅黑" panose="020B0503020204020204" pitchFamily="34" charset="-122"/>
                        </a:rPr>
                        <a:t>方法）</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420624">
                <a:tc vMerge="1">
                  <a:tcP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tcPr>
                </a:tc>
                <a:tc rowSpan="2">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病理学检测</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抗酸染色</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511970">
                <a:tc vMerge="1">
                  <a:tcP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分子病理技术</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
        <p:nvSpPr>
          <p:cNvPr id="4" name="文本框 3"/>
          <p:cNvSpPr txBox="1"/>
          <p:nvPr/>
        </p:nvSpPr>
        <p:spPr>
          <a:xfrm>
            <a:off x="660654" y="6300216"/>
            <a:ext cx="9809226" cy="338554"/>
          </a:xfrm>
          <a:prstGeom prst="rect">
            <a:avLst/>
          </a:prstGeom>
          <a:noFill/>
        </p:spPr>
        <p:txBody>
          <a:bodyPr wrap="square">
            <a:spAutoFit/>
          </a:bodyPr>
          <a:lstStyle/>
          <a:p>
            <a:r>
              <a:rPr lang="zh-CN" altLang="en-US" sz="1600" dirty="0">
                <a:latin typeface="微软雅黑" panose="020B0503020204020204" pitchFamily="34" charset="-122"/>
                <a:ea typeface="微软雅黑" panose="020B0503020204020204" pitchFamily="34" charset="-122"/>
              </a:rPr>
              <a:t>如有，可展示1年（认定当年或前1年）内有医院公章证明的结核相关检查报告，每种各3份（隐去敏感信息）</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1147892" y="1162050"/>
          <a:ext cx="9896216" cy="4533900"/>
        </p:xfrm>
        <a:graphic>
          <a:graphicData uri="http://schemas.openxmlformats.org/drawingml/2006/table">
            <a:tbl>
              <a:tblPr/>
              <a:tblGrid>
                <a:gridCol w="5439647"/>
                <a:gridCol w="4456569"/>
              </a:tblGrid>
              <a:tr h="619760">
                <a:tc>
                  <a:txBody>
                    <a:bodyPr/>
                    <a:lstStyle/>
                    <a:p>
                      <a:pPr indent="0" algn="ctr">
                        <a:buNone/>
                      </a:pPr>
                      <a:r>
                        <a:rPr lang="zh-CN" altLang="en-US" sz="2000" b="1" dirty="0">
                          <a:solidFill>
                            <a:schemeClr val="bg1"/>
                          </a:solidFill>
                          <a:latin typeface="Arial" panose="020B0604020202020204" pitchFamily="34" charset="0"/>
                          <a:ea typeface="微软雅黑" panose="020B0503020204020204" pitchFamily="34" charset="-122"/>
                        </a:rPr>
                        <a:t>指标</a:t>
                      </a:r>
                      <a:endParaRPr lang="zh-CN" altLang="en-US" sz="2000" b="1" dirty="0">
                        <a:solidFill>
                          <a:schemeClr val="bg1"/>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cap="flat" cmpd="sng" algn="ctr">
                      <a:solidFill>
                        <a:schemeClr val="tx1">
                          <a:lumMod val="50000"/>
                          <a:lumOff val="50000"/>
                        </a:schemeClr>
                      </a:solidFill>
                      <a:prstDash val="solid"/>
                      <a:round/>
                      <a:headEnd type="none" w="med" len="med"/>
                      <a:tailEnd type="none" w="med" len="med"/>
                    </a:lnB>
                    <a:lnTlToBr>
                      <a:noFill/>
                    </a:lnTlToBr>
                    <a:lnBlToTr>
                      <a:noFill/>
                    </a:lnBlToTr>
                    <a:solidFill>
                      <a:srgbClr val="C00000"/>
                    </a:solidFill>
                  </a:tcPr>
                </a:tc>
                <a:tc>
                  <a:txBody>
                    <a:bodyPr/>
                    <a:lstStyle/>
                    <a:p>
                      <a:pPr indent="0" algn="ctr">
                        <a:buNone/>
                      </a:pPr>
                      <a:r>
                        <a:rPr lang="zh-CN" sz="2000" b="1" dirty="0">
                          <a:solidFill>
                            <a:schemeClr val="bg1"/>
                          </a:solidFill>
                          <a:latin typeface="Arial" panose="020B0604020202020204" pitchFamily="34" charset="0"/>
                          <a:ea typeface="微软雅黑" panose="020B0503020204020204" pitchFamily="34" charset="-122"/>
                        </a:rPr>
                        <a:t>数量</a:t>
                      </a:r>
                      <a:endParaRPr lang="zh-CN" altLang="en-US" sz="2000" b="0" dirty="0">
                        <a:solidFill>
                          <a:schemeClr val="bg1"/>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r>
              <a:tr h="434975">
                <a:tc>
                  <a:txBody>
                    <a:bodyPr/>
                    <a:lstStyle/>
                    <a:p>
                      <a:pPr algn="ctr" fontAlgn="ctr"/>
                      <a:r>
                        <a:rPr lang="zh-CN" altLang="en-US" sz="1400" b="0" kern="1200" dirty="0">
                          <a:solidFill>
                            <a:srgbClr val="000000"/>
                          </a:solidFill>
                          <a:latin typeface="Arial" panose="020B0604020202020204" pitchFamily="34" charset="0"/>
                          <a:ea typeface="微软雅黑" panose="020B0503020204020204" pitchFamily="34" charset="-122"/>
                          <a:cs typeface="+mn-cs"/>
                        </a:rPr>
                        <a:t>上一年</a:t>
                      </a:r>
                      <a:r>
                        <a:rPr lang="zh-CN" altLang="en-US" sz="1400" b="1" kern="1200" dirty="0">
                          <a:solidFill>
                            <a:srgbClr val="000000"/>
                          </a:solidFill>
                          <a:latin typeface="Arial" panose="020B0604020202020204" pitchFamily="34" charset="0"/>
                          <a:ea typeface="微软雅黑" panose="020B0503020204020204" pitchFamily="34" charset="-122"/>
                          <a:cs typeface="+mn-cs"/>
                        </a:rPr>
                        <a:t>呼吸感染出院人数（人次</a:t>
                      </a:r>
                      <a:r>
                        <a:rPr lang="en-US" altLang="zh-CN" sz="1400" b="1" kern="1200" dirty="0">
                          <a:solidFill>
                            <a:srgbClr val="000000"/>
                          </a:solidFill>
                          <a:latin typeface="Arial" panose="020B0604020202020204" pitchFamily="34" charset="0"/>
                          <a:ea typeface="微软雅黑" panose="020B0503020204020204" pitchFamily="34" charset="-122"/>
                          <a:cs typeface="+mn-cs"/>
                        </a:rPr>
                        <a:t>/</a:t>
                      </a:r>
                      <a:r>
                        <a:rPr lang="zh-CN" altLang="en-US" sz="1400" b="1" kern="1200" dirty="0">
                          <a:solidFill>
                            <a:srgbClr val="000000"/>
                          </a:solidFill>
                          <a:latin typeface="Arial" panose="020B0604020202020204" pitchFamily="34" charset="0"/>
                          <a:ea typeface="微软雅黑" panose="020B0503020204020204" pitchFamily="34" charset="-122"/>
                          <a:cs typeface="+mn-cs"/>
                        </a:rPr>
                        <a:t>月） </a:t>
                      </a:r>
                      <a:endParaRPr lang="zh-CN" altLang="en-US" sz="1400" b="1" kern="1200" dirty="0">
                        <a:solidFill>
                          <a:srgbClr val="000000"/>
                        </a:solidFill>
                        <a:latin typeface="Arial" panose="020B0604020202020204" pitchFamily="34" charset="0"/>
                        <a:ea typeface="微软雅黑" panose="020B0503020204020204" pitchFamily="34" charset="-122"/>
                        <a:cs typeface="+mn-cs"/>
                      </a:endParaRPr>
                    </a:p>
                  </a:txBody>
                  <a:tcPr marL="9525" marR="9525" marT="9525" marB="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35610">
                <a:tc>
                  <a:txBody>
                    <a:bodyPr/>
                    <a:lstStyle/>
                    <a:p>
                      <a:pPr algn="ctr" fontAlgn="ctr"/>
                      <a:r>
                        <a:rPr lang="zh-CN" altLang="en-US" sz="1400" b="0" kern="1200" dirty="0">
                          <a:solidFill>
                            <a:srgbClr val="000000"/>
                          </a:solidFill>
                          <a:latin typeface="Arial" panose="020B0604020202020204" pitchFamily="34" charset="0"/>
                          <a:ea typeface="微软雅黑" panose="020B0503020204020204" pitchFamily="34" charset="-122"/>
                          <a:cs typeface="+mn-cs"/>
                        </a:rPr>
                        <a:t>上一年</a:t>
                      </a:r>
                      <a:r>
                        <a:rPr lang="zh-CN" altLang="en-US" sz="1400" b="1" kern="1200" dirty="0">
                          <a:solidFill>
                            <a:srgbClr val="000000"/>
                          </a:solidFill>
                          <a:latin typeface="Arial" panose="020B0604020202020204" pitchFamily="34" charset="0"/>
                          <a:ea typeface="微软雅黑" panose="020B0503020204020204" pitchFamily="34" charset="-122"/>
                          <a:cs typeface="+mn-cs"/>
                        </a:rPr>
                        <a:t>重症肺炎收治人数（人次</a:t>
                      </a:r>
                      <a:r>
                        <a:rPr lang="en-US" altLang="zh-CN" sz="1400" b="1" kern="1200" dirty="0">
                          <a:solidFill>
                            <a:srgbClr val="000000"/>
                          </a:solidFill>
                          <a:latin typeface="Arial" panose="020B0604020202020204" pitchFamily="34" charset="0"/>
                          <a:ea typeface="微软雅黑" panose="020B0503020204020204" pitchFamily="34" charset="-122"/>
                          <a:cs typeface="+mn-cs"/>
                        </a:rPr>
                        <a:t>/</a:t>
                      </a:r>
                      <a:r>
                        <a:rPr lang="zh-CN" altLang="en-US" sz="1400" b="1" kern="1200" dirty="0">
                          <a:solidFill>
                            <a:srgbClr val="000000"/>
                          </a:solidFill>
                          <a:latin typeface="Arial" panose="020B0604020202020204" pitchFamily="34" charset="0"/>
                          <a:ea typeface="微软雅黑" panose="020B0503020204020204" pitchFamily="34" charset="-122"/>
                          <a:cs typeface="+mn-cs"/>
                        </a:rPr>
                        <a:t>月）</a:t>
                      </a:r>
                      <a:endParaRPr lang="zh-CN" altLang="en-US" sz="1400" b="1" kern="1200" dirty="0">
                        <a:solidFill>
                          <a:srgbClr val="000000"/>
                        </a:solidFill>
                        <a:latin typeface="Arial" panose="020B0604020202020204" pitchFamily="34" charset="0"/>
                        <a:ea typeface="微软雅黑" panose="020B0503020204020204" pitchFamily="34" charset="-122"/>
                        <a:cs typeface="+mn-cs"/>
                      </a:endParaRPr>
                    </a:p>
                  </a:txBody>
                  <a:tcPr marL="9525" marR="9525" marT="9525" marB="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34340">
                <a:tc>
                  <a:txBody>
                    <a:bodyPr/>
                    <a:lstStyle/>
                    <a:p>
                      <a:pPr algn="ctr" fontAlgn="ctr"/>
                      <a:r>
                        <a:rPr lang="zh-CN" altLang="en-US" sz="1400" b="0" kern="1200" dirty="0">
                          <a:solidFill>
                            <a:srgbClr val="000000"/>
                          </a:solidFill>
                          <a:latin typeface="Arial" panose="020B0604020202020204" pitchFamily="34" charset="0"/>
                          <a:ea typeface="微软雅黑" panose="020B0503020204020204" pitchFamily="34" charset="-122"/>
                          <a:cs typeface="+mn-cs"/>
                        </a:rPr>
                        <a:t>上一年</a:t>
                      </a:r>
                      <a:r>
                        <a:rPr lang="fr-FR" sz="1400" b="1" kern="1200" dirty="0">
                          <a:solidFill>
                            <a:srgbClr val="000000"/>
                          </a:solidFill>
                          <a:latin typeface="Arial" panose="020B0604020202020204" pitchFamily="34" charset="0"/>
                          <a:ea typeface="微软雅黑" panose="020B0503020204020204" pitchFamily="34" charset="-122"/>
                          <a:cs typeface="+mn-cs"/>
                        </a:rPr>
                        <a:t>RICU</a:t>
                      </a:r>
                      <a:r>
                        <a:rPr lang="zh-CN" altLang="en-US" sz="1400" b="1" kern="1200" dirty="0">
                          <a:solidFill>
                            <a:srgbClr val="000000"/>
                          </a:solidFill>
                          <a:latin typeface="Arial" panose="020B0604020202020204" pitchFamily="34" charset="0"/>
                          <a:ea typeface="微软雅黑" panose="020B0503020204020204" pitchFamily="34" charset="-122"/>
                          <a:cs typeface="+mn-cs"/>
                        </a:rPr>
                        <a:t>收治重症肺炎患者的比率（</a:t>
                      </a:r>
                      <a:r>
                        <a:rPr lang="en-US" altLang="zh-CN" sz="1400" b="1" kern="1200" dirty="0">
                          <a:solidFill>
                            <a:srgbClr val="000000"/>
                          </a:solidFill>
                          <a:latin typeface="Arial" panose="020B0604020202020204" pitchFamily="34" charset="0"/>
                          <a:ea typeface="微软雅黑" panose="020B0503020204020204" pitchFamily="34" charset="-122"/>
                          <a:cs typeface="+mn-cs"/>
                        </a:rPr>
                        <a:t>%/</a:t>
                      </a:r>
                      <a:r>
                        <a:rPr lang="zh-CN" altLang="en-US" sz="1400" b="1" kern="1200" dirty="0">
                          <a:solidFill>
                            <a:srgbClr val="000000"/>
                          </a:solidFill>
                          <a:latin typeface="Arial" panose="020B0604020202020204" pitchFamily="34" charset="0"/>
                          <a:ea typeface="微软雅黑" panose="020B0503020204020204" pitchFamily="34" charset="-122"/>
                          <a:cs typeface="+mn-cs"/>
                        </a:rPr>
                        <a:t>月）</a:t>
                      </a:r>
                      <a:endParaRPr lang="zh-CN" altLang="en-US" sz="1400" b="1" kern="1200" dirty="0">
                        <a:solidFill>
                          <a:srgbClr val="000000"/>
                        </a:solidFill>
                        <a:latin typeface="Arial" panose="020B0604020202020204" pitchFamily="34" charset="0"/>
                        <a:ea typeface="微软雅黑" panose="020B0503020204020204" pitchFamily="34" charset="-122"/>
                        <a:cs typeface="+mn-cs"/>
                      </a:endParaRPr>
                    </a:p>
                  </a:txBody>
                  <a:tcPr marL="9525" marR="9525" marT="9525" marB="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34975">
                <a:tc>
                  <a:txBody>
                    <a:bodyPr/>
                    <a:lstStyle/>
                    <a:p>
                      <a:pPr algn="ctr" fontAlgn="ctr"/>
                      <a:r>
                        <a:rPr lang="zh-CN" altLang="en-US" sz="1400" b="0" kern="1200" dirty="0">
                          <a:solidFill>
                            <a:srgbClr val="000000"/>
                          </a:solidFill>
                          <a:latin typeface="Arial" panose="020B0604020202020204" pitchFamily="34" charset="0"/>
                          <a:ea typeface="微软雅黑" panose="020B0503020204020204" pitchFamily="34" charset="-122"/>
                          <a:cs typeface="+mn-cs"/>
                        </a:rPr>
                        <a:t>上一年</a:t>
                      </a:r>
                      <a:r>
                        <a:rPr lang="zh-CN" altLang="en-US" sz="1400" b="1" kern="1200" dirty="0">
                          <a:solidFill>
                            <a:srgbClr val="000000"/>
                          </a:solidFill>
                          <a:latin typeface="Arial" panose="020B0604020202020204" pitchFamily="34" charset="0"/>
                          <a:ea typeface="微软雅黑" panose="020B0503020204020204" pitchFamily="34" charset="-122"/>
                          <a:cs typeface="+mn-cs"/>
                        </a:rPr>
                        <a:t>有创机械通气重症肺炎患者比例（</a:t>
                      </a:r>
                      <a:r>
                        <a:rPr lang="en-US" altLang="zh-CN" sz="1400" b="1" kern="1200" dirty="0">
                          <a:solidFill>
                            <a:srgbClr val="000000"/>
                          </a:solidFill>
                          <a:latin typeface="Arial" panose="020B0604020202020204" pitchFamily="34" charset="0"/>
                          <a:ea typeface="微软雅黑" panose="020B0503020204020204" pitchFamily="34" charset="-122"/>
                          <a:cs typeface="+mn-cs"/>
                        </a:rPr>
                        <a:t>%/</a:t>
                      </a:r>
                      <a:r>
                        <a:rPr lang="zh-CN" altLang="en-US" sz="1400" b="1" kern="1200" dirty="0">
                          <a:solidFill>
                            <a:srgbClr val="000000"/>
                          </a:solidFill>
                          <a:latin typeface="Arial" panose="020B0604020202020204" pitchFamily="34" charset="0"/>
                          <a:ea typeface="微软雅黑" panose="020B0503020204020204" pitchFamily="34" charset="-122"/>
                          <a:cs typeface="+mn-cs"/>
                        </a:rPr>
                        <a:t>月）</a:t>
                      </a:r>
                      <a:endParaRPr lang="zh-CN" altLang="en-US" sz="1400" b="1" kern="1200" dirty="0">
                        <a:solidFill>
                          <a:srgbClr val="000000"/>
                        </a:solidFill>
                        <a:latin typeface="Arial" panose="020B0604020202020204" pitchFamily="34" charset="0"/>
                        <a:ea typeface="微软雅黑" panose="020B0503020204020204" pitchFamily="34" charset="-122"/>
                        <a:cs typeface="+mn-cs"/>
                      </a:endParaRPr>
                    </a:p>
                  </a:txBody>
                  <a:tcPr marL="9525" marR="9525" marT="9525" marB="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34975">
                <a:tc>
                  <a:txBody>
                    <a:bodyPr/>
                    <a:lstStyle/>
                    <a:p>
                      <a:pPr algn="ctr" fontAlgn="ctr"/>
                      <a:r>
                        <a:rPr lang="zh-CN" altLang="en-US" sz="1400" b="0" kern="1200" dirty="0">
                          <a:solidFill>
                            <a:srgbClr val="000000"/>
                          </a:solidFill>
                          <a:latin typeface="Arial" panose="020B0604020202020204" pitchFamily="34" charset="0"/>
                          <a:ea typeface="微软雅黑" panose="020B0503020204020204" pitchFamily="34" charset="-122"/>
                          <a:cs typeface="+mn-cs"/>
                        </a:rPr>
                        <a:t>上一年</a:t>
                      </a:r>
                      <a:r>
                        <a:rPr lang="zh-CN" altLang="en-US" sz="1400" b="1" kern="1200" dirty="0">
                          <a:solidFill>
                            <a:srgbClr val="000000"/>
                          </a:solidFill>
                          <a:latin typeface="Arial" panose="020B0604020202020204" pitchFamily="34" charset="0"/>
                          <a:ea typeface="微软雅黑" panose="020B0503020204020204" pitchFamily="34" charset="-122"/>
                          <a:cs typeface="+mn-cs"/>
                        </a:rPr>
                        <a:t>呼吸感染专病门诊量（人次</a:t>
                      </a:r>
                      <a:r>
                        <a:rPr lang="en-US" altLang="zh-CN" sz="1400" b="1" kern="1200" dirty="0">
                          <a:solidFill>
                            <a:srgbClr val="000000"/>
                          </a:solidFill>
                          <a:latin typeface="Arial" panose="020B0604020202020204" pitchFamily="34" charset="0"/>
                          <a:ea typeface="微软雅黑" panose="020B0503020204020204" pitchFamily="34" charset="-122"/>
                          <a:cs typeface="+mn-cs"/>
                        </a:rPr>
                        <a:t>/</a:t>
                      </a:r>
                      <a:r>
                        <a:rPr lang="zh-CN" altLang="en-US" sz="1400" b="1" kern="1200" dirty="0">
                          <a:solidFill>
                            <a:srgbClr val="000000"/>
                          </a:solidFill>
                          <a:latin typeface="Arial" panose="020B0604020202020204" pitchFamily="34" charset="0"/>
                          <a:ea typeface="微软雅黑" panose="020B0503020204020204" pitchFamily="34" charset="-122"/>
                          <a:cs typeface="+mn-cs"/>
                        </a:rPr>
                        <a:t>月）</a:t>
                      </a:r>
                      <a:endParaRPr lang="zh-CN" altLang="en-US" sz="1400" b="1" kern="1200" dirty="0">
                        <a:solidFill>
                          <a:srgbClr val="000000"/>
                        </a:solidFill>
                        <a:latin typeface="Arial" panose="020B0604020202020204" pitchFamily="34" charset="0"/>
                        <a:ea typeface="微软雅黑" panose="020B0503020204020204" pitchFamily="34" charset="-122"/>
                        <a:cs typeface="+mn-cs"/>
                      </a:endParaRPr>
                    </a:p>
                  </a:txBody>
                  <a:tcPr marL="9525" marR="9525" marT="9525" marB="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34975">
                <a:tc>
                  <a:txBody>
                    <a:bodyPr/>
                    <a:lstStyle/>
                    <a:p>
                      <a:pPr algn="ctr" fontAlgn="ctr"/>
                      <a:r>
                        <a:rPr lang="zh-CN" altLang="en-US" sz="1400" b="0" kern="1200" dirty="0">
                          <a:solidFill>
                            <a:srgbClr val="000000"/>
                          </a:solidFill>
                          <a:latin typeface="Arial" panose="020B0604020202020204" pitchFamily="34" charset="0"/>
                          <a:ea typeface="微软雅黑" panose="020B0503020204020204" pitchFamily="34" charset="-122"/>
                          <a:cs typeface="+mn-cs"/>
                        </a:rPr>
                        <a:t>上一年</a:t>
                      </a:r>
                      <a:r>
                        <a:rPr lang="zh-CN" altLang="en-US" sz="1400" b="1" kern="1200" dirty="0">
                          <a:solidFill>
                            <a:srgbClr val="000000"/>
                          </a:solidFill>
                          <a:latin typeface="Arial" panose="020B0604020202020204" pitchFamily="34" charset="0"/>
                          <a:ea typeface="微软雅黑" panose="020B0503020204020204" pitchFamily="34" charset="-122"/>
                          <a:cs typeface="+mn-cs"/>
                        </a:rPr>
                        <a:t>病原学检测例次（呼吸感染患者）</a:t>
                      </a:r>
                      <a:endParaRPr lang="zh-CN" altLang="en-US" sz="1400" b="1" kern="1200" dirty="0">
                        <a:solidFill>
                          <a:srgbClr val="000000"/>
                        </a:solidFill>
                        <a:latin typeface="Arial" panose="020B0604020202020204" pitchFamily="34" charset="0"/>
                        <a:ea typeface="微软雅黑" panose="020B0503020204020204" pitchFamily="34" charset="-122"/>
                        <a:cs typeface="+mn-cs"/>
                      </a:endParaRPr>
                    </a:p>
                  </a:txBody>
                  <a:tcPr marL="9525" marR="9525" marT="9525" marB="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34975">
                <a:tc>
                  <a:txBody>
                    <a:bodyPr/>
                    <a:lstStyle/>
                    <a:p>
                      <a:pPr algn="ctr" fontAlgn="ctr"/>
                      <a:r>
                        <a:rPr lang="zh-CN" altLang="en-US" sz="1400" b="0" kern="1200" dirty="0">
                          <a:solidFill>
                            <a:srgbClr val="000000"/>
                          </a:solidFill>
                          <a:latin typeface="Arial" panose="020B0604020202020204" pitchFamily="34" charset="0"/>
                          <a:ea typeface="微软雅黑" panose="020B0503020204020204" pitchFamily="34" charset="-122"/>
                          <a:cs typeface="+mn-cs"/>
                        </a:rPr>
                        <a:t>上一年</a:t>
                      </a:r>
                      <a:r>
                        <a:rPr lang="zh-CN" altLang="en-US" sz="1400" b="1" kern="1200" dirty="0">
                          <a:solidFill>
                            <a:srgbClr val="000000"/>
                          </a:solidFill>
                          <a:latin typeface="Arial" panose="020B0604020202020204" pitchFamily="34" charset="0"/>
                          <a:ea typeface="微软雅黑" panose="020B0503020204020204" pitchFamily="34" charset="-122"/>
                          <a:cs typeface="+mn-cs"/>
                        </a:rPr>
                        <a:t>病理检查例次（呼吸感染患者）</a:t>
                      </a:r>
                      <a:endParaRPr lang="zh-CN" altLang="en-US" sz="1400" b="1" kern="1200" dirty="0">
                        <a:solidFill>
                          <a:srgbClr val="000000"/>
                        </a:solidFill>
                        <a:latin typeface="Arial" panose="020B0604020202020204" pitchFamily="34" charset="0"/>
                        <a:ea typeface="微软雅黑" panose="020B0503020204020204" pitchFamily="34" charset="-122"/>
                        <a:cs typeface="+mn-cs"/>
                      </a:endParaRPr>
                    </a:p>
                  </a:txBody>
                  <a:tcPr marL="9525" marR="9525" marT="9525" marB="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34340">
                <a:tc>
                  <a:txBody>
                    <a:bodyPr/>
                    <a:lstStyle/>
                    <a:p>
                      <a:pPr algn="ctr" fontAlgn="ctr"/>
                      <a:r>
                        <a:rPr lang="zh-CN" altLang="en-US" sz="1400" b="0" kern="1200" dirty="0">
                          <a:solidFill>
                            <a:srgbClr val="000000"/>
                          </a:solidFill>
                          <a:latin typeface="Arial" panose="020B0604020202020204" pitchFamily="34" charset="0"/>
                          <a:ea typeface="微软雅黑" panose="020B0503020204020204" pitchFamily="34" charset="-122"/>
                          <a:cs typeface="+mn-cs"/>
                        </a:rPr>
                        <a:t>上一年</a:t>
                      </a:r>
                      <a:r>
                        <a:rPr lang="zh-CN" altLang="en-US" sz="1400" b="1" kern="1200" dirty="0">
                          <a:solidFill>
                            <a:srgbClr val="000000"/>
                          </a:solidFill>
                          <a:latin typeface="Arial" panose="020B0604020202020204" pitchFamily="34" charset="0"/>
                          <a:ea typeface="微软雅黑" panose="020B0503020204020204" pitchFamily="34" charset="-122"/>
                          <a:cs typeface="+mn-cs"/>
                        </a:rPr>
                        <a:t>多学科诊疗例次（呼吸感染患者）</a:t>
                      </a:r>
                      <a:endParaRPr lang="zh-CN" altLang="en-US" sz="1400" b="1" kern="1200" dirty="0">
                        <a:solidFill>
                          <a:srgbClr val="000000"/>
                        </a:solidFill>
                        <a:latin typeface="Arial" panose="020B0604020202020204" pitchFamily="34" charset="0"/>
                        <a:ea typeface="微软雅黑" panose="020B0503020204020204" pitchFamily="34" charset="-122"/>
                        <a:cs typeface="+mn-cs"/>
                      </a:endParaRPr>
                    </a:p>
                  </a:txBody>
                  <a:tcPr marL="9525" marR="9525" marT="9525" marB="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34975">
                <a:tc>
                  <a:txBody>
                    <a:bodyPr/>
                    <a:lstStyle/>
                    <a:p>
                      <a:pPr algn="ctr" fontAlgn="ctr"/>
                      <a:r>
                        <a:rPr lang="zh-CN" altLang="en-US" sz="1400" b="0" kern="1200" dirty="0">
                          <a:solidFill>
                            <a:srgbClr val="000000"/>
                          </a:solidFill>
                          <a:latin typeface="Arial" panose="020B0604020202020204" pitchFamily="34" charset="0"/>
                          <a:ea typeface="微软雅黑" panose="020B0503020204020204" pitchFamily="34" charset="-122"/>
                          <a:cs typeface="+mn-cs"/>
                        </a:rPr>
                        <a:t>上一年</a:t>
                      </a:r>
                      <a:r>
                        <a:rPr lang="zh-CN" altLang="en-US" sz="1400" b="1" kern="1200" dirty="0">
                          <a:solidFill>
                            <a:srgbClr val="000000"/>
                          </a:solidFill>
                          <a:latin typeface="Arial" panose="020B0604020202020204" pitchFamily="34" charset="0"/>
                          <a:ea typeface="微软雅黑" panose="020B0503020204020204" pitchFamily="34" charset="-122"/>
                          <a:cs typeface="+mn-cs"/>
                        </a:rPr>
                        <a:t>呼吸内镜诊疗次数（呼吸感染患者）</a:t>
                      </a:r>
                      <a:endParaRPr lang="zh-CN" altLang="en-US" sz="1400" b="1" kern="1200" dirty="0">
                        <a:solidFill>
                          <a:srgbClr val="000000"/>
                        </a:solidFill>
                        <a:latin typeface="Arial" panose="020B0604020202020204" pitchFamily="34" charset="0"/>
                        <a:ea typeface="微软雅黑" panose="020B0503020204020204" pitchFamily="34" charset="-122"/>
                        <a:cs typeface="+mn-cs"/>
                      </a:endParaRPr>
                    </a:p>
                  </a:txBody>
                  <a:tcPr marL="9525" marR="9525" marT="9525" marB="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bl>
          </a:graphicData>
        </a:graphic>
      </p:graphicFrame>
      <p:sp>
        <p:nvSpPr>
          <p:cNvPr id="3" name="标题 5"/>
          <p:cNvSpPr>
            <a:spLocks noGrp="1"/>
          </p:cNvSpPr>
          <p:nvPr>
            <p:custDataLst>
              <p:tags r:id="rId2"/>
            </p:custDataLst>
          </p:nvPr>
        </p:nvSpPr>
        <p:spPr>
          <a:xfrm>
            <a:off x="635" y="237490"/>
            <a:ext cx="12191365" cy="591820"/>
          </a:xfr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五</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临床</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工作量</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六</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肺炎</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75665" y="1116330"/>
            <a:ext cx="10527665" cy="2778774"/>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筛查：</a:t>
            </a:r>
            <a:r>
              <a:rPr lang="zh-CN" altLang="en-US" b="1" dirty="0">
                <a:latin typeface="微软雅黑" panose="020B0503020204020204" pitchFamily="34" charset="-122"/>
                <a:ea typeface="微软雅黑" panose="020B0503020204020204" pitchFamily="34" charset="-122"/>
                <a:sym typeface="+mn-ea"/>
              </a:rPr>
              <a:t>是否具备对肺部感染</a:t>
            </a:r>
            <a:r>
              <a:rPr lang="zh-CN" altLang="en-US" b="1" dirty="0">
                <a:latin typeface="微软雅黑" panose="020B0503020204020204" pitchFamily="34" charset="-122"/>
                <a:ea typeface="微软雅黑" panose="020B0503020204020204" pitchFamily="34" charset="-122"/>
              </a:rPr>
              <a:t>影像学读片及鉴别诊断的能力，救治重症肺炎的能力；掌握肺炎</a:t>
            </a:r>
            <a:r>
              <a:rPr lang="zh-CN" altLang="zh-CN" b="1" dirty="0">
                <a:latin typeface="微软雅黑" panose="020B0503020204020204" pitchFamily="34" charset="-122"/>
                <a:ea typeface="微软雅黑" panose="020B0503020204020204" pitchFamily="34" charset="-122"/>
              </a:rPr>
              <a:t>病情严重度</a:t>
            </a:r>
            <a:r>
              <a:rPr lang="zh-CN" altLang="en-US" b="1" dirty="0">
                <a:latin typeface="微软雅黑" panose="020B0503020204020204" pitchFamily="34" charset="-122"/>
                <a:ea typeface="微软雅黑" panose="020B0503020204020204" pitchFamily="34" charset="-122"/>
              </a:rPr>
              <a:t>评估及分流，</a:t>
            </a:r>
            <a:r>
              <a:rPr lang="zh-CN" altLang="zh-CN" b="1" dirty="0">
                <a:latin typeface="微软雅黑" panose="020B0503020204020204" pitchFamily="34" charset="-122"/>
                <a:ea typeface="微软雅黑" panose="020B0503020204020204" pitchFamily="34" charset="-122"/>
              </a:rPr>
              <a:t>病原学检测</a:t>
            </a:r>
            <a:r>
              <a:rPr lang="zh-CN" altLang="en-US" b="1" dirty="0">
                <a:latin typeface="微软雅黑" panose="020B0503020204020204" pitchFamily="34" charset="-122"/>
                <a:ea typeface="微软雅黑" panose="020B0503020204020204" pitchFamily="34" charset="-122"/>
              </a:rPr>
              <a:t>及</a:t>
            </a:r>
            <a:r>
              <a:rPr lang="zh-CN" altLang="zh-CN" b="1" dirty="0">
                <a:latin typeface="微软雅黑" panose="020B0503020204020204" pitchFamily="34" charset="-122"/>
                <a:ea typeface="微软雅黑" panose="020B0503020204020204" pitchFamily="34" charset="-122"/>
              </a:rPr>
              <a:t>呼吸道标本</a:t>
            </a:r>
            <a:r>
              <a:rPr lang="zh-CN" altLang="en-US" b="1" dirty="0">
                <a:latin typeface="微软雅黑" panose="020B0503020204020204" pitchFamily="34" charset="-122"/>
                <a:ea typeface="微软雅黑" panose="020B0503020204020204" pitchFamily="34" charset="-122"/>
              </a:rPr>
              <a:t>获取技术；熟悉</a:t>
            </a:r>
            <a:r>
              <a:rPr lang="zh-CN" altLang="zh-CN" b="1" dirty="0">
                <a:latin typeface="微软雅黑" panose="020B0503020204020204" pitchFamily="34" charset="-122"/>
                <a:ea typeface="微软雅黑" panose="020B0503020204020204" pitchFamily="34" charset="-122"/>
              </a:rPr>
              <a:t>病原菌及耐药危险因素</a:t>
            </a:r>
            <a:r>
              <a:rPr lang="zh-CN" altLang="en-US" b="1" dirty="0">
                <a:latin typeface="微软雅黑" panose="020B0503020204020204" pitchFamily="34" charset="-122"/>
                <a:ea typeface="微软雅黑" panose="020B0503020204020204" pitchFamily="34" charset="-122"/>
              </a:rPr>
              <a:t>评估；能否合理应用</a:t>
            </a:r>
            <a:r>
              <a:rPr lang="zh-CN" altLang="zh-CN" b="1" dirty="0">
                <a:latin typeface="微软雅黑" panose="020B0503020204020204" pitchFamily="34" charset="-122"/>
                <a:ea typeface="微软雅黑" panose="020B0503020204020204" pitchFamily="34" charset="-122"/>
              </a:rPr>
              <a:t>抗感染药物</a:t>
            </a:r>
            <a:r>
              <a:rPr lang="zh-CN" altLang="en-US" b="1" dirty="0">
                <a:latin typeface="微软雅黑" panose="020B0503020204020204" pitchFamily="34" charset="-122"/>
                <a:ea typeface="微软雅黑" panose="020B0503020204020204" pitchFamily="34" charset="-122"/>
              </a:rPr>
              <a:t>，及</a:t>
            </a:r>
            <a:r>
              <a:rPr lang="zh-CN" altLang="zh-CN" b="1" dirty="0">
                <a:latin typeface="微软雅黑" panose="020B0503020204020204" pitchFamily="34" charset="-122"/>
                <a:ea typeface="微软雅黑" panose="020B0503020204020204" pitchFamily="34" charset="-122"/>
              </a:rPr>
              <a:t>规范</a:t>
            </a:r>
            <a:r>
              <a:rPr lang="zh-CN" altLang="en-US" b="1" dirty="0">
                <a:latin typeface="微软雅黑" panose="020B0503020204020204" pitchFamily="34" charset="-122"/>
                <a:ea typeface="微软雅黑" panose="020B0503020204020204" pitchFamily="34" charset="-122"/>
              </a:rPr>
              <a:t>应用</a:t>
            </a:r>
            <a:r>
              <a:rPr lang="zh-CN" altLang="zh-CN" b="1" dirty="0">
                <a:latin typeface="微软雅黑" panose="020B0503020204020204" pitchFamily="34" charset="-122"/>
                <a:ea typeface="微软雅黑" panose="020B0503020204020204" pitchFamily="34" charset="-122"/>
              </a:rPr>
              <a:t>激素</a:t>
            </a:r>
            <a:r>
              <a:rPr lang="zh-CN" altLang="en-US" b="1" dirty="0">
                <a:latin typeface="微软雅黑" panose="020B0503020204020204" pitchFamily="34" charset="-122"/>
                <a:ea typeface="微软雅黑" panose="020B0503020204020204" pitchFamily="34" charset="-122"/>
              </a:rPr>
              <a:t> </a:t>
            </a:r>
            <a:endParaRPr lang="zh-CN" altLang="en-US" b="1" dirty="0">
              <a:latin typeface="微软雅黑" panose="020B0503020204020204" pitchFamily="34" charset="-122"/>
              <a:ea typeface="微软雅黑" panose="020B0503020204020204" pitchFamily="34" charset="-122"/>
            </a:endParaRPr>
          </a:p>
          <a:p>
            <a:pPr marL="342900" indent="-342900">
              <a:lnSpc>
                <a:spcPct val="200000"/>
              </a:lnSpc>
              <a:spcBef>
                <a:spcPts val="0"/>
              </a:spcBef>
              <a:spcAft>
                <a:spcPts val="0"/>
              </a:spcAft>
              <a:buFont typeface="Wingdings" panose="05000000000000000000" charset="0"/>
              <a:buChar char="Ø"/>
            </a:pPr>
            <a:r>
              <a:rPr 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诊断：具备诊断</a:t>
            </a:r>
            <a:r>
              <a:rPr lang="zh-CN" altLang="en-US"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重症肺炎</a:t>
            </a:r>
            <a:r>
              <a:rPr 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的能力</a:t>
            </a:r>
            <a:endParaRPr lang="en-US" alt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200000"/>
              </a:lnSpc>
              <a:spcBef>
                <a:spcPts val="0"/>
              </a:spcBef>
              <a:spcAft>
                <a:spcPts val="0"/>
              </a:spcAft>
            </a:pPr>
            <a:r>
              <a:rPr 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（本页可展示相关病历，对患者的早筛早诊）</a:t>
            </a:r>
            <a:endParaRPr 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919480" y="1030606"/>
          <a:ext cx="10332085" cy="5550809"/>
        </p:xfrm>
        <a:graphic>
          <a:graphicData uri="http://schemas.openxmlformats.org/drawingml/2006/table">
            <a:tbl>
              <a:tblPr firstRow="1" bandRow="1">
                <a:tableStyleId>{5C22544A-7EE6-4342-B048-85BDC9FD1C3A}</a:tableStyleId>
              </a:tblPr>
              <a:tblGrid>
                <a:gridCol w="645160"/>
                <a:gridCol w="7329805"/>
                <a:gridCol w="2357120"/>
              </a:tblGrid>
              <a:tr h="485560">
                <a:tc>
                  <a:txBody>
                    <a:bodyPr/>
                    <a:lstStyle/>
                    <a:p>
                      <a:pPr indent="0" algn="ctr">
                        <a:buNone/>
                      </a:pPr>
                      <a:endParaRPr lang="zh-CN" altLang="en-US" sz="1800" b="1">
                        <a:solidFill>
                          <a:schemeClr val="tx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600" b="1" dirty="0">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buNone/>
                      </a:pPr>
                      <a:r>
                        <a:rPr lang="zh-CN" altLang="en-US" sz="1600" b="1">
                          <a:solidFill>
                            <a:schemeClr val="tx1"/>
                          </a:solidFill>
                          <a:latin typeface="微软雅黑" panose="020B0503020204020204" pitchFamily="34" charset="-122"/>
                          <a:ea typeface="微软雅黑" panose="020B0503020204020204" pitchFamily="34" charset="-122"/>
                        </a:rPr>
                        <a:t>评定（红色必备，蓝色可具备，打</a:t>
                      </a:r>
                      <a:r>
                        <a:rPr lang="en-US" altLang="zh-CN" sz="1600" b="1">
                          <a:solidFill>
                            <a:schemeClr val="tx1"/>
                          </a:solidFill>
                          <a:latin typeface="微软雅黑" panose="020B0503020204020204" pitchFamily="34" charset="-122"/>
                          <a:ea typeface="微软雅黑" panose="020B0503020204020204" pitchFamily="34" charset="-122"/>
                        </a:rPr>
                        <a:t>√</a:t>
                      </a:r>
                      <a:r>
                        <a:rPr lang="zh-CN" altLang="en-US" sz="1600" b="1">
                          <a:solidFill>
                            <a:schemeClr val="tx1"/>
                          </a:solidFill>
                          <a:latin typeface="微软雅黑" panose="020B0503020204020204" pitchFamily="34" charset="-122"/>
                          <a:ea typeface="微软雅黑" panose="020B0503020204020204" pitchFamily="34" charset="-122"/>
                        </a:rPr>
                        <a:t>，下同）</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85560">
                <a:tc rowSpan="11">
                  <a:txBody>
                    <a:bodyPr/>
                    <a:lstStyle/>
                    <a:p>
                      <a:pPr indent="0" algn="ctr">
                        <a:buNone/>
                      </a:pPr>
                      <a:r>
                        <a:rPr lang="zh-CN" sz="1600" b="1" dirty="0">
                          <a:solidFill>
                            <a:srgbClr val="000000"/>
                          </a:solidFill>
                          <a:latin typeface="Arial" panose="020B0604020202020204" pitchFamily="34" charset="0"/>
                          <a:ea typeface="微软雅黑" panose="020B0503020204020204" pitchFamily="34" charset="-122"/>
                        </a:rPr>
                        <a:t>质控</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l" fontAlgn="ct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住院</a:t>
                      </a:r>
                      <a:r>
                        <a:rPr lang="fr-FR" sz="1400" b="0" i="0" u="none" strike="noStrike" dirty="0">
                          <a:solidFill>
                            <a:srgbClr val="FF0000"/>
                          </a:solidFill>
                          <a:effectLst/>
                          <a:latin typeface="微软雅黑" panose="020B0503020204020204" pitchFamily="34" charset="-122"/>
                          <a:ea typeface="微软雅黑" panose="020B0503020204020204" pitchFamily="34" charset="-122"/>
                        </a:rPr>
                        <a:t>CAP</a:t>
                      </a: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患者抗感染治疗前病原送检率</a:t>
                      </a:r>
                      <a:endParaRPr lang="zh-CN" altLang="en-US" sz="1400" b="0" i="0" u="none" strike="noStrike" dirty="0">
                        <a:solidFill>
                          <a:srgbClr val="FF0000"/>
                        </a:solidFill>
                        <a:effectLst/>
                        <a:latin typeface="微软雅黑" panose="020B0503020204020204" pitchFamily="34" charset="-122"/>
                        <a:ea typeface="微软雅黑" panose="020B0503020204020204" pitchFamily="34" charset="-122"/>
                      </a:endParaRPr>
                    </a:p>
                  </a:txBody>
                  <a:tcPr marL="9525" marR="9525" marT="9525"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27422">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住院</a:t>
                      </a:r>
                      <a:r>
                        <a:rPr lang="fr-FR" sz="1400" b="0" i="0" u="none" strike="noStrike" dirty="0">
                          <a:solidFill>
                            <a:srgbClr val="FF0000"/>
                          </a:solidFill>
                          <a:effectLst/>
                          <a:latin typeface="微软雅黑" panose="020B0503020204020204" pitchFamily="34" charset="-122"/>
                          <a:ea typeface="微软雅黑" panose="020B0503020204020204" pitchFamily="34" charset="-122"/>
                        </a:rPr>
                        <a:t>CAP</a:t>
                      </a: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院前病情严重程度评估率</a:t>
                      </a:r>
                      <a:endParaRPr lang="zh-CN" altLang="en-US" sz="1400" b="0" i="0" u="none" strike="noStrike" dirty="0">
                        <a:solidFill>
                          <a:srgbClr val="FF0000"/>
                        </a:solidFill>
                        <a:effectLst/>
                        <a:latin typeface="微软雅黑" panose="020B0503020204020204" pitchFamily="34" charset="-122"/>
                        <a:ea typeface="微软雅黑" panose="020B0503020204020204" pitchFamily="34" charset="-122"/>
                      </a:endParaRPr>
                    </a:p>
                  </a:txBody>
                  <a:tcPr marL="9525" marR="9525" marT="9525"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4472C4"/>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45186">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气管插管重症肺炎患者入</a:t>
                      </a:r>
                      <a:r>
                        <a:rPr lang="fr-FR" sz="1400" b="0" i="0" u="none" strike="noStrike" dirty="0">
                          <a:solidFill>
                            <a:srgbClr val="FF0000"/>
                          </a:solidFill>
                          <a:effectLst/>
                          <a:latin typeface="微软雅黑" panose="020B0503020204020204" pitchFamily="34" charset="-122"/>
                          <a:ea typeface="微软雅黑" panose="020B0503020204020204" pitchFamily="34" charset="-122"/>
                        </a:rPr>
                        <a:t>RICU</a:t>
                      </a: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后</a:t>
                      </a:r>
                      <a:r>
                        <a:rPr lang="en-US" altLang="zh-CN" sz="1400" b="0" i="0" u="none" strike="noStrike" dirty="0">
                          <a:solidFill>
                            <a:srgbClr val="FF0000"/>
                          </a:solidFill>
                          <a:effectLst/>
                          <a:latin typeface="微软雅黑" panose="020B0503020204020204" pitchFamily="34" charset="-122"/>
                          <a:ea typeface="微软雅黑" panose="020B0503020204020204" pitchFamily="34" charset="-122"/>
                        </a:rPr>
                        <a:t>48</a:t>
                      </a: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小时内完成气管镜检查的比率</a:t>
                      </a:r>
                      <a:endParaRPr lang="zh-CN" altLang="en-US" sz="1400" b="0" i="0" u="none" strike="noStrike" dirty="0">
                        <a:solidFill>
                          <a:srgbClr val="FF0000"/>
                        </a:solidFill>
                        <a:effectLst/>
                        <a:latin typeface="微软雅黑" panose="020B0503020204020204" pitchFamily="34" charset="-122"/>
                        <a:ea typeface="微软雅黑" panose="020B0503020204020204" pitchFamily="34" charset="-122"/>
                      </a:endParaRPr>
                    </a:p>
                  </a:txBody>
                  <a:tcPr marL="9525" marR="9525" marT="9525"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51646">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非气管插管重症肺炎患者入</a:t>
                      </a:r>
                      <a:r>
                        <a:rPr lang="fr-FR" sz="1400" b="0" i="0" u="none" strike="noStrike" dirty="0">
                          <a:solidFill>
                            <a:srgbClr val="FF0000"/>
                          </a:solidFill>
                          <a:effectLst/>
                          <a:latin typeface="微软雅黑" panose="020B0503020204020204" pitchFamily="34" charset="-122"/>
                          <a:ea typeface="微软雅黑" panose="020B0503020204020204" pitchFamily="34" charset="-122"/>
                        </a:rPr>
                        <a:t>RICU</a:t>
                      </a: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后</a:t>
                      </a:r>
                      <a:r>
                        <a:rPr lang="en-US" altLang="zh-CN" sz="1400" b="0" i="0" u="none" strike="noStrike" dirty="0">
                          <a:solidFill>
                            <a:srgbClr val="FF0000"/>
                          </a:solidFill>
                          <a:effectLst/>
                          <a:latin typeface="微软雅黑" panose="020B0503020204020204" pitchFamily="34" charset="-122"/>
                          <a:ea typeface="微软雅黑" panose="020B0503020204020204" pitchFamily="34" charset="-122"/>
                        </a:rPr>
                        <a:t>48</a:t>
                      </a: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小时内完成气管镜检查的比率</a:t>
                      </a:r>
                      <a:endParaRPr lang="zh-CN" altLang="en-US" sz="1400" b="0" i="0" u="none" strike="noStrike" dirty="0">
                        <a:solidFill>
                          <a:srgbClr val="FF0000"/>
                        </a:solidFill>
                        <a:effectLst/>
                        <a:latin typeface="微软雅黑" panose="020B0503020204020204" pitchFamily="34" charset="-122"/>
                        <a:ea typeface="微软雅黑" panose="020B0503020204020204" pitchFamily="34" charset="-122"/>
                      </a:endParaRPr>
                    </a:p>
                  </a:txBody>
                  <a:tcPr marL="9525" marR="9525" marT="9525"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87713">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重症肺炎患者入</a:t>
                      </a:r>
                      <a:r>
                        <a:rPr lang="fr-FR" sz="1400" b="0" i="0" u="none" strike="noStrike" dirty="0">
                          <a:solidFill>
                            <a:srgbClr val="FF0000"/>
                          </a:solidFill>
                          <a:effectLst/>
                          <a:latin typeface="微软雅黑" panose="020B0503020204020204" pitchFamily="34" charset="-122"/>
                          <a:ea typeface="微软雅黑" panose="020B0503020204020204" pitchFamily="34" charset="-122"/>
                        </a:rPr>
                        <a:t>ICU</a:t>
                      </a: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后</a:t>
                      </a:r>
                      <a:r>
                        <a:rPr lang="en-US" altLang="zh-CN" sz="1400" b="0" i="0" u="none" strike="noStrike" dirty="0">
                          <a:solidFill>
                            <a:srgbClr val="FF0000"/>
                          </a:solidFill>
                          <a:effectLst/>
                          <a:latin typeface="微软雅黑" panose="020B0503020204020204" pitchFamily="34" charset="-122"/>
                          <a:ea typeface="微软雅黑" panose="020B0503020204020204" pitchFamily="34" charset="-122"/>
                        </a:rPr>
                        <a:t>24</a:t>
                      </a: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小时内完成血培养检查的比率</a:t>
                      </a:r>
                      <a:endParaRPr lang="zh-CN" altLang="en-US" sz="1400" b="0" i="0" u="none" strike="noStrike" dirty="0">
                        <a:solidFill>
                          <a:srgbClr val="FF0000"/>
                        </a:solidFill>
                        <a:effectLst/>
                        <a:latin typeface="微软雅黑" panose="020B0503020204020204" pitchFamily="34" charset="-122"/>
                        <a:ea typeface="微软雅黑" panose="020B0503020204020204" pitchFamily="34" charset="-122"/>
                      </a:endParaRPr>
                    </a:p>
                  </a:txBody>
                  <a:tcPr marL="9525" marR="9525" marT="9525"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8556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住院期间感染疗效评估率</a:t>
                      </a:r>
                      <a:endParaRPr lang="zh-CN" altLang="en-US" sz="1400" b="0" i="0" u="none" strike="noStrike" dirty="0">
                        <a:solidFill>
                          <a:srgbClr val="FF0000"/>
                        </a:solidFill>
                        <a:effectLst/>
                        <a:latin typeface="微软雅黑" panose="020B0503020204020204" pitchFamily="34" charset="-122"/>
                        <a:ea typeface="微软雅黑" panose="020B0503020204020204" pitchFamily="34" charset="-122"/>
                      </a:endParaRPr>
                    </a:p>
                  </a:txBody>
                  <a:tcPr marL="9525" marR="9525" marT="9525"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86098">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经验性抗感染药物使用的临床依据</a:t>
                      </a:r>
                      <a:endParaRPr lang="zh-CN" altLang="en-US" sz="1400" b="0" i="0" u="none" strike="noStrike" dirty="0">
                        <a:solidFill>
                          <a:srgbClr val="FF0000"/>
                        </a:solidFill>
                        <a:effectLst/>
                        <a:latin typeface="微软雅黑" panose="020B0503020204020204" pitchFamily="34" charset="-122"/>
                        <a:ea typeface="微软雅黑" panose="020B0503020204020204" pitchFamily="34" charset="-122"/>
                      </a:endParaRPr>
                    </a:p>
                  </a:txBody>
                  <a:tcPr marL="9525" marR="9525" marT="9525"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dirty="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33881">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根据病原体检测结果分析是否需要调整抗感染治疗方案</a:t>
                      </a:r>
                      <a:endParaRPr lang="zh-CN" altLang="en-US" sz="1400" b="0" i="0" u="none" strike="noStrike" dirty="0">
                        <a:solidFill>
                          <a:srgbClr val="FF0000"/>
                        </a:solidFill>
                        <a:effectLst/>
                        <a:latin typeface="微软雅黑" panose="020B0503020204020204" pitchFamily="34" charset="-122"/>
                        <a:ea typeface="微软雅黑" panose="020B0503020204020204" pitchFamily="34" charset="-122"/>
                      </a:endParaRPr>
                    </a:p>
                  </a:txBody>
                  <a:tcPr marL="9525" marR="9525" marT="9525"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indent="0">
                        <a:buNone/>
                      </a:pPr>
                      <a:endParaRPr lang="en-US" altLang="en-US" sz="600" b="0" dirty="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33881">
                <a:tc vMerge="1">
                  <a:tcPr marL="12700" marR="12700" marT="1270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l" fontAlgn="ct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单病种平均住院日：社区获得性肺炎</a:t>
                      </a:r>
                      <a:endParaRPr lang="zh-CN" altLang="en-US" sz="1400" b="0" i="0" u="none" strike="noStrike" dirty="0">
                        <a:solidFill>
                          <a:srgbClr val="FF0000"/>
                        </a:solidFill>
                        <a:effectLst/>
                        <a:latin typeface="微软雅黑" panose="020B0503020204020204" pitchFamily="34" charset="-122"/>
                        <a:ea typeface="微软雅黑" panose="020B0503020204020204" pitchFamily="34" charset="-122"/>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indent="0">
                        <a:buNone/>
                      </a:pPr>
                      <a:endParaRPr lang="en-US" altLang="en-US" sz="600" b="0" dirty="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33881">
                <a:tc vMerge="1">
                  <a:tcPr marL="12700" marR="12700" marT="1270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l" fontAlgn="ctr"/>
                      <a:r>
                        <a:rPr lang="fr-FR" sz="1400" b="0" i="0" u="none" strike="noStrike" dirty="0">
                          <a:solidFill>
                            <a:srgbClr val="FF0000"/>
                          </a:solidFill>
                          <a:effectLst/>
                          <a:latin typeface="微软雅黑" panose="020B0503020204020204" pitchFamily="34" charset="-122"/>
                          <a:ea typeface="微软雅黑" panose="020B0503020204020204" pitchFamily="34" charset="-122"/>
                        </a:rPr>
                        <a:t>CAP</a:t>
                      </a: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临床路径 </a:t>
                      </a:r>
                      <a:endParaRPr lang="zh-CN" altLang="en-US" sz="1400" b="0" i="0" u="none" strike="noStrike" dirty="0">
                        <a:solidFill>
                          <a:srgbClr val="FF0000"/>
                        </a:solidFill>
                        <a:effectLst/>
                        <a:latin typeface="微软雅黑" panose="020B0503020204020204" pitchFamily="34" charset="-122"/>
                        <a:ea typeface="微软雅黑" panose="020B0503020204020204" pitchFamily="34" charset="-122"/>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indent="0">
                        <a:buNone/>
                      </a:pPr>
                      <a:endParaRPr lang="en-US" altLang="en-US" sz="600" b="0" dirty="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33881">
                <a:tc vMerge="1">
                  <a:tcPr marL="12700" marR="12700" marT="1270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l" fontAlgn="ct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多学科诊疗（</a:t>
                      </a:r>
                      <a:r>
                        <a:rPr lang="fr-FR" sz="1400" b="0" i="0" u="none" strike="noStrike" dirty="0">
                          <a:solidFill>
                            <a:srgbClr val="FF0000"/>
                          </a:solidFill>
                          <a:effectLst/>
                          <a:latin typeface="微软雅黑" panose="020B0503020204020204" pitchFamily="34" charset="-122"/>
                          <a:ea typeface="微软雅黑" panose="020B0503020204020204" pitchFamily="34" charset="-122"/>
                        </a:rPr>
                        <a:t>MDT） </a:t>
                      </a:r>
                      <a:endParaRPr lang="fr-FR" sz="1400" b="0" i="0" u="none" strike="noStrike" dirty="0">
                        <a:solidFill>
                          <a:srgbClr val="FF0000"/>
                        </a:solidFill>
                        <a:effectLst/>
                        <a:latin typeface="微软雅黑" panose="020B0503020204020204" pitchFamily="34" charset="-122"/>
                        <a:ea typeface="微软雅黑" panose="020B0503020204020204" pitchFamily="34" charset="-122"/>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dirty="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标题 1"/>
          <p:cNvSpPr>
            <a:spLocks noGrp="1"/>
          </p:cNvSpPr>
          <p:nvPr>
            <p:custDataLst>
              <p:tags r:id="rId2"/>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六</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肺炎</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919480" y="1030605"/>
          <a:ext cx="10332085" cy="2174875"/>
        </p:xfrm>
        <a:graphic>
          <a:graphicData uri="http://schemas.openxmlformats.org/drawingml/2006/table">
            <a:tbl>
              <a:tblPr firstRow="1" bandRow="1">
                <a:tableStyleId>{5C22544A-7EE6-4342-B048-85BDC9FD1C3A}</a:tableStyleId>
              </a:tblPr>
              <a:tblGrid>
                <a:gridCol w="645160"/>
                <a:gridCol w="7329805"/>
                <a:gridCol w="2357120"/>
              </a:tblGrid>
              <a:tr h="572770">
                <a:tc>
                  <a:txBody>
                    <a:bodyPr/>
                    <a:lstStyle/>
                    <a:p>
                      <a:pPr indent="0" algn="ctr">
                        <a:buNone/>
                      </a:pPr>
                      <a:endParaRPr lang="zh-CN" altLang="en-US" sz="1800" b="1">
                        <a:solidFill>
                          <a:schemeClr val="tx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600" b="1">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buNone/>
                      </a:pPr>
                      <a:r>
                        <a:rPr lang="zh-CN" altLang="en-US" sz="1600" b="1">
                          <a:solidFill>
                            <a:schemeClr val="tx1"/>
                          </a:solidFill>
                          <a:latin typeface="微软雅黑" panose="020B0503020204020204" pitchFamily="34" charset="-122"/>
                          <a:ea typeface="微软雅黑" panose="020B0503020204020204" pitchFamily="34" charset="-122"/>
                        </a:rPr>
                        <a:t>评定（红色必备，蓝色可具备，打</a:t>
                      </a:r>
                      <a:r>
                        <a:rPr lang="en-US" altLang="zh-CN" sz="1600" b="1">
                          <a:solidFill>
                            <a:schemeClr val="tx1"/>
                          </a:solidFill>
                          <a:latin typeface="微软雅黑" panose="020B0503020204020204" pitchFamily="34" charset="-122"/>
                          <a:ea typeface="微软雅黑" panose="020B0503020204020204" pitchFamily="34" charset="-122"/>
                        </a:rPr>
                        <a:t>√</a:t>
                      </a:r>
                      <a:r>
                        <a:rPr lang="zh-CN" altLang="en-US" sz="1600" b="1">
                          <a:solidFill>
                            <a:schemeClr val="tx1"/>
                          </a:solidFill>
                          <a:latin typeface="微软雅黑" panose="020B0503020204020204" pitchFamily="34" charset="-122"/>
                          <a:ea typeface="微软雅黑" panose="020B0503020204020204" pitchFamily="34" charset="-122"/>
                        </a:rPr>
                        <a:t>，下同）</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rowSpan="3">
                  <a:txBody>
                    <a:bodyPr/>
                    <a:lstStyle/>
                    <a:p>
                      <a:pPr indent="0" algn="ctr">
                        <a:buNone/>
                      </a:pPr>
                      <a:r>
                        <a:rPr lang="zh-CN" sz="1600" b="1" dirty="0">
                          <a:solidFill>
                            <a:srgbClr val="000000"/>
                          </a:solidFill>
                          <a:latin typeface="Arial" panose="020B0604020202020204" pitchFamily="34" charset="0"/>
                          <a:ea typeface="微软雅黑" panose="020B0503020204020204" pitchFamily="34" charset="-122"/>
                        </a:rPr>
                        <a:t>辐射</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l" fontAlgn="ct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省</a:t>
                      </a:r>
                      <a:r>
                        <a:rPr lang="en-US" altLang="zh-CN" sz="1400" b="0" i="0" u="none" strike="noStrike" dirty="0">
                          <a:solidFill>
                            <a:srgbClr val="FF0000"/>
                          </a:solidFill>
                          <a:effectLst/>
                          <a:latin typeface="微软雅黑" panose="020B0503020204020204" pitchFamily="34" charset="-122"/>
                          <a:ea typeface="微软雅黑" panose="020B0503020204020204" pitchFamily="34" charset="-122"/>
                        </a:rPr>
                        <a:t>/</a:t>
                      </a: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市外患者占住院患者比例</a:t>
                      </a:r>
                      <a:endParaRPr lang="zh-CN" altLang="en-US" sz="1400" b="0" i="0" u="none" strike="noStrike" dirty="0">
                        <a:solidFill>
                          <a:srgbClr val="FF0000"/>
                        </a:solidFill>
                        <a:effectLst/>
                        <a:latin typeface="微软雅黑" panose="020B0503020204020204" pitchFamily="34" charset="-122"/>
                        <a:ea typeface="微软雅黑" panose="020B0503020204020204" pitchFamily="34" charset="-122"/>
                      </a:endParaRPr>
                    </a:p>
                  </a:txBody>
                  <a:tcPr marL="9525" marR="9525" marT="9525"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419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双向转诊</a:t>
                      </a:r>
                      <a:endParaRPr lang="zh-CN" altLang="en-US" sz="1400" b="0" i="0" u="none" strike="noStrike" dirty="0">
                        <a:solidFill>
                          <a:srgbClr val="FF0000"/>
                        </a:solidFill>
                        <a:effectLst/>
                        <a:latin typeface="微软雅黑" panose="020B0503020204020204" pitchFamily="34" charset="-122"/>
                        <a:ea typeface="微软雅黑" panose="020B0503020204020204" pitchFamily="34" charset="-122"/>
                      </a:endParaRPr>
                    </a:p>
                  </a:txBody>
                  <a:tcPr marL="9525" marR="9525" marT="9525"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4472C4"/>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2514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网络多学科诊疗</a:t>
                      </a:r>
                      <a:endParaRPr lang="zh-CN" altLang="en-US" sz="1400" b="0" i="0" u="none" strike="noStrike" dirty="0">
                        <a:solidFill>
                          <a:srgbClr val="FF0000"/>
                        </a:solidFill>
                        <a:effectLst/>
                        <a:latin typeface="微软雅黑" panose="020B0503020204020204" pitchFamily="34" charset="-122"/>
                        <a:ea typeface="微软雅黑" panose="020B0503020204020204" pitchFamily="34" charset="-122"/>
                      </a:endParaRPr>
                    </a:p>
                  </a:txBody>
                  <a:tcPr marL="9525" marR="9525" marT="9525"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dirty="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919480" y="3406775"/>
            <a:ext cx="6368415" cy="368300"/>
          </a:xfrm>
          <a:prstGeom prst="rect">
            <a:avLst/>
          </a:prstGeom>
          <a:noFill/>
        </p:spPr>
        <p:txBody>
          <a:bodyPr wrap="none" rtlCol="0">
            <a:spAutoFit/>
          </a:bodyPr>
          <a:lstStyle/>
          <a:p>
            <a:r>
              <a:rPr lang="zh-CN" altLang="en-US" b="1">
                <a:latin typeface="微软雅黑" panose="020B0503020204020204" pitchFamily="34" charset="-122"/>
                <a:ea typeface="微软雅黑" panose="020B0503020204020204" pitchFamily="34" charset="-122"/>
                <a:cs typeface="微软雅黑" panose="020B0503020204020204" pitchFamily="34" charset="-122"/>
              </a:rPr>
              <a:t>（如有，可附加展示相关转诊记录，</a:t>
            </a:r>
            <a:r>
              <a:rPr lang="en-US" altLang="zh-CN" b="1">
                <a:latin typeface="微软雅黑" panose="020B0503020204020204" pitchFamily="34" charset="-122"/>
                <a:ea typeface="微软雅黑" panose="020B0503020204020204" pitchFamily="34" charset="-122"/>
                <a:cs typeface="微软雅黑" panose="020B0503020204020204" pitchFamily="34" charset="-122"/>
              </a:rPr>
              <a:t>mdt</a:t>
            </a:r>
            <a:r>
              <a:rPr lang="zh-CN" altLang="en-US" b="1">
                <a:latin typeface="微软雅黑" panose="020B0503020204020204" pitchFamily="34" charset="-122"/>
                <a:ea typeface="微软雅黑" panose="020B0503020204020204" pitchFamily="34" charset="-122"/>
                <a:cs typeface="微软雅黑" panose="020B0503020204020204" pitchFamily="34" charset="-122"/>
              </a:rPr>
              <a:t>讨论照片、记录等）</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标题 1"/>
          <p:cNvSpPr>
            <a:spLocks noGrp="1"/>
          </p:cNvSpPr>
          <p:nvPr>
            <p:custDataLst>
              <p:tags r:id="rId2"/>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六</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肺炎</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919480" y="1030605"/>
          <a:ext cx="10332085" cy="3282950"/>
        </p:xfrm>
        <a:graphic>
          <a:graphicData uri="http://schemas.openxmlformats.org/drawingml/2006/table">
            <a:tbl>
              <a:tblPr firstRow="1" bandRow="1">
                <a:tableStyleId>{5C22544A-7EE6-4342-B048-85BDC9FD1C3A}</a:tableStyleId>
              </a:tblPr>
              <a:tblGrid>
                <a:gridCol w="645160"/>
                <a:gridCol w="7329805"/>
                <a:gridCol w="2357120"/>
              </a:tblGrid>
              <a:tr h="572770">
                <a:tc>
                  <a:txBody>
                    <a:bodyPr/>
                    <a:lstStyle/>
                    <a:p>
                      <a:pPr indent="0" algn="ctr">
                        <a:buNone/>
                      </a:pPr>
                      <a:endParaRPr lang="zh-CN" altLang="en-US" sz="1800" b="1">
                        <a:solidFill>
                          <a:schemeClr val="tx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600" b="1">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dirty="0">
                          <a:solidFill>
                            <a:schemeClr val="tx1"/>
                          </a:solidFill>
                          <a:latin typeface="微软雅黑" panose="020B0503020204020204" pitchFamily="34" charset="-122"/>
                          <a:ea typeface="微软雅黑" panose="020B0503020204020204" pitchFamily="34" charset="-122"/>
                        </a:rPr>
                        <a:t>评定（红色必备，蓝色可具备，打</a:t>
                      </a:r>
                      <a:r>
                        <a:rPr lang="en-US" altLang="zh-CN" sz="1600" b="1" dirty="0">
                          <a:solidFill>
                            <a:schemeClr val="tx1"/>
                          </a:solidFill>
                          <a:latin typeface="微软雅黑" panose="020B0503020204020204" pitchFamily="34" charset="-122"/>
                          <a:ea typeface="微软雅黑" panose="020B0503020204020204" pitchFamily="34" charset="-122"/>
                        </a:rPr>
                        <a:t>√</a:t>
                      </a:r>
                      <a:r>
                        <a:rPr lang="zh-CN" altLang="en-US" sz="1600" b="1" dirty="0">
                          <a:solidFill>
                            <a:schemeClr val="tx1"/>
                          </a:solidFill>
                          <a:latin typeface="微软雅黑" panose="020B0503020204020204" pitchFamily="34" charset="-122"/>
                          <a:ea typeface="微软雅黑" panose="020B0503020204020204" pitchFamily="34" charset="-122"/>
                        </a:rPr>
                        <a:t>，下同）</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rowSpan="5">
                  <a:txBody>
                    <a:bodyPr/>
                    <a:lstStyle/>
                    <a:p>
                      <a:pPr indent="0" algn="ctr">
                        <a:buNone/>
                      </a:pPr>
                      <a:r>
                        <a:rPr lang="zh-CN" altLang="en-US" sz="1600" b="1" dirty="0">
                          <a:solidFill>
                            <a:srgbClr val="000000"/>
                          </a:solidFill>
                          <a:latin typeface="Arial" panose="020B0604020202020204" pitchFamily="34" charset="0"/>
                          <a:ea typeface="微软雅黑" panose="020B0503020204020204" pitchFamily="34" charset="-122"/>
                        </a:rPr>
                        <a:t>教学和科研</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l" fontAlgn="ctr"/>
                      <a:r>
                        <a:rPr lang="zh-CN" altLang="en-US" sz="1400" b="0" i="0" u="none" strike="noStrike" dirty="0">
                          <a:solidFill>
                            <a:srgbClr val="FF0000"/>
                          </a:solidFill>
                          <a:effectLst/>
                          <a:latin typeface="微软雅黑" panose="020B0503020204020204" pitchFamily="34" charset="-122"/>
                          <a:ea typeface="微软雅黑" panose="020B0503020204020204" pitchFamily="34" charset="-122"/>
                        </a:rPr>
                        <a:t>呼吸感染相关业务学习 </a:t>
                      </a:r>
                      <a:endParaRPr lang="zh-CN" altLang="en-US" sz="1400" b="0" i="0" u="none" strike="noStrike" dirty="0">
                        <a:solidFill>
                          <a:srgbClr val="FF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419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buNone/>
                      </a:pPr>
                      <a:r>
                        <a:rPr lang="zh-CN" sz="1400" b="0" dirty="0">
                          <a:solidFill>
                            <a:srgbClr val="4472C4"/>
                          </a:solidFill>
                          <a:latin typeface="微软雅黑" panose="020B0503020204020204" pitchFamily="34" charset="-122"/>
                          <a:ea typeface="微软雅黑" panose="020B0503020204020204" pitchFamily="34" charset="-122"/>
                        </a:rPr>
                        <a:t>开展</a:t>
                      </a:r>
                      <a:r>
                        <a:rPr lang="zh-CN" altLang="en-US" sz="1400" b="0" dirty="0">
                          <a:solidFill>
                            <a:srgbClr val="4472C4"/>
                          </a:solidFill>
                          <a:latin typeface="微软雅黑" panose="020B0503020204020204" pitchFamily="34" charset="-122"/>
                          <a:ea typeface="微软雅黑" panose="020B0503020204020204" pitchFamily="34" charset="-122"/>
                        </a:rPr>
                        <a:t>呼吸感染</a:t>
                      </a:r>
                      <a:r>
                        <a:rPr lang="zh-CN" sz="1400" b="0" dirty="0">
                          <a:solidFill>
                            <a:srgbClr val="4472C4"/>
                          </a:solidFill>
                          <a:latin typeface="微软雅黑" panose="020B0503020204020204" pitchFamily="34" charset="-122"/>
                          <a:ea typeface="微软雅黑" panose="020B0503020204020204" pitchFamily="34" charset="-122"/>
                        </a:rPr>
                        <a:t>相关的临床或基础研究</a:t>
                      </a:r>
                      <a:endParaRPr lang="en-US" altLang="en-US" sz="1400" b="0" dirty="0">
                        <a:solidFill>
                          <a:srgbClr val="4472C4"/>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2514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buNone/>
                      </a:pPr>
                      <a:r>
                        <a:rPr lang="zh-CN" sz="1400" b="0" dirty="0">
                          <a:solidFill>
                            <a:srgbClr val="4472C4"/>
                          </a:solidFill>
                          <a:latin typeface="微软雅黑" panose="020B0503020204020204" pitchFamily="34" charset="-122"/>
                          <a:ea typeface="微软雅黑" panose="020B0503020204020204" pitchFamily="34" charset="-122"/>
                        </a:rPr>
                        <a:t>发表</a:t>
                      </a:r>
                      <a:r>
                        <a:rPr lang="zh-CN" altLang="en-US" sz="1400" b="0" dirty="0">
                          <a:solidFill>
                            <a:srgbClr val="4472C4"/>
                          </a:solidFill>
                          <a:latin typeface="微软雅黑" panose="020B0503020204020204" pitchFamily="34" charset="-122"/>
                          <a:ea typeface="微软雅黑" panose="020B0503020204020204" pitchFamily="34" charset="-122"/>
                        </a:rPr>
                        <a:t>呼吸感染</a:t>
                      </a:r>
                      <a:r>
                        <a:rPr lang="zh-CN" sz="1400" b="0" dirty="0">
                          <a:solidFill>
                            <a:srgbClr val="4472C4"/>
                          </a:solidFill>
                          <a:latin typeface="微软雅黑" panose="020B0503020204020204" pitchFamily="34" charset="-122"/>
                          <a:ea typeface="微软雅黑" panose="020B0503020204020204" pitchFamily="34" charset="-122"/>
                        </a:rPr>
                        <a:t>相关的学术论文（近3年以第一作者或通讯作者发表的数量）</a:t>
                      </a:r>
                      <a:endParaRPr lang="en-US" altLang="en-US" sz="1400" b="0" dirty="0">
                        <a:solidFill>
                          <a:srgbClr val="4472C4"/>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3276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buNone/>
                      </a:pPr>
                      <a:r>
                        <a:rPr lang="zh-CN" sz="1400" b="0">
                          <a:solidFill>
                            <a:srgbClr val="4472C4"/>
                          </a:solidFill>
                          <a:latin typeface="微软雅黑" panose="020B0503020204020204" pitchFamily="34" charset="-122"/>
                          <a:ea typeface="微软雅黑" panose="020B0503020204020204" pitchFamily="34" charset="-122"/>
                        </a:rPr>
                        <a:t>专利（近3年）</a:t>
                      </a:r>
                      <a:endParaRPr lang="en-US" altLang="en-US" sz="1400" b="0">
                        <a:solidFill>
                          <a:srgbClr val="4472C4"/>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531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buNone/>
                      </a:pPr>
                      <a:r>
                        <a:rPr lang="zh-CN" sz="1400" b="0" dirty="0">
                          <a:solidFill>
                            <a:srgbClr val="4472C4"/>
                          </a:solidFill>
                          <a:latin typeface="微软雅黑" panose="020B0503020204020204" pitchFamily="34" charset="-122"/>
                          <a:ea typeface="微软雅黑" panose="020B0503020204020204" pitchFamily="34" charset="-122"/>
                        </a:rPr>
                        <a:t>牵头举办</a:t>
                      </a:r>
                      <a:r>
                        <a:rPr lang="zh-CN" altLang="en-US" sz="1400" b="0" dirty="0">
                          <a:solidFill>
                            <a:srgbClr val="4472C4"/>
                          </a:solidFill>
                          <a:latin typeface="微软雅黑" panose="020B0503020204020204" pitchFamily="34" charset="-122"/>
                          <a:ea typeface="微软雅黑" panose="020B0503020204020204" pitchFamily="34" charset="-122"/>
                        </a:rPr>
                        <a:t>呼吸感染</a:t>
                      </a:r>
                      <a:r>
                        <a:rPr lang="zh-CN" sz="1400" b="0" dirty="0">
                          <a:solidFill>
                            <a:srgbClr val="4472C4"/>
                          </a:solidFill>
                          <a:latin typeface="微软雅黑" panose="020B0503020204020204" pitchFamily="34" charset="-122"/>
                          <a:ea typeface="微软雅黑" panose="020B0503020204020204" pitchFamily="34" charset="-122"/>
                        </a:rPr>
                        <a:t>主题的学术会议（近3年）</a:t>
                      </a:r>
                      <a:endParaRPr lang="en-US" altLang="en-US" sz="1400" b="0" dirty="0">
                        <a:solidFill>
                          <a:srgbClr val="4472C4"/>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dirty="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919480" y="4582795"/>
            <a:ext cx="9555480" cy="368300"/>
          </a:xfrm>
          <a:prstGeom prst="rect">
            <a:avLst/>
          </a:prstGeom>
          <a:noFill/>
        </p:spPr>
        <p:txBody>
          <a:bodyPr wrap="none" rtlCol="0">
            <a:spAutoFit/>
          </a:bodyPr>
          <a:lstStyle/>
          <a:p>
            <a:r>
              <a:rPr lang="zh-CN" altLang="en-US" b="1">
                <a:latin typeface="微软雅黑" panose="020B0503020204020204" pitchFamily="34" charset="-122"/>
                <a:ea typeface="微软雅黑" panose="020B0503020204020204" pitchFamily="34" charset="-122"/>
                <a:cs typeface="微软雅黑" panose="020B0503020204020204" pitchFamily="34" charset="-122"/>
              </a:rPr>
              <a:t>（如有，可附加展示相关</a:t>
            </a:r>
            <a:r>
              <a:rPr lang="zh-CN" b="1">
                <a:latin typeface="微软雅黑" panose="020B0503020204020204" pitchFamily="34" charset="-122"/>
                <a:ea typeface="微软雅黑" panose="020B0503020204020204" pitchFamily="34" charset="-122"/>
                <a:cs typeface="微软雅黑" panose="020B0503020204020204" pitchFamily="34" charset="-122"/>
              </a:rPr>
              <a:t>照片，课题立项封面文章首页，专利证明，学术报告邀请函、证书等</a:t>
            </a:r>
            <a:endParaRPr lang="zh-CN"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标题 1"/>
          <p:cNvSpPr>
            <a:spLocks noGrp="1"/>
          </p:cNvSpPr>
          <p:nvPr>
            <p:custDataLst>
              <p:tags r:id="rId2"/>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六</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肺炎</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919480" y="1030605"/>
          <a:ext cx="10332085" cy="1649730"/>
        </p:xfrm>
        <a:graphic>
          <a:graphicData uri="http://schemas.openxmlformats.org/drawingml/2006/table">
            <a:tbl>
              <a:tblPr firstRow="1" bandRow="1">
                <a:tableStyleId>{5C22544A-7EE6-4342-B048-85BDC9FD1C3A}</a:tableStyleId>
              </a:tblPr>
              <a:tblGrid>
                <a:gridCol w="645160"/>
                <a:gridCol w="7329805"/>
                <a:gridCol w="2357120"/>
              </a:tblGrid>
              <a:tr h="572770">
                <a:tc>
                  <a:txBody>
                    <a:bodyPr/>
                    <a:lstStyle/>
                    <a:p>
                      <a:pPr indent="0" algn="ctr">
                        <a:buNone/>
                      </a:pPr>
                      <a:endParaRPr lang="zh-CN" altLang="en-US" sz="1800" b="1">
                        <a:solidFill>
                          <a:schemeClr val="tx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600" b="1">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solidFill>
                            <a:schemeClr val="tx1"/>
                          </a:solidFill>
                          <a:latin typeface="微软雅黑" panose="020B0503020204020204" pitchFamily="34" charset="-122"/>
                          <a:ea typeface="微软雅黑" panose="020B0503020204020204" pitchFamily="34" charset="-122"/>
                        </a:rPr>
                        <a:t>评定（红色必备，蓝色可具备，打</a:t>
                      </a:r>
                      <a:r>
                        <a:rPr lang="en-US" altLang="zh-CN" sz="1600" b="1">
                          <a:solidFill>
                            <a:schemeClr val="tx1"/>
                          </a:solidFill>
                          <a:latin typeface="微软雅黑" panose="020B0503020204020204" pitchFamily="34" charset="-122"/>
                          <a:ea typeface="微软雅黑" panose="020B0503020204020204" pitchFamily="34" charset="-122"/>
                        </a:rPr>
                        <a:t>√</a:t>
                      </a:r>
                      <a:r>
                        <a:rPr lang="zh-CN" altLang="en-US" sz="1600" b="1">
                          <a:solidFill>
                            <a:schemeClr val="tx1"/>
                          </a:solidFill>
                          <a:latin typeface="微软雅黑" panose="020B0503020204020204" pitchFamily="34" charset="-122"/>
                          <a:ea typeface="微软雅黑" panose="020B0503020204020204" pitchFamily="34" charset="-122"/>
                        </a:rPr>
                        <a:t>，下同）</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rowSpan="2">
                  <a:txBody>
                    <a:bodyPr/>
                    <a:lstStyle/>
                    <a:p>
                      <a:pPr indent="0" algn="ctr">
                        <a:buNone/>
                      </a:pPr>
                      <a:r>
                        <a:rPr lang="zh-CN" altLang="en-US" sz="1600" b="1">
                          <a:solidFill>
                            <a:srgbClr val="000000"/>
                          </a:solidFill>
                          <a:latin typeface="Arial" panose="020B0604020202020204" pitchFamily="34" charset="0"/>
                          <a:ea typeface="微软雅黑" panose="020B0503020204020204" pitchFamily="34" charset="-122"/>
                        </a:rPr>
                        <a:t>人才</a:t>
                      </a:r>
                      <a:endParaRPr lang="zh-CN" altLang="en-US" sz="1600" b="1">
                        <a:solidFill>
                          <a:srgbClr val="000000"/>
                        </a:solidFill>
                        <a:latin typeface="Arial" panose="020B0604020202020204" pitchFamily="34" charset="0"/>
                        <a:ea typeface="微软雅黑" panose="020B0503020204020204" pitchFamily="34" charset="-122"/>
                      </a:endParaRPr>
                    </a:p>
                    <a:p>
                      <a:pPr indent="0" algn="ctr">
                        <a:buNone/>
                      </a:pPr>
                      <a:r>
                        <a:rPr lang="zh-CN" altLang="en-US" sz="1600" b="1">
                          <a:solidFill>
                            <a:srgbClr val="000000"/>
                          </a:solidFill>
                          <a:latin typeface="Arial" panose="020B0604020202020204" pitchFamily="34" charset="0"/>
                          <a:ea typeface="微软雅黑" panose="020B0503020204020204" pitchFamily="34" charset="-122"/>
                        </a:rPr>
                        <a:t>培养</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1400" b="0" dirty="0">
                          <a:solidFill>
                            <a:srgbClr val="FF0000"/>
                          </a:solidFill>
                          <a:latin typeface="Arial" panose="020B0604020202020204" pitchFamily="34" charset="0"/>
                          <a:ea typeface="微软雅黑" panose="020B0503020204020204" pitchFamily="34" charset="-122"/>
                        </a:rPr>
                        <a:t>呼吸感染</a:t>
                      </a:r>
                      <a:r>
                        <a:rPr lang="zh-CN" sz="1400" b="0" dirty="0">
                          <a:solidFill>
                            <a:srgbClr val="FF0000"/>
                          </a:solidFill>
                          <a:latin typeface="Arial" panose="020B0604020202020204" pitchFamily="34" charset="0"/>
                          <a:ea typeface="微软雅黑" panose="020B0503020204020204" pitchFamily="34" charset="-122"/>
                        </a:rPr>
                        <a:t>专业人才队伍</a:t>
                      </a:r>
                      <a:endParaRPr lang="en-US" altLang="en-US" sz="1400" b="0" dirty="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419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buNone/>
                      </a:pPr>
                      <a:r>
                        <a:rPr lang="zh-CN" sz="1400" b="0" dirty="0">
                          <a:solidFill>
                            <a:srgbClr val="4472C4"/>
                          </a:solidFill>
                          <a:latin typeface="Arial" panose="020B0604020202020204" pitchFamily="34" charset="0"/>
                          <a:ea typeface="微软雅黑" panose="020B0503020204020204" pitchFamily="34" charset="-122"/>
                        </a:rPr>
                        <a:t>学术学会</a:t>
                      </a:r>
                      <a:r>
                        <a:rPr lang="zh-CN" altLang="en-US" sz="1400" b="0" dirty="0">
                          <a:solidFill>
                            <a:srgbClr val="4472C4"/>
                          </a:solidFill>
                          <a:latin typeface="Arial" panose="020B0604020202020204" pitchFamily="34" charset="0"/>
                          <a:ea typeface="微软雅黑" panose="020B0503020204020204" pitchFamily="34" charset="-122"/>
                        </a:rPr>
                        <a:t>感染</a:t>
                      </a:r>
                      <a:r>
                        <a:rPr lang="zh-CN" sz="1400" b="0" dirty="0">
                          <a:solidFill>
                            <a:srgbClr val="4472C4"/>
                          </a:solidFill>
                          <a:latin typeface="Arial" panose="020B0604020202020204" pitchFamily="34" charset="0"/>
                          <a:ea typeface="微软雅黑" panose="020B0503020204020204" pitchFamily="34" charset="-122"/>
                        </a:rPr>
                        <a:t>学组或</a:t>
                      </a:r>
                      <a:r>
                        <a:rPr lang="zh-CN" altLang="en-US" sz="1400" b="0" dirty="0">
                          <a:solidFill>
                            <a:srgbClr val="4472C4"/>
                          </a:solidFill>
                          <a:latin typeface="Arial" panose="020B0604020202020204" pitchFamily="34" charset="0"/>
                          <a:ea typeface="微软雅黑" panose="020B0503020204020204" pitchFamily="34" charset="-122"/>
                        </a:rPr>
                        <a:t>呼吸感染</a:t>
                      </a:r>
                      <a:r>
                        <a:rPr lang="zh-CN" sz="1400" b="0" dirty="0">
                          <a:solidFill>
                            <a:srgbClr val="4472C4"/>
                          </a:solidFill>
                          <a:latin typeface="Arial" panose="020B0604020202020204" pitchFamily="34" charset="0"/>
                          <a:ea typeface="微软雅黑" panose="020B0503020204020204" pitchFamily="34" charset="-122"/>
                        </a:rPr>
                        <a:t>亚专业学组任职</a:t>
                      </a:r>
                      <a:endParaRPr lang="en-US" altLang="en-US" sz="1400" b="0" dirty="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dirty="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802640" y="2959100"/>
            <a:ext cx="8411845" cy="368300"/>
          </a:xfrm>
          <a:prstGeom prst="rect">
            <a:avLst/>
          </a:prstGeom>
          <a:noFill/>
        </p:spPr>
        <p:txBody>
          <a:bodyPr wrap="none" rtlCol="0">
            <a:spAutoFit/>
          </a:bodyPr>
          <a:lstStyle/>
          <a:p>
            <a:r>
              <a:rPr lang="zh-CN" altLang="en-US" b="1">
                <a:latin typeface="微软雅黑" panose="020B0503020204020204" pitchFamily="34" charset="-122"/>
                <a:ea typeface="微软雅黑" panose="020B0503020204020204" pitchFamily="34" charset="-122"/>
                <a:cs typeface="微软雅黑" panose="020B0503020204020204" pitchFamily="34" charset="-122"/>
              </a:rPr>
              <a:t>（如有，可附加展示相关</a:t>
            </a:r>
            <a:r>
              <a:rPr lang="zh-CN" b="1">
                <a:latin typeface="微软雅黑" panose="020B0503020204020204" pitchFamily="34" charset="-122"/>
                <a:ea typeface="微软雅黑" panose="020B0503020204020204" pitchFamily="34" charset="-122"/>
                <a:cs typeface="微软雅黑" panose="020B0503020204020204" pitchFamily="34" charset="-122"/>
              </a:rPr>
              <a:t>照片，</a:t>
            </a:r>
            <a:r>
              <a:rPr lang="en-US" altLang="zh-CN" b="1">
                <a:latin typeface="微软雅黑" panose="020B0503020204020204" pitchFamily="34" charset="-122"/>
                <a:ea typeface="微软雅黑" panose="020B0503020204020204" pitchFamily="34" charset="-122"/>
                <a:cs typeface="微软雅黑" panose="020B0503020204020204" pitchFamily="34" charset="-122"/>
              </a:rPr>
              <a:t>PCCM</a:t>
            </a:r>
            <a:r>
              <a:rPr lang="zh-CN" altLang="en-US" b="1">
                <a:latin typeface="微软雅黑" panose="020B0503020204020204" pitchFamily="34" charset="-122"/>
                <a:ea typeface="微软雅黑" panose="020B0503020204020204" pitchFamily="34" charset="-122"/>
                <a:cs typeface="微软雅黑" panose="020B0503020204020204" pitchFamily="34" charset="-122"/>
              </a:rPr>
              <a:t>培训结业证书或相关培训证明、学会聘书等</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标题 1"/>
          <p:cNvSpPr>
            <a:spLocks noGrp="1"/>
          </p:cNvSpPr>
          <p:nvPr>
            <p:custDataLst>
              <p:tags r:id="rId2"/>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六</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肺炎</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评审议程</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6" name="表格 9"/>
          <p:cNvGraphicFramePr/>
          <p:nvPr>
            <p:custDataLst>
              <p:tags r:id="rId1"/>
            </p:custDataLst>
          </p:nvPr>
        </p:nvGraphicFramePr>
        <p:xfrm>
          <a:off x="960755" y="1466215"/>
          <a:ext cx="10426700" cy="4403725"/>
        </p:xfrm>
        <a:graphic>
          <a:graphicData uri="http://schemas.openxmlformats.org/drawingml/2006/table">
            <a:tbl>
              <a:tblPr firstRow="1" bandRow="1">
                <a:tableStyleId>{5C22544A-7EE6-4342-B048-85BDC9FD1C3A}</a:tableStyleId>
              </a:tblPr>
              <a:tblGrid>
                <a:gridCol w="2089785"/>
                <a:gridCol w="5563235"/>
                <a:gridCol w="2773680"/>
              </a:tblGrid>
              <a:tr h="445770">
                <a:tc>
                  <a:txBody>
                    <a:bodyPr/>
                    <a:lstStyle/>
                    <a:p>
                      <a:pPr algn="ctr">
                        <a:spcAft>
                          <a:spcPts val="0"/>
                        </a:spcAft>
                      </a:pPr>
                      <a:r>
                        <a:rPr lang="zh-CN" altLang="en-US" sz="1400" b="1" kern="100" dirty="0">
                          <a:effectLst/>
                          <a:latin typeface="微软雅黑" panose="020B0503020204020204" pitchFamily="34" charset="-122"/>
                          <a:ea typeface="微软雅黑" panose="020B0503020204020204" pitchFamily="34" charset="-122"/>
                        </a:rPr>
                        <a:t>时长</a:t>
                      </a:r>
                      <a:endParaRPr lang="zh-CN" altLang="en-US"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A60000"/>
                    </a:solidFill>
                  </a:tcPr>
                </a:tc>
                <a:tc>
                  <a:txBody>
                    <a:bodyPr/>
                    <a:lstStyle/>
                    <a:p>
                      <a:pPr algn="ctr">
                        <a:spcAft>
                          <a:spcPts val="0"/>
                        </a:spcAft>
                      </a:pPr>
                      <a:r>
                        <a:rPr lang="zh-CN" sz="1400" b="1" kern="100" dirty="0">
                          <a:effectLst/>
                          <a:latin typeface="微软雅黑" panose="020B0503020204020204" pitchFamily="34" charset="-122"/>
                          <a:ea typeface="微软雅黑" panose="020B0503020204020204" pitchFamily="34" charset="-122"/>
                        </a:rPr>
                        <a:t>具体内容</a:t>
                      </a:r>
                      <a:endParaRPr lang="zh-CN"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A60000"/>
                    </a:solidFill>
                  </a:tcPr>
                </a:tc>
                <a:tc>
                  <a:txBody>
                    <a:bodyPr/>
                    <a:lstStyle/>
                    <a:p>
                      <a:pPr algn="ctr">
                        <a:spcAft>
                          <a:spcPts val="0"/>
                        </a:spcAft>
                      </a:pPr>
                      <a:r>
                        <a:rPr lang="zh-CN" altLang="en-US" sz="1400" b="1" kern="100" dirty="0">
                          <a:effectLst/>
                          <a:latin typeface="微软雅黑" panose="020B0503020204020204" pitchFamily="34" charset="-122"/>
                          <a:ea typeface="微软雅黑" panose="020B0503020204020204" pitchFamily="34" charset="-122"/>
                        </a:rPr>
                        <a:t>讲者</a:t>
                      </a:r>
                      <a:endParaRPr lang="zh-CN" altLang="en-US"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A60000"/>
                    </a:solidFill>
                  </a:tcPr>
                </a:tc>
              </a:tr>
              <a:tr h="427990">
                <a:tc gridSpan="3">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1" kern="100" dirty="0">
                          <a:effectLst/>
                          <a:latin typeface="微软雅黑" panose="020B0503020204020204" pitchFamily="34" charset="-122"/>
                          <a:ea typeface="微软雅黑" panose="020B0503020204020204" pitchFamily="34" charset="-122"/>
                        </a:rPr>
                        <a:t>线上</a:t>
                      </a:r>
                      <a:r>
                        <a:rPr lang="en-US" altLang="zh-CN" sz="1400" b="1" kern="100" dirty="0">
                          <a:effectLst/>
                          <a:latin typeface="微软雅黑" panose="020B0503020204020204" pitchFamily="34" charset="-122"/>
                          <a:ea typeface="微软雅黑" panose="020B0503020204020204" pitchFamily="34" charset="-122"/>
                        </a:rPr>
                        <a:t>/</a:t>
                      </a:r>
                      <a:r>
                        <a:rPr lang="zh-CN" altLang="en-US" sz="1400" b="1" kern="100" dirty="0">
                          <a:effectLst/>
                          <a:latin typeface="微软雅黑" panose="020B0503020204020204" pitchFamily="34" charset="-122"/>
                          <a:ea typeface="微软雅黑" panose="020B0503020204020204" pitchFamily="34" charset="-122"/>
                        </a:rPr>
                        <a:t>线下主持人：指导专家组组长</a:t>
                      </a:r>
                      <a:endParaRPr lang="zh-CN" altLang="en-US" sz="1400" b="1" kern="100" dirty="0">
                        <a:effectLst/>
                        <a:latin typeface="微软雅黑" panose="020B0503020204020204" pitchFamily="34" charset="-122"/>
                        <a:ea typeface="微软雅黑" panose="020B0503020204020204" pitchFamily="34" charset="-122"/>
                      </a:endParaRPr>
                    </a:p>
                  </a:txBody>
                  <a:tcPr>
                    <a:solidFill>
                      <a:schemeClr val="bg1">
                        <a:lumMod val="85000"/>
                      </a:schemeClr>
                    </a:solidFill>
                  </a:tcPr>
                </a:tc>
                <a:tc hMerge="1">
                  <a:tcPr/>
                </a:tc>
                <a:tc hMerge="1">
                  <a:tcPr>
                    <a:solidFill>
                      <a:schemeClr val="bg1">
                        <a:lumMod val="85000"/>
                      </a:schemeClr>
                    </a:solidFill>
                  </a:tcPr>
                </a:tc>
              </a:tr>
              <a:tr h="428625">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5’</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c>
                  <a:txBody>
                    <a:bodyPr/>
                    <a:lstStyle/>
                    <a:p>
                      <a:pPr algn="ctr">
                        <a:spcAft>
                          <a:spcPts val="0"/>
                        </a:spcAft>
                      </a:pPr>
                      <a:r>
                        <a:rPr lang="zh-CN" altLang="zh-CN" sz="1400" b="0" kern="100" dirty="0">
                          <a:effectLst/>
                          <a:latin typeface="微软雅黑" panose="020B0503020204020204" pitchFamily="34" charset="-122"/>
                          <a:ea typeface="微软雅黑" panose="020B0503020204020204" pitchFamily="34" charset="-122"/>
                        </a:rPr>
                        <a:t>专家致辞、介绍</a:t>
                      </a: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要求</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rPr>
                        <a:t>指导专家组组长</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r>
              <a:tr h="427990">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5’</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algn="ctr">
                        <a:spcAft>
                          <a:spcPts val="0"/>
                        </a:spcAft>
                      </a:pPr>
                      <a:r>
                        <a:rPr lang="zh-CN" altLang="zh-CN" sz="1400" b="0" kern="100" dirty="0">
                          <a:effectLst/>
                          <a:latin typeface="微软雅黑" panose="020B0503020204020204" pitchFamily="34" charset="-122"/>
                          <a:ea typeface="微软雅黑" panose="020B0503020204020204" pitchFamily="34" charset="-122"/>
                        </a:rPr>
                        <a:t>医院领导致辞</a:t>
                      </a:r>
                      <a:endParaRPr lang="zh-CN"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zh-CN" sz="1400" b="0" kern="100" dirty="0">
                          <a:effectLst/>
                          <a:latin typeface="微软雅黑" panose="020B0503020204020204" pitchFamily="34" charset="-122"/>
                          <a:ea typeface="微软雅黑" panose="020B0503020204020204" pitchFamily="34" charset="-122"/>
                        </a:rPr>
                        <a:t>院领导</a:t>
                      </a:r>
                      <a:endParaRPr lang="zh-CN"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r>
              <a:tr h="473075">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30’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c>
                  <a:txBody>
                    <a:bodyPr/>
                    <a:lstStyle/>
                    <a:p>
                      <a:pPr algn="ctr">
                        <a:spcAft>
                          <a:spcPts val="0"/>
                        </a:spcAft>
                      </a:pPr>
                      <a:r>
                        <a:rPr lang="en-US" sz="1400" b="0" kern="100" dirty="0" err="1">
                          <a:effectLst/>
                          <a:latin typeface="微软雅黑" panose="020B0503020204020204" pitchFamily="34" charset="-122"/>
                          <a:ea typeface="微软雅黑" panose="020B0503020204020204" pitchFamily="34" charset="-122"/>
                          <a:cs typeface="微软雅黑" panose="020B0503020204020204" pitchFamily="34" charset="-122"/>
                        </a:rPr>
                        <a:t>肺炎&amp;肺结核</a:t>
                      </a:r>
                      <a:r>
                        <a:rPr lang="zh-CN" altLang="en-US" sz="1400" b="0" kern="100" dirty="0">
                          <a:effectLst/>
                          <a:latin typeface="微软雅黑" panose="020B0503020204020204" pitchFamily="34" charset="-122"/>
                          <a:ea typeface="微软雅黑" panose="020B0503020204020204" pitchFamily="34" charset="-122"/>
                          <a:cs typeface="微软雅黑" panose="020B0503020204020204" pitchFamily="34" charset="-122"/>
                        </a:rPr>
                        <a:t>照护能力汇报</a:t>
                      </a:r>
                      <a:endParaRPr lang="zh-CN" altLang="en-US" sz="1400" b="0" kern="10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51435" marR="51435" marT="0" marB="0" anchor="ctr">
                    <a:solidFill>
                      <a:schemeClr val="bg1">
                        <a:lumMod val="95000"/>
                      </a:schemeClr>
                    </a:solidFill>
                  </a:tcPr>
                </a:tc>
                <a:tc>
                  <a:txBody>
                    <a:bodyPr/>
                    <a:lstStyle/>
                    <a:p>
                      <a:pPr algn="ctr">
                        <a:spcAft>
                          <a:spcPts val="0"/>
                        </a:spcAft>
                      </a:pPr>
                      <a:r>
                        <a:rPr lang="zh-CN" sz="1400" kern="100" dirty="0">
                          <a:effectLst/>
                          <a:latin typeface="微软雅黑" panose="020B0503020204020204" pitchFamily="34" charset="-122"/>
                          <a:ea typeface="微软雅黑" panose="020B0503020204020204" pitchFamily="34" charset="-122"/>
                          <a:sym typeface="+mn-ea"/>
                        </a:rPr>
                        <a:t>科室主任</a:t>
                      </a:r>
                      <a:r>
                        <a:rPr lang="en-US" altLang="zh-CN" sz="1400" kern="100" dirty="0">
                          <a:effectLst/>
                          <a:latin typeface="微软雅黑" panose="020B0503020204020204" pitchFamily="34" charset="-122"/>
                          <a:ea typeface="微软雅黑" panose="020B0503020204020204" pitchFamily="34" charset="-122"/>
                          <a:sym typeface="+mn-ea"/>
                        </a:rPr>
                        <a:t>/</a:t>
                      </a:r>
                      <a:r>
                        <a:rPr lang="zh-CN" altLang="en-US" sz="1400" kern="100" dirty="0">
                          <a:effectLst/>
                          <a:latin typeface="微软雅黑" panose="020B0503020204020204" pitchFamily="34" charset="-122"/>
                          <a:ea typeface="微软雅黑" panose="020B0503020204020204" pitchFamily="34" charset="-122"/>
                          <a:sym typeface="+mn-ea"/>
                        </a:rPr>
                        <a:t>专病负责人</a:t>
                      </a:r>
                      <a:endParaRPr 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r>
              <a:tr h="487045">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en-US" altLang="zh-CN" sz="1400" b="0" kern="100" dirty="0">
                          <a:effectLst/>
                          <a:latin typeface="微软雅黑" panose="020B0503020204020204" pitchFamily="34" charset="-122"/>
                          <a:ea typeface="微软雅黑" panose="020B0503020204020204" pitchFamily="34" charset="-122"/>
                        </a:rPr>
                        <a:t>10’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提问</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133350" indent="-133350" algn="ctr">
                        <a:spcAft>
                          <a:spcPts val="0"/>
                        </a:spcAft>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r>
              <a:tr h="427990">
                <a:tc>
                  <a:txBody>
                    <a:bodyPr/>
                    <a:lstStyle/>
                    <a:p>
                      <a:pPr marL="133350" indent="-133350" algn="ctr">
                        <a:spcAft>
                          <a:spcPts val="0"/>
                        </a:spcAft>
                      </a:pPr>
                      <a:r>
                        <a:rPr lang="en-US" altLang="zh-CN" sz="1400" b="0" kern="100" dirty="0">
                          <a:effectLst/>
                          <a:latin typeface="微软雅黑" panose="020B0503020204020204" pitchFamily="34" charset="-122"/>
                          <a:ea typeface="微软雅黑" panose="020B0503020204020204" pitchFamily="34" charset="-122"/>
                        </a:rPr>
                        <a:t>60’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F2F2F2"/>
                    </a:solidFill>
                  </a:tcPr>
                </a:tc>
                <a:tc>
                  <a:txBody>
                    <a:bodyPr/>
                    <a:lstStyle/>
                    <a:p>
                      <a:pPr marL="133350" indent="-133350" algn="ctr">
                        <a:spcAft>
                          <a:spcPts val="0"/>
                        </a:spcAft>
                      </a:pPr>
                      <a:r>
                        <a:rPr lang="zh-CN" altLang="en-US" sz="1400" b="0" kern="100" dirty="0">
                          <a:effectLst/>
                          <a:latin typeface="微软雅黑" panose="020B0503020204020204" pitchFamily="34" charset="-122"/>
                          <a:ea typeface="微软雅黑" panose="020B0503020204020204" pitchFamily="34" charset="-122"/>
                        </a:rPr>
                        <a:t>实地指导</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F2F2F2"/>
                    </a:solidFill>
                  </a:tcPr>
                </a:tc>
                <a:tc>
                  <a:txBody>
                    <a:bodyPr/>
                    <a:lstStyle/>
                    <a:p>
                      <a:pPr marL="133350" indent="-133350" algn="ctr">
                        <a:spcAft>
                          <a:spcPts val="0"/>
                        </a:spcAft>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F2F2F2"/>
                    </a:solidFill>
                  </a:tcPr>
                </a:tc>
              </a:tr>
              <a:tr h="427990">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5’</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algn="ctr">
                        <a:spcAft>
                          <a:spcPts val="0"/>
                        </a:spcAft>
                      </a:pPr>
                      <a:r>
                        <a:rPr lang="zh-CN" altLang="zh-CN" sz="1400" b="0" kern="100" dirty="0">
                          <a:effectLst/>
                          <a:latin typeface="微软雅黑" panose="020B0503020204020204" pitchFamily="34" charset="-122"/>
                          <a:ea typeface="微软雅黑" panose="020B0503020204020204" pitchFamily="34" charset="-122"/>
                        </a:rPr>
                        <a:t>反馈考核意见</a:t>
                      </a:r>
                      <a:endParaRPr lang="zh-CN"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r>
              <a:tr h="429260">
                <a:tc>
                  <a:txBody>
                    <a:bodyPr/>
                    <a:lstStyle/>
                    <a:p>
                      <a:pPr marL="133350" indent="-133350" algn="ctr" defTabSz="457200" rtl="0" eaLnBrk="1" latinLnBrk="0" hangingPunct="1">
                        <a:spcAft>
                          <a:spcPts val="0"/>
                        </a:spcAft>
                      </a:pPr>
                      <a:r>
                        <a:rPr lang="en-US" altLang="zh-CN" sz="1400" b="0" kern="100" dirty="0">
                          <a:solidFill>
                            <a:schemeClr val="dk1"/>
                          </a:solidFill>
                          <a:effectLst/>
                          <a:latin typeface="微软雅黑" panose="020B0503020204020204" pitchFamily="34" charset="-122"/>
                          <a:ea typeface="微软雅黑" panose="020B0503020204020204" pitchFamily="34" charset="-122"/>
                          <a:cs typeface="+mn-cs"/>
                        </a:rPr>
                        <a:t>5’</a:t>
                      </a:r>
                      <a:endParaRPr lang="en-US" altLang="zh-CN" sz="1400" b="0" kern="100" dirty="0">
                        <a:solidFill>
                          <a:schemeClr val="dk1"/>
                        </a:solidFill>
                        <a:effectLst/>
                        <a:latin typeface="微软雅黑" panose="020B0503020204020204" pitchFamily="34" charset="-122"/>
                        <a:ea typeface="微软雅黑" panose="020B0503020204020204" pitchFamily="34" charset="-122"/>
                        <a:cs typeface="+mn-cs"/>
                      </a:endParaRPr>
                    </a:p>
                  </a:txBody>
                  <a:tcPr marL="51435" marR="51435" marT="0" marB="0" anchor="ctr">
                    <a:solidFill>
                      <a:schemeClr val="bg1">
                        <a:lumMod val="95000"/>
                      </a:schemeClr>
                    </a:solidFill>
                  </a:tcPr>
                </a:tc>
                <a:tc>
                  <a:txBody>
                    <a:bodyPr/>
                    <a:lstStyle/>
                    <a:p>
                      <a:pPr marL="133350" marR="0" indent="-133350" algn="ctr" defTabSz="457200" rtl="0" eaLnBrk="1" fontAlgn="auto" latinLnBrk="0" hangingPunct="1">
                        <a:lnSpc>
                          <a:spcPct val="100000"/>
                        </a:lnSpc>
                        <a:spcBef>
                          <a:spcPts val="0"/>
                        </a:spcBef>
                        <a:spcAft>
                          <a:spcPts val="0"/>
                        </a:spcAft>
                        <a:buClrTx/>
                        <a:buSzTx/>
                        <a:buFontTx/>
                        <a:buNone/>
                        <a:defRPr/>
                      </a:pPr>
                      <a:r>
                        <a:rPr lang="zh-CN" altLang="zh-CN" sz="1400" b="0" kern="100" dirty="0">
                          <a:solidFill>
                            <a:schemeClr val="dk1"/>
                          </a:solidFill>
                          <a:effectLst/>
                          <a:latin typeface="微软雅黑" panose="020B0503020204020204" pitchFamily="34" charset="-122"/>
                          <a:ea typeface="微软雅黑" panose="020B0503020204020204" pitchFamily="34" charset="-122"/>
                          <a:cs typeface="+mn-cs"/>
                        </a:rPr>
                        <a:t>医院领导</a:t>
                      </a:r>
                      <a:r>
                        <a:rPr lang="zh-CN" altLang="en-US" sz="1400" b="0" kern="100" dirty="0">
                          <a:solidFill>
                            <a:schemeClr val="dk1"/>
                          </a:solidFill>
                          <a:effectLst/>
                          <a:latin typeface="微软雅黑" panose="020B0503020204020204" pitchFamily="34" charset="-122"/>
                          <a:ea typeface="微软雅黑" panose="020B0503020204020204" pitchFamily="34" charset="-122"/>
                          <a:cs typeface="+mn-cs"/>
                        </a:rPr>
                        <a:t>总结发言</a:t>
                      </a:r>
                      <a:endParaRPr lang="en-US" altLang="zh-CN" sz="1400" b="0" kern="100" dirty="0">
                        <a:solidFill>
                          <a:schemeClr val="dk1"/>
                        </a:solidFill>
                        <a:effectLst/>
                        <a:latin typeface="微软雅黑" panose="020B0503020204020204" pitchFamily="34" charset="-122"/>
                        <a:ea typeface="微软雅黑" panose="020B0503020204020204" pitchFamily="34" charset="-122"/>
                        <a:cs typeface="+mn-cs"/>
                      </a:endParaRPr>
                    </a:p>
                  </a:txBody>
                  <a:tcPr marL="51435" marR="51435" marT="0" marB="0" anchor="ctr">
                    <a:solidFill>
                      <a:schemeClr val="bg1">
                        <a:lumMod val="95000"/>
                      </a:schemeClr>
                    </a:solidFill>
                  </a:tcPr>
                </a:tc>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zh-CN" sz="1400" b="0" kern="100" dirty="0">
                          <a:solidFill>
                            <a:schemeClr val="dk1"/>
                          </a:solidFill>
                          <a:effectLst/>
                          <a:latin typeface="微软雅黑" panose="020B0503020204020204" pitchFamily="34" charset="-122"/>
                          <a:ea typeface="微软雅黑" panose="020B0503020204020204" pitchFamily="34" charset="-122"/>
                          <a:cs typeface="+mn-cs"/>
                        </a:rPr>
                        <a:t>院领导</a:t>
                      </a:r>
                      <a:endParaRPr lang="zh-CN" altLang="zh-CN" sz="1400" b="0" kern="100" dirty="0">
                        <a:solidFill>
                          <a:schemeClr val="dk1"/>
                        </a:solidFill>
                        <a:effectLst/>
                        <a:latin typeface="微软雅黑" panose="020B0503020204020204" pitchFamily="34" charset="-122"/>
                        <a:ea typeface="微软雅黑" panose="020B0503020204020204" pitchFamily="34" charset="-122"/>
                        <a:cs typeface="+mn-cs"/>
                      </a:endParaRPr>
                    </a:p>
                  </a:txBody>
                  <a:tcPr marL="51435" marR="51435" marT="0" marB="0" anchor="ctr">
                    <a:solidFill>
                      <a:schemeClr val="bg1">
                        <a:lumMod val="95000"/>
                      </a:schemeClr>
                    </a:solidFill>
                  </a:tcPr>
                </a:tc>
              </a:tr>
              <a:tr h="427990">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20’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专家内部讨论</a:t>
                      </a:r>
                      <a:r>
                        <a:rPr lang="zh-CN" altLang="en-US" sz="1400" b="0" kern="100" dirty="0">
                          <a:effectLst/>
                          <a:latin typeface="微软雅黑" panose="020B0503020204020204" pitchFamily="34" charset="-122"/>
                          <a:ea typeface="微软雅黑" panose="020B0503020204020204" pitchFamily="34" charset="-122"/>
                        </a:rPr>
                        <a:t>、打分（</a:t>
                      </a:r>
                      <a:r>
                        <a:rPr lang="zh-CN" altLang="en-US" sz="1400" b="0" kern="100" dirty="0">
                          <a:solidFill>
                            <a:srgbClr val="FF0000"/>
                          </a:solidFill>
                          <a:effectLst/>
                          <a:latin typeface="微软雅黑" panose="020B0503020204020204" pitchFamily="34" charset="-122"/>
                          <a:ea typeface="微软雅黑" panose="020B0503020204020204" pitchFamily="34" charset="-122"/>
                        </a:rPr>
                        <a:t>医院不参与</a:t>
                      </a:r>
                      <a:r>
                        <a:rPr lang="zh-CN" altLang="en-US" sz="1400" b="0" kern="100" dirty="0">
                          <a:effectLst/>
                          <a:latin typeface="微软雅黑" panose="020B0503020204020204" pitchFamily="34" charset="-122"/>
                          <a:ea typeface="微软雅黑" panose="020B0503020204020204" pitchFamily="34" charset="-122"/>
                        </a:rPr>
                        <a:t>）</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8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85000"/>
                      </a:schemeClr>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七</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肺结核</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75665" y="1116330"/>
            <a:ext cx="10527665" cy="3886770"/>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筛查：</a:t>
            </a:r>
            <a:r>
              <a:rPr lang="zh-CN" altLang="en-US" b="1" dirty="0">
                <a:latin typeface="微软雅黑" panose="020B0503020204020204" pitchFamily="34" charset="-122"/>
                <a:ea typeface="微软雅黑" panose="020B0503020204020204" pitchFamily="34" charset="-122"/>
                <a:sym typeface="+mn-ea"/>
              </a:rPr>
              <a:t>掌握</a:t>
            </a:r>
            <a:r>
              <a:rPr lang="zh-CN" altLang="en-US" b="1" dirty="0">
                <a:latin typeface="微软雅黑" panose="020B0503020204020204" pitchFamily="34" charset="-122"/>
                <a:ea typeface="微软雅黑" panose="020B0503020204020204" pitchFamily="34" charset="-122"/>
              </a:rPr>
              <a:t>肺结核的诊断标准与诊断流程、肺结核重点人群的定义、结核分枝杆菌潜伏感染的定义、肺结核可疑症状者及胸部影像学检查提示疑似肺结核患者的筛查流程，能够对重点人群开展结核分枝杆菌感染检测和结核病筛查，</a:t>
            </a:r>
            <a:r>
              <a:rPr lang="zh-CN" altLang="en-US" b="1" dirty="0">
                <a:latin typeface="微软雅黑" panose="020B0503020204020204" pitchFamily="34" charset="-122"/>
                <a:ea typeface="微软雅黑" panose="020B0503020204020204" pitchFamily="34" charset="-122"/>
                <a:sym typeface="+mn-ea"/>
              </a:rPr>
              <a:t>具备对肺结核</a:t>
            </a:r>
            <a:r>
              <a:rPr lang="zh-CN" altLang="en-US" b="1" dirty="0">
                <a:latin typeface="微软雅黑" panose="020B0503020204020204" pitchFamily="34" charset="-122"/>
                <a:ea typeface="微软雅黑" panose="020B0503020204020204" pitchFamily="34" charset="-122"/>
              </a:rPr>
              <a:t>影像学读片及鉴别诊断的能力</a:t>
            </a:r>
            <a:endParaRPr lang="en-US" altLang="zh-CN" b="1" dirty="0">
              <a:latin typeface="微软雅黑" panose="020B0503020204020204" pitchFamily="34" charset="-122"/>
              <a:ea typeface="微软雅黑" panose="020B0503020204020204" pitchFamily="34" charset="-122"/>
            </a:endParaRPr>
          </a:p>
          <a:p>
            <a:pPr marL="342900" indent="-342900">
              <a:lnSpc>
                <a:spcPct val="200000"/>
              </a:lnSpc>
              <a:buFont typeface="Wingdings" panose="05000000000000000000" charset="0"/>
              <a:buChar char="Ø"/>
            </a:pPr>
            <a:r>
              <a:rPr lang="zh-CN" altLang="en-US" b="1" dirty="0">
                <a:latin typeface="微软雅黑" panose="020B0503020204020204" pitchFamily="34" charset="-122"/>
                <a:ea typeface="微软雅黑" panose="020B0503020204020204" pitchFamily="34" charset="-122"/>
              </a:rPr>
              <a:t>诊断：</a:t>
            </a:r>
            <a:r>
              <a:rPr lang="zh-CN" alt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具备诊断</a:t>
            </a:r>
            <a:r>
              <a:rPr lang="zh-CN" altLang="en-US"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肺结核</a:t>
            </a:r>
            <a:r>
              <a:rPr lang="zh-CN" alt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的能力</a:t>
            </a:r>
            <a:endParaRPr lang="en-US" altLang="zh-CN" b="1" dirty="0">
              <a:latin typeface="微软雅黑" panose="020B0503020204020204" pitchFamily="34" charset="-122"/>
              <a:ea typeface="微软雅黑" panose="020B0503020204020204" pitchFamily="34" charset="-122"/>
            </a:endParaRPr>
          </a:p>
          <a:p>
            <a:pPr marL="342900" indent="-342900">
              <a:lnSpc>
                <a:spcPct val="200000"/>
              </a:lnSpc>
              <a:buFont typeface="Wingdings" panose="05000000000000000000" charset="0"/>
              <a:buChar char="Ø"/>
            </a:pPr>
            <a:r>
              <a:rPr lang="zh-CN" altLang="en-US" b="1" dirty="0">
                <a:latin typeface="微软雅黑" panose="020B0503020204020204" pitchFamily="34" charset="-122"/>
                <a:ea typeface="微软雅黑" panose="020B0503020204020204" pitchFamily="34" charset="-122"/>
              </a:rPr>
              <a:t>治疗：掌握标准抗结核治疗方案 、预防性抗结核治疗方案、抗结核药物的不良反应和治疗原则。</a:t>
            </a:r>
            <a:endParaRPr lang="en-US" altLang="zh-CN" b="1" dirty="0">
              <a:latin typeface="微软雅黑" panose="020B0503020204020204" pitchFamily="34" charset="-122"/>
              <a:ea typeface="微软雅黑" panose="020B0503020204020204" pitchFamily="34" charset="-122"/>
            </a:endParaRPr>
          </a:p>
          <a:p>
            <a:pPr marL="342900" indent="-342900">
              <a:lnSpc>
                <a:spcPct val="200000"/>
              </a:lnSpc>
              <a:buFont typeface="Wingdings" panose="05000000000000000000" charset="0"/>
              <a:buChar char="Ø"/>
            </a:pPr>
            <a:endParaRPr lang="en-US" altLang="zh-CN" b="1" dirty="0">
              <a:latin typeface="微软雅黑" panose="020B0503020204020204" pitchFamily="34" charset="-122"/>
              <a:ea typeface="微软雅黑" panose="020B0503020204020204" pitchFamily="34" charset="-122"/>
            </a:endParaRPr>
          </a:p>
          <a:p>
            <a:pPr>
              <a:lnSpc>
                <a:spcPct val="200000"/>
              </a:lnSpc>
              <a:spcBef>
                <a:spcPts val="0"/>
              </a:spcBef>
              <a:spcAft>
                <a:spcPts val="0"/>
              </a:spcAft>
            </a:pPr>
            <a:r>
              <a:rPr 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（本页可展示相关病历，对患者的早筛早诊）</a:t>
            </a:r>
            <a:endParaRPr 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七</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肺结核</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2" name="表格 1"/>
          <p:cNvGraphicFramePr/>
          <p:nvPr>
            <p:custDataLst>
              <p:tags r:id="rId2"/>
            </p:custDataLst>
          </p:nvPr>
        </p:nvGraphicFramePr>
        <p:xfrm>
          <a:off x="760984" y="1323959"/>
          <a:ext cx="10670032" cy="4438928"/>
        </p:xfrm>
        <a:graphic>
          <a:graphicData uri="http://schemas.openxmlformats.org/drawingml/2006/table">
            <a:tbl>
              <a:tblPr/>
              <a:tblGrid>
                <a:gridCol w="1054622"/>
                <a:gridCol w="7146530"/>
                <a:gridCol w="2468880"/>
              </a:tblGrid>
              <a:tr h="599186">
                <a:tc>
                  <a:txBody>
                    <a:bodyPr/>
                    <a:lstStyle/>
                    <a:p>
                      <a:pPr indent="0" algn="ctr">
                        <a:lnSpc>
                          <a:spcPct val="150000"/>
                        </a:lnSpc>
                        <a:buNone/>
                      </a:pP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6667" marR="6667" marT="6667" marB="0" anchor="ctr">
                    <a:lnL w="12700">
                      <a:solidFill>
                        <a:schemeClr val="tx1"/>
                      </a:solidFill>
                      <a:prstDash val="soli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600" b="1" dirty="0">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12700" cap="flat" cmpd="sng">
                      <a:solidFill>
                        <a:schemeClr val="tx1"/>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buNone/>
                      </a:pPr>
                      <a:r>
                        <a:rPr lang="zh-CN" altLang="en-US" sz="1600" b="1" dirty="0">
                          <a:solidFill>
                            <a:schemeClr val="tx1"/>
                          </a:solidFill>
                          <a:latin typeface="微软雅黑" panose="020B0503020204020204" pitchFamily="34" charset="-122"/>
                          <a:ea typeface="微软雅黑" panose="020B0503020204020204" pitchFamily="34" charset="-122"/>
                        </a:rPr>
                        <a:t>评定（打</a:t>
                      </a:r>
                      <a:r>
                        <a:rPr lang="en-US" altLang="zh-CN" sz="1600" b="1" dirty="0">
                          <a:solidFill>
                            <a:schemeClr val="tx1"/>
                          </a:solidFill>
                          <a:latin typeface="微软雅黑" panose="020B0503020204020204" pitchFamily="34" charset="-122"/>
                          <a:ea typeface="微软雅黑" panose="020B0503020204020204" pitchFamily="34" charset="-122"/>
                        </a:rPr>
                        <a:t>√</a:t>
                      </a:r>
                      <a:r>
                        <a:rPr lang="zh-CN" altLang="en-US" sz="1600" b="1" dirty="0">
                          <a:solidFill>
                            <a:schemeClr val="tx1"/>
                          </a:solidFill>
                          <a:latin typeface="微软雅黑" panose="020B0503020204020204" pitchFamily="34" charset="-122"/>
                          <a:ea typeface="微软雅黑" panose="020B0503020204020204" pitchFamily="34" charset="-122"/>
                        </a:rPr>
                        <a:t>）</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noFill/>
                  </a:tcPr>
                </a:tc>
              </a:tr>
              <a:tr h="561035">
                <a:tc rowSpan="6">
                  <a:txBody>
                    <a:bodyPr/>
                    <a:lstStyle/>
                    <a:p>
                      <a:pPr algn="ctr" fontAlgn="ctr"/>
                      <a:r>
                        <a:rPr lang="zh-CN" altLang="en-US" sz="1600" b="1" i="0" dirty="0">
                          <a:solidFill>
                            <a:srgbClr val="000000"/>
                          </a:solidFill>
                          <a:latin typeface="微软雅黑" panose="020B0503020204020204" pitchFamily="34" charset="-122"/>
                          <a:ea typeface="微软雅黑" panose="020B0503020204020204" pitchFamily="34" charset="-122"/>
                        </a:rPr>
                        <a:t>质控</a:t>
                      </a:r>
                      <a:endParaRPr lang="zh-CN" altLang="en-US" sz="16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FFFFFF"/>
                    </a:solidFill>
                  </a:tcPr>
                </a:tc>
                <a:tc>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胸部影像学提示疑似肺结核患者行病原学检测的比例</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chemeClr val="tx1"/>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zh-CN" altLang="en-US" sz="1400" b="0"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655499">
                <a:tc vMerge="1">
                  <a:tcPr>
                    <a:lnL w="12700">
                      <a:solidFill>
                        <a:schemeClr val="tx1"/>
                      </a:solidFill>
                      <a:prstDash val="solid"/>
                    </a:lnL>
                    <a:lnR w="12700" cap="flat" cmpd="sng">
                      <a:solidFill>
                        <a:schemeClr val="tx1"/>
                      </a:solidFill>
                      <a:prstDash val="solid"/>
                      <a:headEnd type="none" w="med" len="med"/>
                      <a:tailEnd type="none" w="med" len="med"/>
                    </a:lnR>
                  </a:tcPr>
                </a:tc>
                <a:tc>
                  <a:txBody>
                    <a:bodyPr/>
                    <a:lstStyle/>
                    <a:p>
                      <a:pPr algn="l" fontAlgn="ctr"/>
                      <a:r>
                        <a:rPr lang="zh-CN" altLang="en-US" sz="1400" b="1" i="0">
                          <a:solidFill>
                            <a:srgbClr val="000000"/>
                          </a:solidFill>
                          <a:latin typeface="微软雅黑" panose="020B0503020204020204" pitchFamily="34" charset="-122"/>
                          <a:ea typeface="微软雅黑" panose="020B0503020204020204" pitchFamily="34" charset="-122"/>
                        </a:rPr>
                        <a:t>免疫学检测提示结核分枝杆菌感染者行胸部影像学检查的比例</a:t>
                      </a:r>
                      <a:endParaRPr lang="zh-CN" altLang="en-US" sz="1400" b="1" i="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zh-CN" altLang="en-US" sz="1400" b="0"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655802">
                <a:tc vMerge="1">
                  <a:tcPr>
                    <a:lnL w="12700">
                      <a:solidFill>
                        <a:schemeClr val="tx1"/>
                      </a:solidFill>
                      <a:prstDash val="solid"/>
                    </a:lnL>
                    <a:lnR w="12700" cap="flat" cmpd="sng">
                      <a:solidFill>
                        <a:schemeClr val="tx1"/>
                      </a:solidFill>
                      <a:prstDash val="solid"/>
                      <a:headEnd type="none" w="med" len="med"/>
                      <a:tailEnd type="none" w="med" len="med"/>
                    </a:lnR>
                  </a:tcPr>
                </a:tc>
                <a:tc>
                  <a:txBody>
                    <a:bodyPr/>
                    <a:lstStyle/>
                    <a:p>
                      <a:pPr algn="l" fontAlgn="ctr"/>
                      <a:r>
                        <a:rPr lang="zh-CN" altLang="en-US" sz="1400" b="1" i="0">
                          <a:solidFill>
                            <a:srgbClr val="000000"/>
                          </a:solidFill>
                          <a:latin typeface="微软雅黑" panose="020B0503020204020204" pitchFamily="34" charset="-122"/>
                          <a:ea typeface="微软雅黑" panose="020B0503020204020204" pitchFamily="34" charset="-122"/>
                        </a:rPr>
                        <a:t>单侧胸腔积液住院患者行结核病筛查的比例</a:t>
                      </a:r>
                      <a:endParaRPr lang="zh-CN" altLang="en-US" sz="1400" b="1" i="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zh-CN" altLang="en-US" sz="1400" b="0"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655802">
                <a:tc vMerge="1">
                  <a:tcPr marL="6667" marR="6667" marT="6667" marB="0" anchor="ctr">
                    <a:lnL w="12700">
                      <a:solidFill>
                        <a:schemeClr val="tx1"/>
                      </a:solidFill>
                      <a:prstDash val="soli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400" b="1" i="0" dirty="0">
                          <a:solidFill>
                            <a:srgbClr val="000000"/>
                          </a:solidFill>
                          <a:latin typeface="微软雅黑" panose="020B0503020204020204" pitchFamily="34" charset="-122"/>
                          <a:ea typeface="微软雅黑" panose="020B0503020204020204" pitchFamily="34" charset="-122"/>
                        </a:rPr>
                        <a:t>不明原因发热患者行结核病筛查的比例</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zh-CN" altLang="en-US" sz="1400" b="0"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655802">
                <a:tc vMerge="1">
                  <a:tcPr marL="6667" marR="6667" marT="6667" marB="0" anchor="ctr">
                    <a:lnL w="12700">
                      <a:solidFill>
                        <a:schemeClr val="tx1"/>
                      </a:solidFill>
                      <a:prstDash val="soli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400" b="1" i="0" dirty="0">
                          <a:solidFill>
                            <a:srgbClr val="000000"/>
                          </a:solidFill>
                          <a:latin typeface="微软雅黑" panose="020B0503020204020204" pitchFamily="34" charset="-122"/>
                          <a:ea typeface="微软雅黑" panose="020B0503020204020204" pitchFamily="34" charset="-122"/>
                        </a:rPr>
                        <a:t>肺结核高危人群行结核分枝杆菌感染检测和结核病筛查的比例</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zh-CN" altLang="en-US" sz="1400" b="0"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655802">
                <a:tc vMerge="1">
                  <a:tcPr marL="6667" marR="6667" marT="6667" marB="0" anchor="ctr">
                    <a:lnL w="12700">
                      <a:solidFill>
                        <a:schemeClr val="tx1"/>
                      </a:solidFill>
                      <a:prstDash val="soli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FFFFFF"/>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400" b="1" i="0" dirty="0">
                          <a:solidFill>
                            <a:srgbClr val="000000"/>
                          </a:solidFill>
                          <a:latin typeface="微软雅黑" panose="020B0503020204020204" pitchFamily="34" charset="-122"/>
                          <a:ea typeface="微软雅黑" panose="020B0503020204020204" pitchFamily="34" charset="-122"/>
                        </a:rPr>
                        <a:t>病原学阳性的肺结核患者入院至诊断肺结核的时间间隔＜</a:t>
                      </a:r>
                      <a:r>
                        <a:rPr lang="en-US" altLang="zh-CN" sz="1400" b="1" i="0" dirty="0">
                          <a:solidFill>
                            <a:srgbClr val="000000"/>
                          </a:solidFill>
                          <a:latin typeface="微软雅黑" panose="020B0503020204020204" pitchFamily="34" charset="-122"/>
                          <a:ea typeface="微软雅黑" panose="020B0503020204020204" pitchFamily="34" charset="-122"/>
                        </a:rPr>
                        <a:t>7</a:t>
                      </a:r>
                      <a:r>
                        <a:rPr lang="zh-CN" altLang="en-US" sz="1400" b="1" i="0" dirty="0">
                          <a:solidFill>
                            <a:srgbClr val="000000"/>
                          </a:solidFill>
                          <a:latin typeface="微软雅黑" panose="020B0503020204020204" pitchFamily="34" charset="-122"/>
                          <a:ea typeface="微软雅黑" panose="020B0503020204020204" pitchFamily="34" charset="-122"/>
                        </a:rPr>
                        <a:t>天的比例</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lstStyle/>
                    <a:p>
                      <a:pPr algn="l" fontAlgn="ctr"/>
                      <a:endParaRPr lang="zh-CN" altLang="en-US" sz="1400" b="0"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七</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肺结核</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2" name="表格 1"/>
          <p:cNvGraphicFramePr/>
          <p:nvPr>
            <p:custDataLst>
              <p:tags r:id="rId2"/>
            </p:custDataLst>
          </p:nvPr>
        </p:nvGraphicFramePr>
        <p:xfrm>
          <a:off x="925576" y="2028047"/>
          <a:ext cx="10670032" cy="1254988"/>
        </p:xfrm>
        <a:graphic>
          <a:graphicData uri="http://schemas.openxmlformats.org/drawingml/2006/table">
            <a:tbl>
              <a:tblPr/>
              <a:tblGrid>
                <a:gridCol w="1054622"/>
                <a:gridCol w="7146530"/>
                <a:gridCol w="2468880"/>
              </a:tblGrid>
              <a:tr h="599186">
                <a:tc>
                  <a:txBody>
                    <a:bodyPr/>
                    <a:lstStyle/>
                    <a:p>
                      <a:pPr indent="0" algn="ctr">
                        <a:lnSpc>
                          <a:spcPct val="150000"/>
                        </a:lnSpc>
                        <a:buNone/>
                      </a:pP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6667" marR="6667" marT="6667" marB="0" anchor="ctr">
                    <a:lnL w="12700">
                      <a:solidFill>
                        <a:schemeClr val="tx1"/>
                      </a:solidFill>
                      <a:prstDash val="soli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600" b="1" dirty="0">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12700" cap="flat" cmpd="sng">
                      <a:solidFill>
                        <a:schemeClr val="tx1"/>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buNone/>
                      </a:pPr>
                      <a:r>
                        <a:rPr lang="zh-CN" altLang="en-US" sz="1600" b="1" dirty="0">
                          <a:solidFill>
                            <a:schemeClr val="tx1"/>
                          </a:solidFill>
                          <a:latin typeface="微软雅黑" panose="020B0503020204020204" pitchFamily="34" charset="-122"/>
                          <a:ea typeface="微软雅黑" panose="020B0503020204020204" pitchFamily="34" charset="-122"/>
                        </a:rPr>
                        <a:t>评定（打</a:t>
                      </a:r>
                      <a:r>
                        <a:rPr lang="en-US" altLang="zh-CN" sz="1600" b="1" dirty="0">
                          <a:solidFill>
                            <a:schemeClr val="tx1"/>
                          </a:solidFill>
                          <a:latin typeface="微软雅黑" panose="020B0503020204020204" pitchFamily="34" charset="-122"/>
                          <a:ea typeface="微软雅黑" panose="020B0503020204020204" pitchFamily="34" charset="-122"/>
                        </a:rPr>
                        <a:t>√</a:t>
                      </a:r>
                      <a:r>
                        <a:rPr lang="zh-CN" altLang="en-US" sz="1600" b="1" dirty="0">
                          <a:solidFill>
                            <a:schemeClr val="tx1"/>
                          </a:solidFill>
                          <a:latin typeface="微软雅黑" panose="020B0503020204020204" pitchFamily="34" charset="-122"/>
                          <a:ea typeface="微软雅黑" panose="020B0503020204020204" pitchFamily="34" charset="-122"/>
                        </a:rPr>
                        <a:t>）</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noFill/>
                  </a:tcPr>
                </a:tc>
              </a:tr>
              <a:tr h="655802">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600" b="1" i="0">
                          <a:solidFill>
                            <a:srgbClr val="000000"/>
                          </a:solidFill>
                          <a:latin typeface="微软雅黑" panose="020B0503020204020204" pitchFamily="34" charset="-122"/>
                          <a:ea typeface="微软雅黑" panose="020B0503020204020204" pitchFamily="34" charset="-122"/>
                        </a:rPr>
                        <a:t>教学</a:t>
                      </a:r>
                      <a:endParaRPr lang="zh-CN" altLang="en-US" sz="16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solidFill>
                        <a:schemeClr val="tx1"/>
                      </a:solidFill>
                      <a:prstDash val="solid"/>
                      <a:headEnd type="none" w="med" len="med"/>
                      <a:tailEnd type="none" w="med" len="med"/>
                    </a:lnB>
                    <a:solidFill>
                      <a:srgbClr val="FFFFFF"/>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400" b="1" i="0" dirty="0">
                          <a:solidFill>
                            <a:srgbClr val="000000"/>
                          </a:solidFill>
                          <a:latin typeface="微软雅黑" panose="020B0503020204020204" pitchFamily="34" charset="-122"/>
                          <a:ea typeface="微软雅黑" panose="020B0503020204020204" pitchFamily="34" charset="-122"/>
                        </a:rPr>
                        <a:t>每年科内业务学习</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solidFill>
                        <a:schemeClr val="tx1"/>
                      </a:solidFill>
                      <a:prstDash val="solid"/>
                      <a:headEnd type="none" w="med" len="med"/>
                      <a:tailEnd type="none" w="med" len="med"/>
                    </a:lnB>
                    <a:noFill/>
                  </a:tcPr>
                </a:tc>
                <a:tc>
                  <a:txBody>
                    <a:bodyPr/>
                    <a:lstStyle/>
                    <a:p>
                      <a:pPr algn="l" fontAlgn="ctr"/>
                      <a:endParaRPr lang="zh-CN" altLang="en-US" sz="1400" b="0"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
        <p:nvSpPr>
          <p:cNvPr id="6" name="文本框 5"/>
          <p:cNvSpPr txBox="1"/>
          <p:nvPr/>
        </p:nvSpPr>
        <p:spPr>
          <a:xfrm>
            <a:off x="825246" y="3923381"/>
            <a:ext cx="10138410" cy="562783"/>
          </a:xfrm>
          <a:prstGeom prst="rect">
            <a:avLst/>
          </a:prstGeom>
          <a:noFill/>
        </p:spPr>
        <p:txBody>
          <a:bodyPr wrap="square">
            <a:spAutoFit/>
          </a:bodyPr>
          <a:lstStyle/>
          <a:p>
            <a:pPr algn="l">
              <a:lnSpc>
                <a:spcPct val="200000"/>
              </a:lnSpc>
            </a:pP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ea"/>
              </a:rPr>
              <a:t>（如有，可展示科室业务学习记录，或者科室业务学习参加者签名</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ea"/>
              </a:rPr>
              <a:t>照片）</a:t>
            </a:r>
            <a:endPar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256665"/>
            <a:ext cx="10515600" cy="4351338"/>
          </a:xfrm>
        </p:spPr>
        <p:txBody>
          <a:bodyPr>
            <a:normAutofit/>
          </a:bodyPr>
          <a:lstStyle/>
          <a:p>
            <a:pPr>
              <a:lnSpc>
                <a:spcPct val="250000"/>
              </a:lnSpc>
            </a:pPr>
            <a:r>
              <a:rPr lang="en-US" sz="2400" b="1"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肺炎/</a:t>
            </a:r>
            <a:r>
              <a:rPr lang="zh-CN" altLang="en-US" sz="2400" b="1"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肺结核</a:t>
            </a:r>
            <a:r>
              <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专病自评分数</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50000"/>
              </a:lnSpc>
            </a:pPr>
            <a:r>
              <a:rPr lang="en-US" sz="2400" b="1"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肺炎/</a:t>
            </a:r>
            <a:r>
              <a:rPr lang="zh-CN" altLang="en-US" sz="2400" b="1"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肺结核</a:t>
            </a:r>
            <a:r>
              <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专病规建过程中的主要困难与问题</a:t>
            </a:r>
            <a:endPar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250000"/>
              </a:lnSpc>
              <a:buNone/>
            </a:pP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八</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总结</a:t>
            </a:r>
            <a:endPar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p:custDataLst>
              <p:tags r:id="rId1"/>
            </p:custDataLst>
          </p:nvPr>
        </p:nvPicPr>
        <p:blipFill>
          <a:blip r:embed="rId2" cstate="screen"/>
          <a:srcRect/>
          <a:stretch>
            <a:fillRect/>
          </a:stretch>
        </p:blipFill>
        <p:spPr bwMode="auto">
          <a:xfrm>
            <a:off x="-23092" y="3644021"/>
            <a:ext cx="12192000" cy="344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859790" y="1554480"/>
            <a:ext cx="10507980" cy="1106805"/>
          </a:xfrm>
          <a:prstGeom prst="rect">
            <a:avLst/>
          </a:prstGeom>
          <a:noFill/>
        </p:spPr>
        <p:txBody>
          <a:bodyPr wrap="square" rtlCol="0">
            <a:spAutoFit/>
          </a:bodyPr>
          <a:lstStyle/>
          <a:p>
            <a:pPr algn="ctr">
              <a:spcBef>
                <a:spcPts val="1200"/>
              </a:spcBef>
            </a:pPr>
            <a:r>
              <a:rPr lang="zh-CN" sz="6600" b="1" dirty="0">
                <a:solidFill>
                  <a:srgbClr val="A60000"/>
                </a:solidFill>
                <a:latin typeface="微软雅黑" panose="020B0503020204020204" pitchFamily="34" charset="-122"/>
                <a:ea typeface="微软雅黑" panose="020B0503020204020204" pitchFamily="34" charset="-122"/>
              </a:rPr>
              <a:t>谢</a:t>
            </a:r>
            <a:r>
              <a:rPr lang="en-US" altLang="zh-CN" sz="6600" b="1" dirty="0">
                <a:solidFill>
                  <a:srgbClr val="A60000"/>
                </a:solidFill>
                <a:latin typeface="微软雅黑" panose="020B0503020204020204" pitchFamily="34" charset="-122"/>
                <a:ea typeface="微软雅黑" panose="020B0503020204020204" pitchFamily="34" charset="-122"/>
              </a:rPr>
              <a:t>   </a:t>
            </a:r>
            <a:r>
              <a:rPr lang="zh-CN" sz="6600" b="1" dirty="0">
                <a:solidFill>
                  <a:srgbClr val="A60000"/>
                </a:solidFill>
                <a:latin typeface="微软雅黑" panose="020B0503020204020204" pitchFamily="34" charset="-122"/>
                <a:ea typeface="微软雅黑" panose="020B0503020204020204" pitchFamily="34" charset="-122"/>
              </a:rPr>
              <a:t>谢</a:t>
            </a:r>
            <a:r>
              <a:rPr lang="en-US" altLang="zh-CN" sz="6600" b="1" dirty="0">
                <a:solidFill>
                  <a:srgbClr val="A60000"/>
                </a:solidFill>
                <a:latin typeface="微软雅黑" panose="020B0503020204020204" pitchFamily="34" charset="-122"/>
                <a:ea typeface="微软雅黑" panose="020B0503020204020204" pitchFamily="34" charset="-122"/>
              </a:rPr>
              <a:t>  </a:t>
            </a:r>
            <a:r>
              <a:rPr lang="zh-CN" altLang="en-US" sz="6600" b="1" dirty="0">
                <a:solidFill>
                  <a:srgbClr val="A60000"/>
                </a:solidFill>
                <a:latin typeface="微软雅黑" panose="020B0503020204020204" pitchFamily="34" charset="-122"/>
                <a:ea typeface="微软雅黑" panose="020B0503020204020204" pitchFamily="34" charset="-122"/>
              </a:rPr>
              <a:t>！</a:t>
            </a:r>
            <a:endParaRPr lang="zh-CN" altLang="en-US" sz="6600" b="1" dirty="0">
              <a:solidFill>
                <a:srgbClr val="A6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3374333" y="4447256"/>
            <a:ext cx="5443331" cy="1476375"/>
          </a:xfrm>
          <a:prstGeom prst="rect">
            <a:avLst/>
          </a:prstGeom>
          <a:noFill/>
        </p:spPr>
        <p:txBody>
          <a:bodyPr wrap="square" rtlCol="0">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医院名称：</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汇报人：</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汇报日期：</a:t>
            </a:r>
            <a:endParaRPr lang="zh-CN" altLang="en-US" sz="2000" dirty="0">
              <a:latin typeface="微软雅黑" panose="020B0503020204020204" pitchFamily="34" charset="-122"/>
              <a:ea typeface="微软雅黑" panose="020B0503020204020204" pitchFamily="34" charset="-122"/>
            </a:endParaRPr>
          </a:p>
        </p:txBody>
      </p:sp>
      <p:sp>
        <p:nvSpPr>
          <p:cNvPr id="10243" name="Rectangle 7"/>
          <p:cNvSpPr/>
          <p:nvPr>
            <p:custDataLst>
              <p:tags r:id="rId3"/>
            </p:custDataLst>
          </p:nvPr>
        </p:nvSpPr>
        <p:spPr>
          <a:xfrm flipV="1">
            <a:off x="0" y="3568887"/>
            <a:ext cx="12192000" cy="75134"/>
          </a:xfrm>
          <a:prstGeom prst="rect">
            <a:avLst/>
          </a:prstGeom>
          <a:solidFill>
            <a:srgbClr val="800000"/>
          </a:solidFill>
          <a:ln w="9525">
            <a:noFill/>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endParaRPr lang="zh-CN" altLang="en-US" sz="1800" dirty="0">
              <a:solidFill>
                <a:srgbClr val="00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354667" y="2527069"/>
            <a:ext cx="9482667"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altLang="en-US" sz="5335" b="1" dirty="0">
                <a:solidFill>
                  <a:schemeClr val="bg1"/>
                </a:solidFill>
                <a:latin typeface="微软雅黑" panose="020B0503020204020204" pitchFamily="34" charset="-122"/>
                <a:ea typeface="微软雅黑" panose="020B0503020204020204" pitchFamily="34" charset="-122"/>
                <a:cs typeface="Times New Roman" panose="02020603050405020304" charset="0"/>
              </a:rPr>
              <a:t>提问</a:t>
            </a:r>
            <a:endParaRPr lang="zh-CN" altLang="en-US" sz="5335"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354667" y="2527069"/>
            <a:ext cx="9482667"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altLang="en-US" sz="5335" b="1" dirty="0">
                <a:solidFill>
                  <a:schemeClr val="bg1"/>
                </a:solidFill>
                <a:latin typeface="微软雅黑" panose="020B0503020204020204" pitchFamily="34" charset="-122"/>
                <a:ea typeface="微软雅黑" panose="020B0503020204020204" pitchFamily="34" charset="-122"/>
                <a:cs typeface="Times New Roman" panose="02020603050405020304" charset="0"/>
              </a:rPr>
              <a:t>实地指导与点评</a:t>
            </a:r>
            <a:endParaRPr lang="zh-CN" altLang="en-US" sz="5335"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02199" y="2418696"/>
            <a:ext cx="7799059"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专家意见反馈</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02199" y="2418696"/>
            <a:ext cx="7799059"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医院领导总结发言</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524000" y="2418696"/>
            <a:ext cx="9438887"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专家讨论、打分</a:t>
            </a:r>
            <a:r>
              <a:rPr lang="zh-CN" altLang="en-US" sz="426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（其他人离场）</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52649" y="1975633"/>
            <a:ext cx="7886700" cy="1325563"/>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a:solidFill>
                  <a:schemeClr val="bg1"/>
                </a:solidFill>
                <a:latin typeface="微软雅黑" panose="020B0503020204020204" pitchFamily="34" charset="-122"/>
                <a:ea typeface="微软雅黑" panose="020B0503020204020204" pitchFamily="34" charset="-122"/>
                <a:cs typeface="Arial" panose="020B0604020202020204" pitchFamily="34" charset="0"/>
              </a:rPr>
              <a:t>评审专家致辞</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02199" y="2418696"/>
            <a:ext cx="7799059"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院领导致辞</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985" y="0"/>
            <a:ext cx="12199172" cy="6858000"/>
          </a:xfrm>
          <a:prstGeom prst="rect">
            <a:avLst/>
          </a:prstGeom>
        </p:spPr>
      </p:pic>
      <p:sp>
        <p:nvSpPr>
          <p:cNvPr id="5" name="标题 1"/>
          <p:cNvSpPr txBox="1"/>
          <p:nvPr/>
        </p:nvSpPr>
        <p:spPr>
          <a:xfrm>
            <a:off x="1752036" y="2176497"/>
            <a:ext cx="8967893" cy="1359508"/>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5335" b="1" dirty="0" err="1">
                <a:solidFill>
                  <a:schemeClr val="bg1"/>
                </a:solidFill>
                <a:latin typeface="微软雅黑" panose="020B0503020204020204" pitchFamily="34" charset="-122"/>
                <a:ea typeface="微软雅黑" panose="020B0503020204020204" pitchFamily="34" charset="-122"/>
                <a:cs typeface="Arial" panose="020B0604020202020204" pitchFamily="34" charset="0"/>
              </a:rPr>
              <a:t>肺炎&amp;肺结核</a:t>
            </a:r>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照护能力汇报</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635" y="237490"/>
            <a:ext cx="12191365" cy="591820"/>
          </a:xfr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一、门诊及病房设置</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75665" y="1238250"/>
            <a:ext cx="10527665" cy="3644396"/>
          </a:xfrm>
          <a:prstGeom prst="rect">
            <a:avLst/>
          </a:prstGeom>
          <a:noFill/>
          <a:ln>
            <a:solidFill>
              <a:schemeClr val="accent1"/>
            </a:solidFill>
          </a:ln>
        </p:spPr>
        <p:txBody>
          <a:bodyPr wrap="square" rtlCol="0">
            <a:spAutoFit/>
          </a:bodyPr>
          <a:lstStyle/>
          <a:p>
            <a:pPr marL="342900" indent="-342900" algn="l">
              <a:lnSpc>
                <a:spcPct val="15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是否设置呼吸感染</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肺结核专病门诊（文件、照片）</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nSpc>
                <a:spcPct val="150000"/>
              </a:lnSpc>
              <a:buFont typeface="Arial" panose="020B0604020202020204" pitchFamily="34" charset="0"/>
              <a:buChar char="•"/>
            </a:pPr>
            <a:r>
              <a:rPr lang="zh-CN" altLang="en-US" b="1" dirty="0">
                <a:solidFill>
                  <a:srgbClr val="A60000"/>
                </a:solidFill>
                <a:latin typeface="微软雅黑" panose="020B0503020204020204" pitchFamily="34" charset="-122"/>
                <a:ea typeface="微软雅黑" panose="020B0503020204020204" pitchFamily="34" charset="-122"/>
              </a:rPr>
              <a:t>是否为独立单间，一室一医一患，诊室通风良好</a:t>
            </a:r>
            <a:endParaRPr lang="en-US" altLang="zh-CN" b="1" dirty="0">
              <a:solidFill>
                <a:srgbClr val="A60000"/>
              </a:solidFill>
              <a:latin typeface="微软雅黑" panose="020B0503020204020204" pitchFamily="34" charset="-122"/>
              <a:ea typeface="微软雅黑" panose="020B0503020204020204" pitchFamily="34" charset="-122"/>
            </a:endParaRPr>
          </a:p>
          <a:p>
            <a:pPr marL="742950" lvl="1" indent="-285750">
              <a:lnSpc>
                <a:spcPct val="150000"/>
              </a:lnSpc>
              <a:buFont typeface="Arial" panose="020B0604020202020204" pitchFamily="34" charset="0"/>
              <a:buChar char="•"/>
            </a:pPr>
            <a:r>
              <a:rPr lang="zh-CN" altLang="en-US" b="1" dirty="0">
                <a:solidFill>
                  <a:srgbClr val="A60000"/>
                </a:solidFill>
                <a:latin typeface="微软雅黑" panose="020B0503020204020204" pitchFamily="34" charset="-122"/>
                <a:ea typeface="微软雅黑" panose="020B0503020204020204" pitchFamily="34" charset="-122"/>
              </a:rPr>
              <a:t>是否有环境消杀流程相关文件或消杀记录</a:t>
            </a:r>
            <a:endParaRPr lang="en-US" altLang="zh-CN" b="1" dirty="0">
              <a:solidFill>
                <a:srgbClr val="A60000"/>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是否有呼吸感染</a:t>
            </a:r>
            <a:r>
              <a:rPr lang="en-US" altLang="zh-CN" sz="2400" b="1" strike="sngStrike"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strike="sngStrike"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肺结核</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专属病房（文件）</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742950" lvl="1" indent="-285750" algn="l">
              <a:lnSpc>
                <a:spcPct val="150000"/>
              </a:lnSpc>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人财物管理是否由PCCM科执行</a:t>
            </a:r>
            <a:endPar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nSpc>
                <a:spcPct val="150000"/>
              </a:lnSpc>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是否为独立医疗单元</a:t>
            </a:r>
            <a:endPar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lnSpc>
                <a:spcPct val="150000"/>
              </a:lnSpc>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是否与普通病房分开为独立护理单元</a:t>
            </a: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742950" lvl="1" indent="-285750" algn="l">
              <a:lnSpc>
                <a:spcPct val="150000"/>
              </a:lnSpc>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是否与普通病房分开独立值班</a:t>
            </a:r>
            <a:endPar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976249" y="5850428"/>
            <a:ext cx="3877985" cy="369332"/>
          </a:xfrm>
          <a:prstGeom prst="rect">
            <a:avLst/>
          </a:prstGeom>
          <a:noFill/>
        </p:spPr>
        <p:txBody>
          <a:bodyPr wrap="none" rtlCol="0">
            <a:spAutoFit/>
          </a:bodyPr>
          <a:lstStyle/>
          <a:p>
            <a:r>
              <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ea"/>
              </a:rPr>
              <a:t>（本页可展示科室照片和证明文件）</a:t>
            </a:r>
            <a:endPar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二、</a:t>
            </a:r>
            <a:r>
              <a:rPr lang="en-US" alt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RICU/MICU</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基本情况</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75665" y="1238250"/>
            <a:ext cx="10527665" cy="5001434"/>
          </a:xfrm>
          <a:prstGeom prst="rect">
            <a:avLst/>
          </a:prstGeom>
          <a:noFill/>
        </p:spPr>
        <p:txBody>
          <a:bodyPr wrap="square" rtlCol="0">
            <a:spAutoFit/>
          </a:bodyPr>
          <a:lstStyle/>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是否为独立的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RICU/MICU</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（文件）</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RICU/MICU床位数（是否</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张）</a:t>
            </a:r>
            <a:endPar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a:lnSpc>
                <a:spcPct val="200000"/>
              </a:lnSpc>
              <a:buFont typeface="Wingdings" panose="05000000000000000000" charset="0"/>
              <a:buChar char="Ø"/>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MICU/RICU</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编制是否归属</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PCCM</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科（文件）</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742950" lvl="1" indent="-285750" algn="l">
              <a:lnSpc>
                <a:spcPct val="200000"/>
              </a:lnSpc>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人财物管理是否由PCCM科执行</a:t>
            </a: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742950" lvl="1" indent="-285750" algn="l">
              <a:lnSpc>
                <a:spcPct val="200000"/>
              </a:lnSpc>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是否为独立医疗单元</a:t>
            </a: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742950" lvl="1" indent="-285750" algn="l">
              <a:lnSpc>
                <a:spcPct val="200000"/>
              </a:lnSpc>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是否与普通病房分开为独立护理单元</a:t>
            </a: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742950" lvl="1" indent="-285750" algn="l">
              <a:lnSpc>
                <a:spcPct val="200000"/>
              </a:lnSpc>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是否与普通病房分开独立值班</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lnSpc>
                <a:spcPct val="200000"/>
              </a:lnSpc>
              <a:buFont typeface="Arial" panose="020B0604020202020204" pitchFamily="34" charset="0"/>
              <a:buChar char="•"/>
            </a:pP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、RICU/MICU规模</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1289050"/>
            <a:ext cx="10527665" cy="5139055"/>
          </a:xfrm>
          <a:prstGeom prst="rect">
            <a:avLst/>
          </a:prstGeom>
          <a:noFill/>
        </p:spPr>
        <p:txBody>
          <a:bodyPr wrap="square" rtlCol="0">
            <a:spAutoFit/>
          </a:bodyPr>
          <a:lstStyle/>
          <a:p>
            <a:pPr marL="342900" indent="-342900" algn="l">
              <a:lnSpc>
                <a:spcPct val="200000"/>
              </a:lnSpc>
              <a:buFont typeface="Wingdings" panose="05000000000000000000" charset="0"/>
              <a:buChar char="Ø"/>
            </a:pPr>
            <a:r>
              <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是否具有相关的硬件设备：吊塔、监护仪、气源、氧源等</a:t>
            </a:r>
            <a:endPar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是否包含相关设备：必备有创呼吸机（台数应当大于或至少等于ICU床位数）、高流量氧疗仪、无创呼吸机、床旁血气分析仪、床旁纤支镜、床旁重症超声、血滤机、有创血流动力学监测设备、</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ECMO</a:t>
            </a:r>
            <a:r>
              <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等</a:t>
            </a:r>
            <a:endPar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a:lnSpc>
                <a:spcPct val="200000"/>
              </a:lnSpc>
              <a:buFont typeface="Wingdings" panose="05000000000000000000" charset="0"/>
              <a:buNone/>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（本页可展示证明照片和证明文件）</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endPar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1327785" y="1264285"/>
          <a:ext cx="9593580" cy="4806950"/>
        </p:xfrm>
        <a:graphic>
          <a:graphicData uri="http://schemas.openxmlformats.org/drawingml/2006/table">
            <a:tbl>
              <a:tblPr/>
              <a:tblGrid>
                <a:gridCol w="3266440"/>
                <a:gridCol w="3163570"/>
                <a:gridCol w="3163570"/>
              </a:tblGrid>
              <a:tr h="607060">
                <a:tc>
                  <a:txBody>
                    <a:bodyPr/>
                    <a:lstStyle/>
                    <a:p>
                      <a:pPr indent="0" algn="ctr">
                        <a:buNone/>
                      </a:pPr>
                      <a:r>
                        <a:rPr lang="zh-CN" altLang="en-US" sz="1800" b="1">
                          <a:solidFill>
                            <a:schemeClr val="bg1"/>
                          </a:solidFill>
                          <a:latin typeface="Arial" panose="020B0604020202020204" pitchFamily="34" charset="0"/>
                          <a:ea typeface="微软雅黑" panose="020B0503020204020204" pitchFamily="34" charset="-122"/>
                        </a:rPr>
                        <a:t>设备</a:t>
                      </a:r>
                      <a:endParaRPr lang="zh-CN" altLang="en-US" sz="1800" b="1">
                        <a:solidFill>
                          <a:schemeClr val="bg1"/>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c>
                  <a:txBody>
                    <a:bodyPr/>
                    <a:lstStyle/>
                    <a:p>
                      <a:pPr indent="0" algn="ctr">
                        <a:buNone/>
                      </a:pPr>
                      <a:r>
                        <a:rPr lang="zh-CN" sz="2400" b="1">
                          <a:solidFill>
                            <a:schemeClr val="bg1"/>
                          </a:solidFill>
                          <a:latin typeface="Arial" panose="020B0604020202020204" pitchFamily="34" charset="0"/>
                          <a:ea typeface="微软雅黑" panose="020B0503020204020204" pitchFamily="34" charset="-122"/>
                        </a:rPr>
                        <a:t>可用</a:t>
                      </a:r>
                      <a:r>
                        <a:rPr lang="zh-CN" sz="1800" b="1">
                          <a:solidFill>
                            <a:schemeClr val="bg1"/>
                          </a:solidFill>
                          <a:latin typeface="Arial" panose="020B0604020202020204" pitchFamily="34" charset="0"/>
                          <a:ea typeface="微软雅黑" panose="020B0503020204020204" pitchFamily="34" charset="-122"/>
                        </a:rPr>
                        <a:t>台数</a:t>
                      </a:r>
                      <a:endParaRPr lang="zh-CN" sz="1800" b="1">
                        <a:solidFill>
                          <a:schemeClr val="bg1"/>
                        </a:solidFill>
                        <a:latin typeface="Arial" panose="020B0604020202020204" pitchFamily="34" charset="0"/>
                        <a:ea typeface="微软雅黑" panose="020B0503020204020204" pitchFamily="34" charset="-122"/>
                      </a:endParaRPr>
                    </a:p>
                    <a:p>
                      <a:pPr indent="0" algn="ctr">
                        <a:buNone/>
                      </a:pPr>
                      <a:r>
                        <a:rPr lang="zh-CN" sz="1800" b="1">
                          <a:solidFill>
                            <a:schemeClr val="bg1"/>
                          </a:solidFill>
                          <a:latin typeface="Arial" panose="020B0604020202020204" pitchFamily="34" charset="0"/>
                          <a:ea typeface="微软雅黑" panose="020B0503020204020204" pitchFamily="34" charset="-122"/>
                        </a:rPr>
                        <a:t>（包含自有及共用）</a:t>
                      </a:r>
                      <a:endParaRPr lang="zh-CN" altLang="en-US" sz="1800" b="1">
                        <a:solidFill>
                          <a:schemeClr val="bg1"/>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c>
                  <a:txBody>
                    <a:bodyPr/>
                    <a:lstStyle/>
                    <a:p>
                      <a:pPr indent="0" algn="ctr">
                        <a:buNone/>
                      </a:pPr>
                      <a:r>
                        <a:rPr lang="zh-CN" sz="2400" b="1">
                          <a:solidFill>
                            <a:schemeClr val="bg1"/>
                          </a:solidFill>
                          <a:latin typeface="Arial" panose="020B0604020202020204" pitchFamily="34" charset="0"/>
                          <a:ea typeface="微软雅黑" panose="020B0503020204020204" pitchFamily="34" charset="-122"/>
                          <a:sym typeface="+mn-ea"/>
                        </a:rPr>
                        <a:t>自有</a:t>
                      </a:r>
                      <a:r>
                        <a:rPr lang="zh-CN" sz="1800" b="1">
                          <a:solidFill>
                            <a:schemeClr val="bg1"/>
                          </a:solidFill>
                          <a:latin typeface="Arial" panose="020B0604020202020204" pitchFamily="34" charset="0"/>
                          <a:ea typeface="微软雅黑" panose="020B0503020204020204" pitchFamily="34" charset="-122"/>
                          <a:sym typeface="+mn-ea"/>
                        </a:rPr>
                        <a:t>台数</a:t>
                      </a:r>
                      <a:endParaRPr lang="zh-CN" altLang="en-US" sz="1800" b="1">
                        <a:solidFill>
                          <a:schemeClr val="bg1"/>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r>
              <a:tr h="410845">
                <a:tc>
                  <a:txBody>
                    <a:bodyPr/>
                    <a:lstStyle/>
                    <a:p>
                      <a:pPr indent="0" algn="ctr">
                        <a:buNone/>
                      </a:pPr>
                      <a:r>
                        <a:rPr lang="zh-CN" altLang="en-US" sz="1600" b="1">
                          <a:solidFill>
                            <a:srgbClr val="000000"/>
                          </a:solidFill>
                          <a:latin typeface="Arial" panose="020B0604020202020204" pitchFamily="34" charset="0"/>
                          <a:ea typeface="微软雅黑" panose="020B0503020204020204" pitchFamily="34" charset="-122"/>
                        </a:rPr>
                        <a:t>高流量设备</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altLang="en-US" sz="1600" b="1">
                          <a:solidFill>
                            <a:srgbClr val="000000"/>
                          </a:solidFill>
                          <a:latin typeface="Arial" panose="020B0604020202020204" pitchFamily="34" charset="0"/>
                          <a:ea typeface="微软雅黑" panose="020B0503020204020204" pitchFamily="34" charset="-122"/>
                          <a:sym typeface="+mn-ea"/>
                        </a:rPr>
                        <a:t>无创呼吸机台数</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sz="1600" b="1">
                          <a:solidFill>
                            <a:srgbClr val="000000"/>
                          </a:solidFill>
                          <a:latin typeface="Arial" panose="020B0604020202020204" pitchFamily="34" charset="0"/>
                          <a:ea typeface="微软雅黑" panose="020B0503020204020204" pitchFamily="34" charset="-122"/>
                        </a:rPr>
                        <a:t>有创呼吸机台数</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sz="1600" b="1">
                          <a:solidFill>
                            <a:srgbClr val="000000"/>
                          </a:solidFill>
                          <a:latin typeface="Arial" panose="020B0604020202020204" pitchFamily="34" charset="0"/>
                          <a:ea typeface="微软雅黑" panose="020B0503020204020204" pitchFamily="34" charset="-122"/>
                          <a:sym typeface="+mn-ea"/>
                        </a:rPr>
                        <a:t>转运呼吸机台数</a:t>
                      </a:r>
                      <a:endParaRPr lang="zh-CN" altLang="en-US" sz="1600" b="1">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en-US" altLang="zh-CN"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altLang="en-US" sz="1600" b="1" dirty="0">
                          <a:solidFill>
                            <a:srgbClr val="000000"/>
                          </a:solidFill>
                          <a:latin typeface="Arial" panose="020B0604020202020204" pitchFamily="34" charset="0"/>
                          <a:ea typeface="微软雅黑" panose="020B0503020204020204" pitchFamily="34" charset="-122"/>
                          <a:sym typeface="+mn-ea"/>
                        </a:rPr>
                        <a:t>床旁支气管镜数量</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en-US" altLang="zh-CN" sz="1600" b="0">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en-US" altLang="zh-CN"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sz="1600" b="1">
                          <a:solidFill>
                            <a:srgbClr val="000000"/>
                          </a:solidFill>
                          <a:latin typeface="Arial" panose="020B0604020202020204" pitchFamily="34" charset="0"/>
                          <a:ea typeface="微软雅黑" panose="020B0503020204020204" pitchFamily="34" charset="-122"/>
                          <a:sym typeface="+mn-ea"/>
                        </a:rPr>
                        <a:t>自有超声台数</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en-US" altLang="zh-CN" sz="1600" b="0">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en-US" altLang="zh-CN"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210">
                <a:tc>
                  <a:txBody>
                    <a:bodyPr/>
                    <a:lstStyle/>
                    <a:p>
                      <a:pPr indent="0" algn="ctr">
                        <a:buNone/>
                      </a:pPr>
                      <a:r>
                        <a:rPr lang="zh-CN" sz="1600" b="1">
                          <a:solidFill>
                            <a:srgbClr val="000000"/>
                          </a:solidFill>
                          <a:latin typeface="Arial" panose="020B0604020202020204" pitchFamily="34" charset="0"/>
                          <a:ea typeface="微软雅黑" panose="020B0503020204020204" pitchFamily="34" charset="-122"/>
                          <a:sym typeface="+mn-ea"/>
                        </a:rPr>
                        <a:t>有创血流动力学设备台数</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sz="1600" b="1">
                          <a:solidFill>
                            <a:srgbClr val="000000"/>
                          </a:solidFill>
                          <a:latin typeface="Arial" panose="020B0604020202020204" pitchFamily="34" charset="0"/>
                          <a:ea typeface="微软雅黑" panose="020B0503020204020204" pitchFamily="34" charset="-122"/>
                          <a:sym typeface="+mn-ea"/>
                        </a:rPr>
                        <a:t>CRRT台数</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1480">
                <a:tc>
                  <a:txBody>
                    <a:bodyPr/>
                    <a:lstStyle/>
                    <a:p>
                      <a:pPr indent="0" algn="ctr">
                        <a:buNone/>
                      </a:pPr>
                      <a:r>
                        <a:rPr lang="zh-CN" sz="1600" b="1">
                          <a:solidFill>
                            <a:srgbClr val="000000"/>
                          </a:solidFill>
                          <a:latin typeface="Arial" panose="020B0604020202020204" pitchFamily="34" charset="0"/>
                          <a:ea typeface="微软雅黑" panose="020B0503020204020204" pitchFamily="34" charset="-122"/>
                          <a:sym typeface="+mn-ea"/>
                        </a:rPr>
                        <a:t>自有ECMO台数</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sz="1600" b="1">
                          <a:solidFill>
                            <a:srgbClr val="000000"/>
                          </a:solidFill>
                          <a:latin typeface="Arial" panose="020B0604020202020204" pitchFamily="34" charset="0"/>
                          <a:ea typeface="微软雅黑" panose="020B0503020204020204" pitchFamily="34" charset="-122"/>
                          <a:sym typeface="+mn-ea"/>
                        </a:rPr>
                        <a:t>共用ECMO台数及共用科室</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r>
                        <a:rPr lang="en-US" altLang="zh-CN" sz="1600">
                          <a:solidFill>
                            <a:srgbClr val="000000"/>
                          </a:solidFill>
                          <a:latin typeface="Arial" panose="020B0604020202020204" pitchFamily="34" charset="0"/>
                          <a:ea typeface="微软雅黑" panose="020B0503020204020204" pitchFamily="34" charset="-122"/>
                          <a:sym typeface="+mn-ea"/>
                        </a:rPr>
                        <a:t>/</a:t>
                      </a:r>
                      <a:endParaRPr lang="en-US" altLang="zh-CN" sz="1600" b="0">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bl>
          </a:graphicData>
        </a:graphic>
      </p:graphicFrame>
      <p:sp>
        <p:nvSpPr>
          <p:cNvPr id="6" name="标题 5"/>
          <p:cNvSpPr>
            <a:spLocks noGrp="1"/>
          </p:cNvSpPr>
          <p:nvPr>
            <p:custDataLst>
              <p:tags r:id="rId2"/>
            </p:custDataLst>
          </p:nvPr>
        </p:nvSpPr>
        <p:spPr>
          <a:xfrm>
            <a:off x="635" y="237490"/>
            <a:ext cx="12191365" cy="591820"/>
          </a:xfr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、RICU/MICU规模</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p="http://schemas.openxmlformats.org/presentationml/2006/main">
  <p:tag name="KSO_WM_UNIT_TABLE_BEAUTIFY" val="smartTable{55e172ea-5ed2-47c8-a957-2f2d97bcc211}"/>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TABLE_ENDDRAG_ORIGIN_RECT" val="755*337"/>
  <p:tag name="TABLE_ENDDRAG_RECT" val="67*99*755*337"/>
  <p:tag name="KSO_WM_UNIT_TABLE_BEAUTIFY" val="smartTable{f5274809-5928-432d-a991-1e2a1ccd6025}"/>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TABLE_ENDDRAG_ORIGIN_RECT" val="842*415"/>
  <p:tag name="TABLE_ENDDRAG_RECT" val="48*72*842*415"/>
</p:tagLst>
</file>

<file path=ppt/tags/tag73.xml><?xml version="1.0" encoding="utf-8"?>
<p:tagLst xmlns:p="http://schemas.openxmlformats.org/presentationml/2006/main">
  <p:tag name="TABLE_ENDDRAG_ORIGIN_RECT" val="915*425"/>
  <p:tag name="TABLE_ENDDRAG_RECT" val="17*80*915*425"/>
  <p:tag name="KSO_WM_UNIT_TABLE_BEAUTIFY" val="smartTable{c4c047fe-13fd-464f-b1fc-ca03b4283181}"/>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TABLE_ENDDRAG_ORIGIN_RECT" val="878*337"/>
  <p:tag name="TABLE_ENDDRAG_RECT" val="36*76*878*337"/>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TABLE_ENDDRAG_ORIGIN_RECT" val="878*337"/>
  <p:tag name="TABLE_ENDDRAG_RECT" val="36*76*878*337"/>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COMMONDATA" val="eyJoZGlkIjoiMmM4OGY2N2MyYWYxMDhjYTRlMzE0NTA0MzZhOTNkYmMifQ=="/>
  <p:tag name="KSO_WPP_MARK_KEY" val="8caf38bb-a6bb-4ab0-a477-991f8871d7e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3253</Words>
  <Application>WPS 演示</Application>
  <PresentationFormat>宽屏</PresentationFormat>
  <Paragraphs>440</Paragraphs>
  <Slides>29</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29</vt:i4>
      </vt:variant>
    </vt:vector>
  </HeadingPairs>
  <TitlesOfParts>
    <vt:vector size="41" baseType="lpstr">
      <vt:lpstr>Arial</vt:lpstr>
      <vt:lpstr>宋体</vt:lpstr>
      <vt:lpstr>Wingdings</vt:lpstr>
      <vt:lpstr>Calibri</vt:lpstr>
      <vt:lpstr>Wingdings</vt:lpstr>
      <vt:lpstr>微软雅黑</vt:lpstr>
      <vt:lpstr>Times New Roman</vt:lpstr>
      <vt:lpstr>等线</vt:lpstr>
      <vt:lpstr>等线 Light</vt:lpstr>
      <vt:lpstr>Arial Unicode MS</vt:lpstr>
      <vt:lpstr>Office 主题​​</vt:lpstr>
      <vt:lpstr>自定义设计方案</vt:lpstr>
      <vt:lpstr>PowerPoint 演示文稿</vt:lpstr>
      <vt:lpstr>评审议程</vt:lpstr>
      <vt:lpstr>PowerPoint 演示文稿</vt:lpstr>
      <vt:lpstr>PowerPoint 演示文稿</vt:lpstr>
      <vt:lpstr>PowerPoint 演示文稿</vt:lpstr>
      <vt:lpstr>PowerPoint 演示文稿</vt:lpstr>
      <vt:lpstr>二、RICU/MICU基本情况</vt:lpstr>
      <vt:lpstr>三、RICU/MICU规模</vt:lpstr>
      <vt:lpstr>PowerPoint 演示文稿</vt:lpstr>
      <vt:lpstr>四、人员与技术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SINAN WU</dc:creator>
  <cp:lastModifiedBy>安透</cp:lastModifiedBy>
  <cp:revision>134</cp:revision>
  <dcterms:created xsi:type="dcterms:W3CDTF">2024-03-05T01:30:00Z</dcterms:created>
  <dcterms:modified xsi:type="dcterms:W3CDTF">2025-02-17T01:47:46Z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95B0282CF65044709AC1A40C9CE2C2F9_13</vt:lpwstr>
  </property>
  <property fmtid="{D5CDD505-2E9C-101B-9397-08002B2CF9AE}" pid="3" name="KSOProductBuildVer">
    <vt:lpwstr>2052-12.1.0.19770</vt:lpwstr>
  </property>
</Properties>
</file>