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3"/>
    <p:sldMasterId id="2147483668" r:id="rId4"/>
    <p:sldMasterId id="2147483680" r:id="rId5"/>
    <p:sldMasterId id="2147483692" r:id="rId6"/>
    <p:sldMasterId id="2147483709" r:id="rId7"/>
  </p:sldMasterIdLst>
  <p:notesMasterIdLst>
    <p:notesMasterId r:id="rId15"/>
  </p:notesMasterIdLst>
  <p:handoutMasterIdLst>
    <p:handoutMasterId r:id="rId30"/>
  </p:handoutMasterIdLst>
  <p:sldIdLst>
    <p:sldId id="272" r:id="rId8"/>
    <p:sldId id="16776743" r:id="rId9"/>
    <p:sldId id="16776744" r:id="rId10"/>
    <p:sldId id="16776745" r:id="rId11"/>
    <p:sldId id="16776746" r:id="rId12"/>
    <p:sldId id="16776725" r:id="rId13"/>
    <p:sldId id="16776733" r:id="rId14"/>
    <p:sldId id="16776731" r:id="rId16"/>
    <p:sldId id="16776734" r:id="rId17"/>
    <p:sldId id="661" r:id="rId18"/>
    <p:sldId id="654" r:id="rId19"/>
    <p:sldId id="16776737" r:id="rId20"/>
    <p:sldId id="655" r:id="rId21"/>
    <p:sldId id="662" r:id="rId22"/>
    <p:sldId id="16776705" r:id="rId23"/>
    <p:sldId id="257" r:id="rId24"/>
    <p:sldId id="16776747" r:id="rId25"/>
    <p:sldId id="16776748" r:id="rId26"/>
    <p:sldId id="16776749" r:id="rId27"/>
    <p:sldId id="16776750" r:id="rId28"/>
    <p:sldId id="16776751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8D1E25"/>
    <a:srgbClr val="003865"/>
    <a:srgbClr val="FAF0D5"/>
    <a:srgbClr val="FDF3ED"/>
    <a:srgbClr val="B8CCE4"/>
    <a:srgbClr val="FDF0E7"/>
    <a:srgbClr val="8019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5EBA34B-C2DD-4D4C-A0A9-663CD0611CBC}" styleName="表样式 1 14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dk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lumMod val="20000"/>
              <a:lumOff val="80000"/>
            </a:schemeClr>
          </a:solidFill>
        </a:fill>
      </a:tcStyle>
    </a:firstCol>
    <a:la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5964"/>
  </p:normalViewPr>
  <p:slideViewPr>
    <p:cSldViewPr snapToGrid="0" snapToObjects="1">
      <p:cViewPr varScale="1">
        <p:scale>
          <a:sx n="71" d="100"/>
          <a:sy n="71" d="100"/>
        </p:scale>
        <p:origin x="6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4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3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424940" y="1788795"/>
            <a:ext cx="93414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603375" y="3368040"/>
            <a:ext cx="8670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 marL="461010" indent="-228600"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 here. </a:t>
            </a:r>
            <a:br>
              <a:rPr lang="en-US" dirty="0"/>
            </a:br>
            <a:r>
              <a:rPr lang="en-US" dirty="0"/>
              <a:t>When pasting copy from other slides, be sure to right-click and choose ‘Keep text only’.</a:t>
            </a:r>
            <a:br>
              <a:rPr lang="en-US" dirty="0"/>
            </a:br>
            <a:r>
              <a:rPr lang="en-US" dirty="0"/>
              <a:t>To increase bullet level, select your text and press Tab.</a:t>
            </a:r>
            <a:br>
              <a:rPr lang="en-US" dirty="0"/>
            </a:br>
            <a:r>
              <a:rPr lang="en-US" dirty="0"/>
              <a:t>To decrease bullet level, select your bullet text and press Shift + Tab.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11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 marL="461010" indent="-228600"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 here. </a:t>
            </a:r>
            <a:br>
              <a:rPr lang="en-US" dirty="0"/>
            </a:br>
            <a:r>
              <a:rPr lang="en-US" dirty="0"/>
              <a:t>When pasting copy from other slides, be sure to right-click and choose ‘Keep text only’.</a:t>
            </a:r>
            <a:br>
              <a:rPr lang="en-US" dirty="0"/>
            </a:br>
            <a:r>
              <a:rPr lang="en-US" dirty="0"/>
              <a:t>To increase bullet level, select your text and press Tab.</a:t>
            </a:r>
            <a:br>
              <a:rPr lang="en-US" dirty="0"/>
            </a:br>
            <a:r>
              <a:rPr lang="en-US" dirty="0"/>
              <a:t>To decrease bullet level, select your bullet text and press Shift + Tab.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11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 dirty="0"/>
          </a:p>
        </p:txBody>
      </p:sp>
      <p:sp>
        <p:nvSpPr>
          <p:cNvPr id="6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5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ity No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419100" y="4864100"/>
            <a:ext cx="9156700" cy="1028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spc="-5">
                <a:solidFill>
                  <a:schemeClr val="tx1"/>
                </a:solidFill>
                <a:latin typeface="+mn-lt"/>
                <a:cs typeface="Arial" panose="020B0604020202020204"/>
              </a:rPr>
              <a:t>Confidentiality</a:t>
            </a:r>
            <a:r>
              <a:rPr lang="en-US" sz="1200" b="1" spc="-10">
                <a:solidFill>
                  <a:schemeClr val="tx1"/>
                </a:solidFill>
                <a:latin typeface="+mn-lt"/>
                <a:cs typeface="Arial" panose="020B0604020202020204"/>
              </a:rPr>
              <a:t> </a:t>
            </a:r>
            <a:r>
              <a:rPr lang="en-US" sz="1200" b="1" spc="-5">
                <a:solidFill>
                  <a:schemeClr val="tx1"/>
                </a:solidFill>
                <a:latin typeface="+mn-lt"/>
                <a:cs typeface="Arial" panose="020B0604020202020204"/>
              </a:rPr>
              <a:t>Notice</a:t>
            </a:r>
            <a:endParaRPr lang="en-US" sz="1200">
              <a:solidFill>
                <a:schemeClr val="tx1"/>
              </a:solidFill>
              <a:latin typeface="+mn-lt"/>
              <a:cs typeface="Arial" panose="020B0604020202020204"/>
            </a:endParaRPr>
          </a:p>
          <a:p>
            <a:pPr marL="26670" marR="5080">
              <a:lnSpc>
                <a:spcPct val="100000"/>
              </a:lnSpc>
              <a:spcBef>
                <a:spcPts val="780"/>
              </a:spcBef>
            </a:pP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This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file is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private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and may contain confidential and proprietary information.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If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you have received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this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file in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error, please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notify us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and remove 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it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from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your system and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note that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you must not copy,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distribute or take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any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action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in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reliance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on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it.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Any unauthorized use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or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disclosure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of the 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contents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of this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file is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not permitted and may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be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unlawful. AstraZeneca PLC, </a:t>
            </a:r>
            <a:r>
              <a:rPr lang="en-US" sz="1200">
                <a:solidFill>
                  <a:schemeClr val="tx1"/>
                </a:solidFill>
                <a:latin typeface="+mn-lt"/>
                <a:cs typeface="Arial" panose="020B0604020202020204"/>
              </a:rPr>
              <a:t>1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Francis Crick Avenue, Cambridge Biomedical </a:t>
            </a:r>
            <a:r>
              <a:rPr lang="en-US" sz="1200" spc="15">
                <a:solidFill>
                  <a:schemeClr val="tx1"/>
                </a:solidFill>
                <a:latin typeface="+mn-lt"/>
                <a:cs typeface="Arial" panose="020B0604020202020204"/>
              </a:rPr>
              <a:t>Campus, 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Cambridge, CB2 0AA, UK, </a:t>
            </a:r>
            <a:r>
              <a:rPr lang="en-US" sz="1200" spc="5">
                <a:solidFill>
                  <a:schemeClr val="tx1"/>
                </a:solidFill>
                <a:latin typeface="+mn-lt"/>
                <a:cs typeface="Arial" panose="020B0604020202020204"/>
              </a:rPr>
              <a:t>T: </a:t>
            </a:r>
            <a:r>
              <a:rPr lang="en-US" sz="1200" spc="10">
                <a:solidFill>
                  <a:schemeClr val="tx1"/>
                </a:solidFill>
                <a:latin typeface="+mn-lt"/>
                <a:cs typeface="Arial" panose="020B0604020202020204"/>
              </a:rPr>
              <a:t>+44(0)203 749 5000,</a:t>
            </a:r>
            <a:r>
              <a:rPr lang="en-US" sz="1200" spc="85">
                <a:solidFill>
                  <a:schemeClr val="tx1"/>
                </a:solidFill>
                <a:latin typeface="+mn-lt"/>
                <a:cs typeface="Arial" panose="020B0604020202020204"/>
              </a:rPr>
              <a:t> </a:t>
            </a:r>
            <a:r>
              <a:rPr lang="en-US" sz="1200" u="none" spc="10">
                <a:solidFill>
                  <a:schemeClr val="tx1"/>
                </a:solidFill>
                <a:latin typeface="+mn-lt"/>
                <a:cs typeface="Arial" panose="020B0604020202020204"/>
              </a:rPr>
              <a:t>www.astrazeneca.com</a:t>
            </a:r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/>
          <p:nvPr userDrawn="1"/>
        </p:nvSpPr>
        <p:spPr>
          <a:xfrm>
            <a:off x="1257304" y="769811"/>
            <a:ext cx="9677394" cy="5318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9600" dirty="0"/>
              <a:t>Do not use layouts</a:t>
            </a:r>
            <a:br>
              <a:rPr lang="en-US" sz="9600" dirty="0"/>
            </a:br>
            <a:r>
              <a:rPr lang="en-US" sz="9600" dirty="0"/>
              <a:t>in this section appearing after this point. </a:t>
            </a:r>
            <a:endParaRPr lang="en-US" sz="9600" dirty="0"/>
          </a:p>
        </p:txBody>
      </p:sp>
      <p:sp>
        <p:nvSpPr>
          <p:cNvPr id="4" name="DO NOT DELETE (BRANDIN)"/>
          <p:cNvSpPr/>
          <p:nvPr userDrawn="1"/>
        </p:nvSpPr>
        <p:spPr>
          <a:xfrm>
            <a:off x="152400" y="152400"/>
            <a:ext cx="0" cy="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en-US" dirty="0" err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"/>
            <a:ext cx="12192000" cy="6856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926590"/>
            <a:ext cx="10515600" cy="850900"/>
          </a:xfrm>
        </p:spPr>
        <p:txBody>
          <a:bodyPr anchor="b"/>
          <a:lstStyle>
            <a:lvl1pPr>
              <a:defRPr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40</a:t>
            </a:r>
            <a:r>
              <a:rPr kumimoji="1" lang="zh-CN" altLang="en-US"/>
              <a:t>号字</a:t>
            </a:r>
            <a:r>
              <a:rPr kumimoji="1" lang="en-US" altLang="zh-CN"/>
              <a:t>/Verdana 40</a:t>
            </a:r>
            <a:r>
              <a:rPr kumimoji="1" lang="zh-CN" altLang="en-US"/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sz="half" idx="2" hasCustomPrompt="1"/>
            <p:custDataLst>
              <p:tags r:id="rId2"/>
            </p:custDataLst>
          </p:nvPr>
        </p:nvSpPr>
        <p:spPr>
          <a:xfrm>
            <a:off x="840105" y="1203325"/>
            <a:ext cx="5157470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4" hasCustomPrompt="1"/>
            <p:custDataLst>
              <p:tags r:id="rId3"/>
            </p:custDataLst>
          </p:nvPr>
        </p:nvSpPr>
        <p:spPr>
          <a:xfrm>
            <a:off x="6172200" y="1203325"/>
            <a:ext cx="5183505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424940" y="1788795"/>
            <a:ext cx="93414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603375" y="3368040"/>
            <a:ext cx="8670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926590"/>
            <a:ext cx="10515600" cy="850900"/>
          </a:xfrm>
        </p:spPr>
        <p:txBody>
          <a:bodyPr anchor="b"/>
          <a:lstStyle>
            <a:lvl1pPr>
              <a:defRPr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40</a:t>
            </a:r>
            <a:r>
              <a:rPr kumimoji="1" lang="zh-CN" altLang="en-US"/>
              <a:t>号字</a:t>
            </a:r>
            <a:r>
              <a:rPr kumimoji="1" lang="en-US" altLang="zh-CN"/>
              <a:t>/Verdana 40</a:t>
            </a:r>
            <a:r>
              <a:rPr kumimoji="1" lang="zh-CN" altLang="en-US"/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sz="half" idx="2" hasCustomPrompt="1"/>
            <p:custDataLst>
              <p:tags r:id="rId2"/>
            </p:custDataLst>
          </p:nvPr>
        </p:nvSpPr>
        <p:spPr>
          <a:xfrm>
            <a:off x="840105" y="1203325"/>
            <a:ext cx="5157470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4" hasCustomPrompt="1"/>
            <p:custDataLst>
              <p:tags r:id="rId3"/>
            </p:custDataLst>
          </p:nvPr>
        </p:nvSpPr>
        <p:spPr>
          <a:xfrm>
            <a:off x="6172200" y="1203325"/>
            <a:ext cx="5183505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2" name="内容占位符 11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15" name="内容占位符 14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5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97481" y="6250152"/>
            <a:ext cx="9550800" cy="561048"/>
          </a:xfr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VALID LAYOUT : [1_Body Only 2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81435" y="6570339"/>
            <a:ext cx="244367" cy="2160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065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4F54F3-C349-4609-AFEE-01462D5C7942}" type="slidenum">
              <a:rPr lang="en-GB" smtClean="0"/>
            </a:fld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 defTabSz="6096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200" b="1" kern="1200" baseline="0" noProof="0" dirty="0">
                <a:solidFill>
                  <a:srgbClr val="83005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  <a:endParaRPr lang="en-GB" noProof="0" dirty="0"/>
          </a:p>
        </p:txBody>
      </p:sp>
      <p:sp>
        <p:nvSpPr>
          <p:cNvPr id="2" name="TextBox 1"/>
          <p:cNvSpPr txBox="1"/>
          <p:nvPr userDrawn="1"/>
        </p:nvSpPr>
        <p:spPr>
          <a:xfrm rot="16200000">
            <a:off x="10369549" y="3609446"/>
            <a:ext cx="33986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Confidential - The presentation or any of its content is for internal usage only</a:t>
            </a:r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316084" y="1244664"/>
            <a:ext cx="5779917" cy="1219200"/>
          </a:xfrm>
          <a:prstGeom prst="rect">
            <a:avLst/>
          </a:prstGeom>
        </p:spPr>
        <p:txBody>
          <a:bodyPr/>
          <a:lstStyle>
            <a:lvl1pPr marL="233045" indent="-233045">
              <a:buClr>
                <a:schemeClr val="tx2"/>
              </a:buClr>
              <a:buFont typeface="Wingdings" panose="05000000000000000000" pitchFamily="2" charset="2"/>
              <a:buChar char="§"/>
              <a:defRPr sz="2135"/>
            </a:lvl1pPr>
            <a:lvl2pPr marL="531495" indent="-298450">
              <a:buClr>
                <a:schemeClr val="tx2"/>
              </a:buClr>
              <a:buFont typeface="Wingdings" panose="05000000000000000000" pitchFamily="2" charset="2"/>
              <a:buChar char="ü"/>
              <a:defRPr sz="2135"/>
            </a:lvl2pPr>
            <a:lvl3pPr marL="763905" indent="-233045">
              <a:buClr>
                <a:schemeClr val="tx2"/>
              </a:buClr>
              <a:buFont typeface="Wingdings" panose="05000000000000000000" pitchFamily="2" charset="2"/>
              <a:buChar char="Ø"/>
              <a:defRPr sz="2135"/>
            </a:lvl3pPr>
            <a:lvl4pPr>
              <a:defRPr sz="2135"/>
            </a:lvl4pPr>
            <a:lvl5pPr>
              <a:defRPr sz="2135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223700" y="1244664"/>
            <a:ext cx="5779917" cy="1219200"/>
          </a:xfrm>
          <a:prstGeom prst="rect">
            <a:avLst/>
          </a:prstGeom>
        </p:spPr>
        <p:txBody>
          <a:bodyPr/>
          <a:lstStyle>
            <a:lvl1pPr marL="233045" indent="-233045">
              <a:buClr>
                <a:schemeClr val="tx2"/>
              </a:buClr>
              <a:buFont typeface="Wingdings" panose="05000000000000000000" pitchFamily="2" charset="2"/>
              <a:buChar char="§"/>
              <a:defRPr sz="2135"/>
            </a:lvl1pPr>
            <a:lvl2pPr marL="531495" indent="-298450">
              <a:buClr>
                <a:schemeClr val="tx2"/>
              </a:buClr>
              <a:buFont typeface="Wingdings" panose="05000000000000000000" pitchFamily="2" charset="2"/>
              <a:buChar char="ü"/>
              <a:defRPr sz="2135"/>
            </a:lvl2pPr>
            <a:lvl3pPr marL="763905" indent="-233045">
              <a:buClr>
                <a:schemeClr val="tx2"/>
              </a:buClr>
              <a:buFont typeface="Wingdings" panose="05000000000000000000" pitchFamily="2" charset="2"/>
              <a:buChar char="Ø"/>
              <a:defRPr sz="2135"/>
            </a:lvl3pPr>
            <a:lvl4pPr>
              <a:defRPr sz="2135"/>
            </a:lvl4pPr>
            <a:lvl5pPr>
              <a:defRPr sz="2135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316084" y="6535103"/>
            <a:ext cx="11399321" cy="25123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65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335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335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335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335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Source: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 marL="461010" indent="-228600"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 here. </a:t>
            </a:r>
            <a:br>
              <a:rPr lang="en-US" dirty="0"/>
            </a:br>
            <a:r>
              <a:rPr lang="en-US" dirty="0"/>
              <a:t>When pasting copy from other slides, be sure to right-click and choose ‘Keep text only’.</a:t>
            </a:r>
            <a:br>
              <a:rPr lang="en-US" dirty="0"/>
            </a:br>
            <a:r>
              <a:rPr lang="en-US" dirty="0"/>
              <a:t>To increase bullet level, select your text and press Tab.</a:t>
            </a:r>
            <a:br>
              <a:rPr lang="en-US" dirty="0"/>
            </a:br>
            <a:r>
              <a:rPr lang="en-US" dirty="0"/>
              <a:t>To decrease bullet level, select your bullet text and press Shift + Tab.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11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 dirty="0"/>
          </a:p>
        </p:txBody>
      </p:sp>
      <p:sp>
        <p:nvSpPr>
          <p:cNvPr id="6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424940" y="1788795"/>
            <a:ext cx="93414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603375" y="3368040"/>
            <a:ext cx="8670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926590"/>
            <a:ext cx="10515600" cy="850900"/>
          </a:xfrm>
        </p:spPr>
        <p:txBody>
          <a:bodyPr anchor="b"/>
          <a:lstStyle>
            <a:lvl1pPr>
              <a:defRPr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40</a:t>
            </a:r>
            <a:r>
              <a:rPr kumimoji="1" lang="zh-CN" altLang="en-US"/>
              <a:t>号字</a:t>
            </a:r>
            <a:r>
              <a:rPr kumimoji="1" lang="en-US" altLang="zh-CN"/>
              <a:t>/Verdana 40</a:t>
            </a:r>
            <a:r>
              <a:rPr kumimoji="1" lang="zh-CN" altLang="en-US"/>
              <a:t>号字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2" name="内容占位符 11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sz="half" idx="2" hasCustomPrompt="1"/>
            <p:custDataLst>
              <p:tags r:id="rId2"/>
            </p:custDataLst>
          </p:nvPr>
        </p:nvSpPr>
        <p:spPr>
          <a:xfrm>
            <a:off x="840105" y="1203325"/>
            <a:ext cx="5157470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4" hasCustomPrompt="1"/>
            <p:custDataLst>
              <p:tags r:id="rId3"/>
            </p:custDataLst>
          </p:nvPr>
        </p:nvSpPr>
        <p:spPr>
          <a:xfrm>
            <a:off x="6172200" y="1203325"/>
            <a:ext cx="5183505" cy="4986655"/>
          </a:xfrm>
        </p:spPr>
        <p:txBody>
          <a:bodyPr/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>
                <a:sym typeface="+mn-ea"/>
              </a:rPr>
              <a:t>正文：</a:t>
            </a:r>
            <a:endParaRPr kumimoji="1" lang="zh-CN" altLang="en-US"/>
          </a:p>
          <a:p>
            <a:pPr lvl="0"/>
            <a:r>
              <a:rPr kumimoji="1" lang="zh-CN" altLang="en-US">
                <a:sym typeface="+mn-ea"/>
              </a:rPr>
              <a:t>微软雅黑</a:t>
            </a:r>
            <a:r>
              <a:rPr kumimoji="1" lang="en-US" altLang="zh-CN">
                <a:sym typeface="+mn-ea"/>
              </a:rPr>
              <a:t>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2" name="内容占位符 11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15" name="内容占位符 14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13" name="内容占位符 1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enter title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 marL="461010" indent="-228600"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 here. </a:t>
            </a:r>
            <a:br>
              <a:rPr lang="en-US" dirty="0"/>
            </a:br>
            <a:r>
              <a:rPr lang="en-US" dirty="0"/>
              <a:t>When pasting copy from other slides, be sure to right-click and choose ‘Keep text only’.</a:t>
            </a:r>
            <a:br>
              <a:rPr lang="en-US" dirty="0"/>
            </a:br>
            <a:r>
              <a:rPr lang="en-US" dirty="0"/>
              <a:t>To increase bullet level, select your text and press Tab.</a:t>
            </a:r>
            <a:br>
              <a:rPr lang="en-US" dirty="0"/>
            </a:br>
            <a:r>
              <a:rPr lang="en-US" dirty="0"/>
              <a:t>To decrease bullet level, select your bullet text and press Shift + Tab.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fld id="{F8E47D07-9D1E-4FE9-B31A-2F5863681021}" type="slidenum">
              <a:rPr lang="en-GB" smtClean="0"/>
            </a:fld>
            <a:endParaRPr lang="en-GB"/>
          </a:p>
        </p:txBody>
      </p:sp>
      <p:sp>
        <p:nvSpPr>
          <p:cNvPr id="11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 dirty="0"/>
              <a:t>Footnotes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200" y="365125"/>
            <a:ext cx="10515600" cy="66294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kumimoji="1" lang="zh-CN" altLang="en-US"/>
              <a:t>微软雅黑</a:t>
            </a:r>
            <a:r>
              <a:rPr kumimoji="1" lang="en-US" altLang="zh-CN"/>
              <a:t> 28</a:t>
            </a:r>
            <a:r>
              <a:rPr kumimoji="1" lang="zh-CN" altLang="en-US"/>
              <a:t>号字</a:t>
            </a:r>
            <a:r>
              <a:rPr kumimoji="1" lang="en-US" altLang="zh-CN"/>
              <a:t>/Verdana 28</a:t>
            </a:r>
            <a:r>
              <a:rPr kumimoji="1" lang="zh-CN" altLang="en-US"/>
              <a:t>号字</a:t>
            </a: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239520"/>
            <a:ext cx="10515600" cy="4937760"/>
          </a:xfrm>
        </p:spPr>
        <p:txBody>
          <a:bodyPr/>
          <a:lstStyle>
            <a:lvl1pPr marL="0" indent="0">
              <a:buNone/>
              <a:defRPr sz="1400"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pPr lvl="0"/>
            <a:r>
              <a:rPr kumimoji="1" lang="zh-CN" altLang="en-US"/>
              <a:t>正文：</a:t>
            </a:r>
            <a:endParaRPr kumimoji="1" lang="zh-CN" altLang="en-US"/>
          </a:p>
          <a:p>
            <a:pPr lvl="0"/>
            <a:r>
              <a:rPr kumimoji="1" lang="zh-CN" altLang="en-US"/>
              <a:t>微软雅黑</a:t>
            </a:r>
            <a:r>
              <a:rPr kumimoji="1" lang="en-US" altLang="zh-CN"/>
              <a:t> 14</a:t>
            </a:r>
            <a:r>
              <a:rPr kumimoji="1" lang="zh-CN" altLang="en-US"/>
              <a:t>号字</a:t>
            </a:r>
            <a:endParaRPr kumimoji="1" lang="zh-CN" altLang="en-US"/>
          </a:p>
          <a:p>
            <a:pPr lvl="0"/>
            <a:r>
              <a:rPr kumimoji="1" lang="en-US" altLang="zh-CN">
                <a:sym typeface="+mn-ea"/>
              </a:rPr>
              <a:t>Verdana 14</a:t>
            </a:r>
            <a:r>
              <a:rPr kumimoji="1" lang="zh-CN" altLang="en-US">
                <a:sym typeface="+mn-ea"/>
              </a:rPr>
              <a:t>号字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/Verdana 28</a:t>
            </a:r>
            <a:r>
              <a:rPr kumimoji="1" lang="zh-CN" altLang="en-US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r>
              <a:rPr kumimoji="1" lang="en-US" altLang="zh-CN" sz="28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</a:t>
            </a:r>
            <a:r>
              <a:rPr kumimoji="1" lang="en-US" altLang="zh-CN">
                <a:sym typeface="+mn-ea"/>
              </a:rPr>
              <a:t> </a:t>
            </a:r>
            <a:endParaRPr kumimoji="1" lang="zh-CN" altLang="en-US"/>
          </a:p>
        </p:txBody>
      </p:sp>
      <p:sp>
        <p:nvSpPr>
          <p:cNvPr id="15" name="内容占位符 14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正文：</a:t>
            </a:r>
            <a:endParaRPr kumimoji="1" lang="zh-CN" altLang="en-US"/>
          </a:p>
          <a:p>
            <a:pPr lvl="0" algn="l"/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微软雅黑</a:t>
            </a:r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号字</a:t>
            </a:r>
            <a:endParaRPr kumimoji="1" lang="zh-CN" altLang="en-US"/>
          </a:p>
          <a:p>
            <a:pPr lvl="0" algn="l"/>
            <a:r>
              <a:rPr kumimoji="1" lang="en-US" altLang="zh-CN" sz="1400">
                <a:latin typeface="Verdana Regular" panose="020B0804030504040204" charset="0"/>
                <a:cs typeface="Verdana Regular" panose="020B0804030504040204" charset="0"/>
                <a:sym typeface="+mn-ea"/>
              </a:rPr>
              <a:t>Verdana 14</a:t>
            </a:r>
            <a:r>
              <a:rPr kumimoji="1" lang="zh-CN" altLang="en-US" sz="1400">
                <a:latin typeface="Verdana Regular" panose="020B0804030504040204" charset="0"/>
                <a:cs typeface="Verdana Regular" panose="020B0804030504040204" charset="0"/>
                <a:sym typeface="等线" panose="02010600030101010101" charset="-122"/>
              </a:rPr>
              <a:t>号字</a:t>
            </a:r>
            <a:endParaRPr kumimoji="1" lang="zh-CN" altLang="en-US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vmlDrawing" Target="../drawings/vmlDrawing1.vml"/><Relationship Id="rId16" Type="http://schemas.openxmlformats.org/officeDocument/2006/relationships/image" Target="../media/image2.jpeg"/><Relationship Id="rId15" Type="http://schemas.openxmlformats.org/officeDocument/2006/relationships/image" Target="../media/image1.emf"/><Relationship Id="rId14" Type="http://schemas.openxmlformats.org/officeDocument/2006/relationships/oleObject" Target="../embeddings/oleObject1.bin"/><Relationship Id="rId13" Type="http://schemas.openxmlformats.org/officeDocument/2006/relationships/tags" Target="../tags/tag35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emf"/><Relationship Id="rId8" Type="http://schemas.openxmlformats.org/officeDocument/2006/relationships/oleObject" Target="../embeddings/oleObject2.bin"/><Relationship Id="rId7" Type="http://schemas.openxmlformats.org/officeDocument/2006/relationships/tags" Target="../tags/tag36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vmlDrawing" Target="../drawings/vmlDrawing2.vml"/><Relationship Id="rId13" Type="http://schemas.openxmlformats.org/officeDocument/2006/relationships/tags" Target="../tags/tag37.xml"/><Relationship Id="rId12" Type="http://schemas.openxmlformats.org/officeDocument/2006/relationships/image" Target="../media/image2.jpeg"/><Relationship Id="rId11" Type="http://schemas.openxmlformats.org/officeDocument/2006/relationships/image" Target="../media/image4.svg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5" Type="http://schemas.openxmlformats.org/officeDocument/2006/relationships/vmlDrawing" Target="../drawings/vmlDrawing3.vml"/><Relationship Id="rId14" Type="http://schemas.openxmlformats.org/officeDocument/2006/relationships/image" Target="../media/image1.emf"/><Relationship Id="rId13" Type="http://schemas.openxmlformats.org/officeDocument/2006/relationships/oleObject" Target="../embeddings/oleObject3.bin"/><Relationship Id="rId12" Type="http://schemas.openxmlformats.org/officeDocument/2006/relationships/tags" Target="../tags/tag38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6" Type="http://schemas.openxmlformats.org/officeDocument/2006/relationships/theme" Target="../theme/theme4.xml"/><Relationship Id="rId15" Type="http://schemas.openxmlformats.org/officeDocument/2006/relationships/vmlDrawing" Target="../drawings/vmlDrawing4.vml"/><Relationship Id="rId14" Type="http://schemas.openxmlformats.org/officeDocument/2006/relationships/image" Target="../media/image1.emf"/><Relationship Id="rId13" Type="http://schemas.openxmlformats.org/officeDocument/2006/relationships/oleObject" Target="../embeddings/oleObject4.bin"/><Relationship Id="rId12" Type="http://schemas.openxmlformats.org/officeDocument/2006/relationships/tags" Target="../tags/tag39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2" Type="http://schemas.openxmlformats.org/officeDocument/2006/relationships/theme" Target="../theme/theme5.xml"/><Relationship Id="rId21" Type="http://schemas.openxmlformats.org/officeDocument/2006/relationships/vmlDrawing" Target="../drawings/vmlDrawing5.vml"/><Relationship Id="rId20" Type="http://schemas.openxmlformats.org/officeDocument/2006/relationships/image" Target="../media/image2.jpeg"/><Relationship Id="rId2" Type="http://schemas.openxmlformats.org/officeDocument/2006/relationships/slideLayout" Target="../slideLayouts/slideLayout42.xml"/><Relationship Id="rId19" Type="http://schemas.openxmlformats.org/officeDocument/2006/relationships/image" Target="../media/image1.emf"/><Relationship Id="rId18" Type="http://schemas.openxmlformats.org/officeDocument/2006/relationships/oleObject" Target="../embeddings/oleObject5.bin"/><Relationship Id="rId17" Type="http://schemas.openxmlformats.org/officeDocument/2006/relationships/tags" Target="../tags/tag77.xml"/><Relationship Id="rId1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8" Type="http://schemas.openxmlformats.org/officeDocument/2006/relationships/theme" Target="../theme/theme6.xml"/><Relationship Id="rId17" Type="http://schemas.openxmlformats.org/officeDocument/2006/relationships/vmlDrawing" Target="../drawings/vmlDrawing6.vml"/><Relationship Id="rId16" Type="http://schemas.openxmlformats.org/officeDocument/2006/relationships/image" Target="../media/image2.jpeg"/><Relationship Id="rId15" Type="http://schemas.openxmlformats.org/officeDocument/2006/relationships/image" Target="../media/image1.emf"/><Relationship Id="rId14" Type="http://schemas.openxmlformats.org/officeDocument/2006/relationships/oleObject" Target="../embeddings/oleObject6.bin"/><Relationship Id="rId13" Type="http://schemas.openxmlformats.org/officeDocument/2006/relationships/tags" Target="../tags/tag112.xml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4" imgW="5715" imgH="5715" progId="TCLayout.ActiveDocument.1">
                  <p:embed/>
                </p:oleObj>
              </mc:Choice>
              <mc:Fallback>
                <p:oleObj name="think-cell 幻灯片" r:id="rId14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/>
          <p:cNvGraphicFramePr>
            <a:graphicFrameLocks noChangeAspect="1"/>
          </p:cNvGraphicFramePr>
          <p:nvPr userDrawn="1">
            <p:custDataLst>
              <p:tags r:id="rId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8" imgW="5715" imgH="5715" progId="TCLayout.ActiveDocument.1">
                  <p:embed/>
                </p:oleObj>
              </mc:Choice>
              <mc:Fallback>
                <p:oleObj name="think-cell 幻灯片" r:id="rId8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07987" y="404812"/>
            <a:ext cx="11376025" cy="100742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enter title here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137663" y="6456258"/>
            <a:ext cx="1279358" cy="309145"/>
          </a:xfrm>
          <a:prstGeom prst="rect">
            <a:avLst/>
          </a:prstGeom>
        </p:spPr>
        <p:txBody>
          <a:bodyPr vert="horz" lIns="91440" tIns="45720" rIns="91440" bIns="72000" rtlCol="0" anchor="b" anchorCtr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56258"/>
            <a:ext cx="407988" cy="309145"/>
          </a:xfrm>
          <a:prstGeom prst="rect">
            <a:avLst/>
          </a:prstGeom>
        </p:spPr>
        <p:txBody>
          <a:bodyPr vert="horz" lIns="0" tIns="0" rIns="0" bIns="72000" rtlCol="0" anchor="b" anchorCtr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/>
                </a:solidFill>
              </a:defRPr>
            </a:lvl1pPr>
          </a:lstStyle>
          <a:p>
            <a:fld id="{F8E47D07-9D1E-4FE9-B31A-2F5863681021}" type="slidenum">
              <a:rPr lang="en-GB" smtClean="0"/>
            </a:fld>
            <a:endParaRPr lang="en-GB" dirty="0"/>
          </a:p>
        </p:txBody>
      </p:sp>
      <p:sp>
        <p:nvSpPr>
          <p:cNvPr id="20" name="Text Placeholder 30"/>
          <p:cNvSpPr txBox="1"/>
          <p:nvPr/>
        </p:nvSpPr>
        <p:spPr>
          <a:xfrm>
            <a:off x="11597151" y="6303999"/>
            <a:ext cx="294812" cy="355098"/>
          </a:xfrm>
          <a:prstGeom prst="rect">
            <a:avLst/>
          </a:pr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45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2547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064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dirty="0"/>
              <a:t> 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07987" y="1557338"/>
            <a:ext cx="11376025" cy="463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add text here. </a:t>
            </a:r>
            <a:br>
              <a:rPr lang="en-US" dirty="0"/>
            </a:br>
            <a:r>
              <a:rPr lang="en-US" dirty="0"/>
              <a:t>When pasting copy from other slides, be sure to use the Paste and Match Formatting shortcut (</a:t>
            </a:r>
            <a:r>
              <a:rPr lang="en-US" dirty="0" err="1"/>
              <a:t>Cmd</a:t>
            </a:r>
            <a:r>
              <a:rPr lang="en-US" dirty="0"/>
              <a:t> + Option + Shift + V).</a:t>
            </a:r>
            <a:br>
              <a:rPr lang="en-US" dirty="0"/>
            </a:br>
            <a:r>
              <a:rPr lang="en-US" dirty="0"/>
              <a:t>To increase bullet level, select your text and press Tab.</a:t>
            </a:r>
            <a:br>
              <a:rPr lang="en-US" dirty="0"/>
            </a:br>
            <a:r>
              <a:rPr lang="en-US" dirty="0"/>
              <a:t>To decrease bullet level, select your bullet text and press Shift + Tab.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1010" marR="0" indent="-2286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9151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2138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15189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3" imgW="5715" imgH="5715" progId="TCLayout.ActiveDocument.1">
                  <p:embed/>
                </p:oleObj>
              </mc:Choice>
              <mc:Fallback>
                <p:oleObj name="think-cell 幻灯片" r:id="rId13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2963D-D981-4A32-8ADE-40BCC40A0D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A56D8-38F7-4765-A5A7-D549C4AA18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3" imgW="5715" imgH="5715" progId="TCLayout.ActiveDocument.1">
                  <p:embed/>
                </p:oleObj>
              </mc:Choice>
              <mc:Fallback>
                <p:oleObj name="think-cell 幻灯片" r:id="rId13" imgW="5715" imgH="5715" progId="TCLayout.ActiveDocument.1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21D38-9F15-46E5-BF30-D0A1D982FA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633F1-8331-4133-A049-C43958C5BF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8" imgW="5715" imgH="5715" progId="TCLayout.ActiveDocument.1">
                  <p:embed/>
                </p:oleObj>
              </mc:Choice>
              <mc:Fallback>
                <p:oleObj name="think-cell 幻灯片" r:id="rId18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14" imgW="5715" imgH="5715" progId="TCLayout.ActiveDocument.1">
                  <p:embed/>
                </p:oleObj>
              </mc:Choice>
              <mc:Fallback>
                <p:oleObj name="think-cell 幻灯片" r:id="rId14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563AD-7FE6-9A43-BBF1-DDD49D2278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EB25-F0DA-5847-B9CF-C29385800AD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9.bin"/><Relationship Id="rId1" Type="http://schemas.openxmlformats.org/officeDocument/2006/relationships/tags" Target="../tags/tag12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0.bin"/><Relationship Id="rId1" Type="http://schemas.openxmlformats.org/officeDocument/2006/relationships/tags" Target="../tags/tag1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1.bin"/><Relationship Id="rId1" Type="http://schemas.openxmlformats.org/officeDocument/2006/relationships/tags" Target="../tags/tag13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2.bin"/><Relationship Id="rId1" Type="http://schemas.openxmlformats.org/officeDocument/2006/relationships/tags" Target="../tags/tag1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7.bin"/><Relationship Id="rId1" Type="http://schemas.openxmlformats.org/officeDocument/2006/relationships/tags" Target="../tags/tag11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8.bin"/><Relationship Id="rId18" Type="http://schemas.openxmlformats.org/officeDocument/2006/relationships/notesSlide" Target="../notesSlides/notesSlide2.xml"/><Relationship Id="rId17" Type="http://schemas.openxmlformats.org/officeDocument/2006/relationships/vmlDrawing" Target="../drawings/vmlDrawing8.vml"/><Relationship Id="rId16" Type="http://schemas.openxmlformats.org/officeDocument/2006/relationships/slideLayout" Target="../slideLayouts/slideLayout54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2441" y="728099"/>
            <a:ext cx="932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PCCM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科规建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肺癌与肺结节专病照护能力提升项目申报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7087" y="5663304"/>
            <a:ext cx="45578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</a:rPr>
              <a:t>202X</a:t>
            </a:r>
            <a:r>
              <a:rPr lang="zh-CN" altLang="en-US" sz="2000" b="1" dirty="0">
                <a:solidFill>
                  <a:schemeClr val="bg1"/>
                </a:solidFill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</a:rPr>
              <a:t>XX</a:t>
            </a:r>
            <a:r>
              <a:rPr lang="zh-CN" altLang="en-US" sz="2000" b="1" dirty="0">
                <a:solidFill>
                  <a:schemeClr val="bg1"/>
                </a:solidFill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</a:rPr>
              <a:t>XX</a:t>
            </a:r>
            <a:r>
              <a:rPr lang="zh-CN" altLang="en-US" sz="2000" b="1" dirty="0">
                <a:solidFill>
                  <a:schemeClr val="bg1"/>
                </a:solidFill>
              </a:rPr>
              <a:t>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7140" y="3199130"/>
            <a:ext cx="69088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XX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医院呼吸与危重症医学科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176" y="105907"/>
            <a:ext cx="12188824" cy="747962"/>
          </a:xfrm>
        </p:spPr>
        <p:txBody>
          <a:bodyPr vert="horz"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业务能力考核指标：影像、病理、呼吸介入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955" y="1108075"/>
            <a:ext cx="11896090" cy="15582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基础肺癌诊断相关能力：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影像：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HRCT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1-6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CAD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1-7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影像组学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1-8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病理：肿瘤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病理诊断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1-9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、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驱动基因检测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1-10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、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免疫相关检测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1-11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介入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：支气管镜检查及活检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1-12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）、内科胸腔镜及活检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1-13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）、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C-TBNA. EBUS-TBNA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1-14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）、影像引导下经胸壁活检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1-15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X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线、超声小探头、导航等经气管镜活检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1-16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），可行</a:t>
            </a:r>
            <a:r>
              <a:rPr lang="en-US" altLang="zh-CN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ROSE</a:t>
            </a:r>
            <a:r>
              <a:rPr lang="zh-CN" altLang="en-US" sz="16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诊断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176" y="191826"/>
            <a:ext cx="12188824" cy="782168"/>
          </a:xfrm>
        </p:spPr>
        <p:txBody>
          <a:bodyPr vert="horz"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质量与安全考核指标：工作量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6630" y="1356995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肺结节亚专科门诊患者数（人次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年）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</a:t>
            </a:r>
            <a:r>
              <a:rPr lang="en-US" altLang="zh-CN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-1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肺结节住院患者例数（人次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年）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2-2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呼吸介入诊疗数（人次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年）（肺癌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肺结节患者）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2-3</a:t>
            </a:r>
            <a:r>
              <a:rPr lang="zh-CN" altLang="en-US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9"/>
          </p:nvPr>
        </p:nvSpPr>
        <p:spPr>
          <a:xfrm>
            <a:off x="499428" y="1221740"/>
            <a:ext cx="11376024" cy="4608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肺癌患者首次治疗前完成临床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TNM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分期诊断率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2-4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肺癌患者首次非手术治疗前病理学诊断率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2-5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非小细胞肺癌患者病理组织标本基因检测送检率（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EGFR/ALK/MET/ROS1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和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PD-L1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等）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2-6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肺癌药物抗肿瘤方案与同期最新版指南推荐方案符合率（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NCCN/CSCO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2-7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肺癌患者接受分子靶向治疗前肺癌驱动基因阳性的比例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2-8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由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PCCM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科主导的肺结节和肺癌多学科诊疗（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MDT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2-9</a:t>
            </a:r>
            <a:r>
              <a:rPr lang="zh-CN" altLang="en-US" sz="1800" b="1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3176" y="191826"/>
            <a:ext cx="12188824" cy="78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质量与安全考核指标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35420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177" y="149560"/>
            <a:ext cx="12188823" cy="645320"/>
          </a:xfrm>
        </p:spPr>
        <p:txBody>
          <a:bodyPr vert="horz"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教学和研究考核指标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465" y="937895"/>
            <a:ext cx="11609070" cy="209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i="0" u="none" strike="noStrike" cap="none" spc="0" normalizeH="0" baseline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年内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国家级科研项目</a:t>
            </a: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3</a:t>
            </a:r>
            <a:r>
              <a:rPr lang="en-US" altLang="zh-CN" sz="1600" noProof="0" dirty="0">
                <a:sym typeface="+mn-ea"/>
              </a:rPr>
              <a:t>-1</a:t>
            </a:r>
            <a:r>
              <a:rPr lang="zh-CN" altLang="en-US" sz="1600" noProof="0" dirty="0"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全国多中心临床试验</a:t>
            </a: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3-2</a:t>
            </a:r>
            <a:r>
              <a:rPr lang="zh-CN" altLang="en-US" sz="1600" noProof="0" dirty="0"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中文核心期刊论文数</a:t>
            </a: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3-3</a:t>
            </a:r>
            <a:r>
              <a:rPr lang="zh-CN" altLang="en-US" sz="1600" noProof="0" dirty="0"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肺结节中科院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JCR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一区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二区论文数</a:t>
            </a: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3-4</a:t>
            </a:r>
            <a:r>
              <a:rPr lang="zh-CN" altLang="en-US" sz="1600" noProof="0" dirty="0">
                <a:sym typeface="+mn-ea"/>
              </a:rPr>
              <a:t>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177" y="243989"/>
            <a:ext cx="12188823" cy="701675"/>
          </a:xfrm>
        </p:spPr>
        <p:txBody>
          <a:bodyPr vert="horz"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人才培养考核指标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039" y="1495350"/>
            <a:ext cx="10794394" cy="861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肺癌及肺结节规范化培训课程</a:t>
            </a:r>
            <a:r>
              <a:rPr lang="zh-CN" altLang="en-US" noProof="0" dirty="0">
                <a:sym typeface="+mn-ea"/>
              </a:rPr>
              <a:t>（</a:t>
            </a:r>
            <a:r>
              <a:rPr lang="en-US" altLang="zh-CN" noProof="0" dirty="0">
                <a:sym typeface="+mn-ea"/>
              </a:rPr>
              <a:t>4</a:t>
            </a:r>
            <a:r>
              <a:rPr lang="en-US" altLang="zh-CN" noProof="0" dirty="0">
                <a:sym typeface="+mn-ea"/>
              </a:rPr>
              <a:t>-1</a:t>
            </a:r>
            <a:r>
              <a:rPr lang="zh-CN" altLang="en-US" noProof="0" dirty="0">
                <a:sym typeface="+mn-ea"/>
              </a:rPr>
              <a:t>）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6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学科带头人是否全国学组成员</a:t>
            </a:r>
            <a:r>
              <a:rPr lang="zh-CN" altLang="en-US" noProof="0" dirty="0">
                <a:sym typeface="+mn-ea"/>
              </a:rPr>
              <a:t>（</a:t>
            </a:r>
            <a:r>
              <a:rPr lang="en-US" altLang="zh-CN" noProof="0" dirty="0">
                <a:sym typeface="+mn-ea"/>
              </a:rPr>
              <a:t>4</a:t>
            </a:r>
            <a:r>
              <a:rPr lang="en-US" altLang="zh-CN" noProof="0" dirty="0">
                <a:sym typeface="+mn-ea"/>
              </a:rPr>
              <a:t>-2</a:t>
            </a:r>
            <a:r>
              <a:rPr lang="zh-CN" altLang="en-US" noProof="0" dirty="0">
                <a:sym typeface="+mn-ea"/>
              </a:rPr>
              <a:t>）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386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7652" y="859736"/>
            <a:ext cx="10336696" cy="5327374"/>
          </a:xfrm>
          <a:prstGeom prst="rect">
            <a:avLst/>
          </a:prstGeom>
          <a:noFill/>
          <a:ln w="19050">
            <a:solidFill>
              <a:srgbClr val="A8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kumimoji="1" lang="en-US" alt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7652" y="535058"/>
            <a:ext cx="3299791" cy="649357"/>
          </a:xfrm>
          <a:prstGeom prst="rect">
            <a:avLst/>
          </a:prstGeom>
          <a:solidFill>
            <a:srgbClr val="A80000"/>
          </a:solidFill>
          <a:ln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sz="2800" b="1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endParaRPr kumimoji="1" 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35420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6" y="2493110"/>
            <a:ext cx="121920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谢  谢！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提问</a:t>
            </a:r>
            <a:endParaRPr lang="zh-CN" altLang="en-US" sz="53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54667" y="2527069"/>
            <a:ext cx="948266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实地指导与点评</a:t>
            </a:r>
            <a:endParaRPr lang="zh-CN" altLang="en-US" sz="53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专家意见反馈</a:t>
            </a:r>
            <a:endParaRPr 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3620" y="825275"/>
            <a:ext cx="11840902" cy="86400"/>
          </a:xfrm>
          <a:prstGeom prst="rect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63295" y="1130935"/>
          <a:ext cx="10146665" cy="4836160"/>
        </p:xfrm>
        <a:graphic>
          <a:graphicData uri="http://schemas.openxmlformats.org/drawingml/2006/table">
            <a:tbl>
              <a:tblPr firstRow="1" bandRow="1">
                <a:tableStyleId>{45EBA34B-C2DD-4D4C-A0A9-663CD0611CBC}</a:tableStyleId>
              </a:tblPr>
              <a:tblGrid>
                <a:gridCol w="941070"/>
                <a:gridCol w="1240790"/>
                <a:gridCol w="5395595"/>
                <a:gridCol w="2569210"/>
              </a:tblGrid>
              <a:tr h="528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序号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191D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时长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191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具体内容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191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讲者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191D"/>
                    </a:solidFill>
                  </a:tcPr>
                </a:tc>
              </a:tr>
              <a:tr h="467995">
                <a:tc gridSpan="4"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线上</a:t>
                      </a:r>
                      <a:r>
                        <a:rPr lang="en-US" altLang="zh-CN" sz="1400" b="1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zh-CN" altLang="en-US" sz="1400" b="1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线下主持人：评审专家组组长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评审专家致辞、介绍评审要求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评审专家组组长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备审单位领导致辞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院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领导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，科室主任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20’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医院汇报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肺癌与肺结节专病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规范化建设情况（根据评审标准逐条汇报并提供支撑文件）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专病负责人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7942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133350" indent="-133350" algn="ctr" defTabSz="457200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提问与回答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评审专家，科室主任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学科带头人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90220">
                <a:tc>
                  <a:txBody>
                    <a:bodyPr/>
                    <a:lstStyle/>
                    <a:p>
                      <a:pPr marL="133350" indent="-133350"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133350" marR="0" lvl="0" indent="-13335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60’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实地</a:t>
                      </a: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实时视频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评审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评审专家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80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133350" indent="-133350" algn="ctr" defTabSz="457200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10-15’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反馈考核意见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评审专家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7879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 defTabSz="914400" rtl="0" eaLnBrk="1" latinLnBrk="0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5’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R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医院领导总结发言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R="0" lvl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院领导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5" marR="5143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6228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133350" indent="-133350" algn="ctr" defTabSz="457200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10-15’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评审专家内部讨论、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打分</a:t>
                      </a:r>
                      <a:r>
                        <a:rPr lang="zh-CN" altLang="en-US" sz="140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（医院不参与）</a:t>
                      </a:r>
                      <a:endParaRPr lang="zh-CN" altLang="en-US" sz="1400" kern="100" dirty="0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评审</a:t>
                      </a:r>
                      <a:r>
                        <a:rPr lang="zh-CN" alt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专家</a:t>
                      </a:r>
                      <a:endParaRPr lang="zh-CN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58371" y="169363"/>
            <a:ext cx="10515600" cy="696685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A60000"/>
                </a:solidFill>
                <a:latin typeface="微软雅黑" panose="020B0503020204020204" charset="-122"/>
                <a:ea typeface="微软雅黑" panose="020B0503020204020204" charset="-122"/>
              </a:rPr>
              <a:t>评审流程</a:t>
            </a:r>
            <a:endParaRPr lang="zh-CN" altLang="en-US" sz="3200" b="1" dirty="0">
              <a:solidFill>
                <a:srgbClr val="A6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医院领导总结发言</a:t>
            </a:r>
            <a:endParaRPr 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524000" y="2418696"/>
            <a:ext cx="9438887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专家讨论、打分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（其他人离场）</a:t>
            </a:r>
            <a:endParaRPr 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52649" y="1975633"/>
            <a:ext cx="7886700" cy="1325563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评审专家致辞</a:t>
            </a:r>
            <a:endParaRPr 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102199" y="2418696"/>
            <a:ext cx="7799059" cy="1317696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院领导致辞</a:t>
            </a:r>
            <a:endParaRPr 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524000" y="3602037"/>
            <a:ext cx="9144000" cy="16557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" y="0"/>
            <a:ext cx="12199172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52036" y="2176497"/>
            <a:ext cx="8967893" cy="1359508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肺癌与肺结节专病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照护能力汇报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88390" y="1268730"/>
            <a:ext cx="9403715" cy="4672330"/>
          </a:xfrm>
          <a:prstGeom prst="rect">
            <a:avLst/>
          </a:prstGeom>
          <a:gradFill flip="none" rotWithShape="1">
            <a:gsLst>
              <a:gs pos="0">
                <a:srgbClr val="8D1E25">
                  <a:shade val="30000"/>
                  <a:satMod val="115000"/>
                  <a:lumMod val="90000"/>
                  <a:lumOff val="10000"/>
                </a:srgbClr>
              </a:gs>
              <a:gs pos="50000">
                <a:srgbClr val="8D1E25">
                  <a:shade val="67500"/>
                  <a:satMod val="115000"/>
                  <a:lumMod val="90000"/>
                  <a:lumOff val="10000"/>
                </a:srgbClr>
              </a:gs>
              <a:gs pos="100000">
                <a:srgbClr val="8D1E25">
                  <a:shade val="100000"/>
                  <a:satMod val="115000"/>
                  <a:lumMod val="90000"/>
                  <a:lumOff val="1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225" rtlCol="0" anchor="t" anchorCtr="0"/>
          <a:p>
            <a:pPr marL="269875" lvl="1" indent="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None/>
            </a:pPr>
            <a:r>
              <a:rPr lang="zh-CN" altLang="zh-CN" sz="3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目录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altLang="zh-CN" sz="2400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标准粗黑" panose="02000503000000000000" charset="-122"/>
                <a:ea typeface="标准粗黑" panose="02000503000000000000" charset="-122"/>
                <a:cs typeface="标准粗黑" panose="02000503000000000000" charset="-122"/>
              </a:rPr>
              <a:t> </a:t>
            </a: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医院基本情况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准入条件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业务能力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质量与安全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教学与研究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4205" lvl="1" indent="-354330" algn="just" fontAlgn="auto">
              <a:lnSpc>
                <a:spcPct val="175000"/>
              </a:lnSpc>
              <a:buClr>
                <a:schemeClr val="accent4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200" b="1" kern="1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人才培养</a:t>
            </a:r>
            <a:endParaRPr lang="zh-CN" altLang="zh-CN" sz="2200" b="1" kern="1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772795" y="497840"/>
            <a:ext cx="10515600" cy="6629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C00000"/>
                </a:solidFill>
                <a:latin typeface="Verdana Regular" panose="020B0804030504040204" charset="0"/>
                <a:ea typeface="微软雅黑" panose="020B0503020204020204" charset="-122"/>
                <a:cs typeface="Verdana Regular" panose="020B0804030504040204" charset="0"/>
              </a:defRPr>
            </a:lvl1pPr>
          </a:lstStyle>
          <a:p>
            <a:r>
              <a:rPr sz="3200" dirty="0">
                <a:solidFill>
                  <a:srgbClr val="8D1E25"/>
                </a:solidFill>
                <a:latin typeface="微软雅黑" panose="020B0503020204020204" charset="-122"/>
                <a:cs typeface="+mj-cs"/>
                <a:sym typeface="+mn-ea"/>
              </a:rPr>
              <a:t>肺癌</a:t>
            </a:r>
            <a:r>
              <a:rPr lang="zh-CN" sz="3200" dirty="0">
                <a:solidFill>
                  <a:srgbClr val="8D1E25"/>
                </a:solidFill>
                <a:latin typeface="微软雅黑" panose="020B0503020204020204" charset="-122"/>
                <a:cs typeface="+mj-cs"/>
                <a:sym typeface="+mn-ea"/>
              </a:rPr>
              <a:t>与</a:t>
            </a:r>
            <a:r>
              <a:rPr sz="3200" dirty="0">
                <a:solidFill>
                  <a:srgbClr val="8D1E25"/>
                </a:solidFill>
                <a:latin typeface="微软雅黑" panose="020B0503020204020204" charset="-122"/>
                <a:cs typeface="+mj-cs"/>
                <a:sym typeface="+mn-ea"/>
              </a:rPr>
              <a:t>肺结节专病照护能力提升项目申报</a:t>
            </a:r>
            <a:endParaRPr sz="3200" dirty="0">
              <a:solidFill>
                <a:srgbClr val="8D1E25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医院基本情况简介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335259"/>
            <a:ext cx="12192000" cy="662940"/>
          </a:xfrm>
        </p:spPr>
        <p:txBody>
          <a:bodyPr vert="horz"/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肺癌与肺结节 </a:t>
            </a:r>
            <a:r>
              <a:rPr lang="zh-CN" altLang="en-US" sz="3200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准入条件</a:t>
            </a:r>
            <a:endParaRPr lang="zh-CN" altLang="en-US" sz="3200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1820" y="1288415"/>
            <a:ext cx="7132320" cy="4877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3850" rtlCol="0" anchor="t"/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0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有肺癌与肺结节专业的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主诊组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肺癌与肺结节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门诊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病房能收诊</a:t>
            </a: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肺癌与肺结节患者，并可开展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化疗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靶向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免疫治疗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可行胸部低剂量</a:t>
            </a:r>
            <a:r>
              <a:rPr lang="en-US" altLang="zh-CN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/HRCT/</a:t>
            </a: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增强</a:t>
            </a:r>
            <a:r>
              <a:rPr lang="en-US" altLang="zh-CN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CT</a:t>
            </a: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检查</a:t>
            </a:r>
            <a:endParaRPr lang="en-US" altLang="zh-CN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可出具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肿瘤病理诊断</a:t>
            </a: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报告</a:t>
            </a:r>
            <a:endParaRPr lang="en-US" altLang="zh-CN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可行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支气管镜</a:t>
            </a:r>
            <a:r>
              <a:rPr lang="zh-CN" altLang="en-US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检查和病变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活检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think-cell 幻灯片" r:id="rId2" imgW="5715" imgH="5715" progId="TCLayout.ActiveDocument.1">
                  <p:embed/>
                </p:oleObj>
              </mc:Choice>
              <mc:Fallback>
                <p:oleObj name="think-cell 幻灯片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590" y="120113"/>
            <a:ext cx="12188824" cy="671528"/>
          </a:xfrm>
        </p:spPr>
        <p:txBody>
          <a:bodyPr vert="horz"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业务能力考核指标：</a:t>
            </a:r>
            <a:r>
              <a:rPr lang="zh-CN" altLang="en-US" sz="3200" b="1" dirty="0">
                <a:solidFill>
                  <a:srgbClr val="00386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专业组、门诊、病房和人员设置</a:t>
            </a:r>
            <a:endParaRPr lang="zh-CN" altLang="en-US" sz="3200" b="1" dirty="0">
              <a:solidFill>
                <a:srgbClr val="00386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9" name="矩形: 圆角 4"/>
          <p:cNvSpPr/>
          <p:nvPr>
            <p:custDataLst>
              <p:tags r:id="rId4"/>
            </p:custDataLst>
          </p:nvPr>
        </p:nvSpPr>
        <p:spPr>
          <a:xfrm>
            <a:off x="2106561" y="1677304"/>
            <a:ext cx="1938692" cy="4306643"/>
          </a:xfrm>
          <a:prstGeom prst="roundRect">
            <a:avLst>
              <a:gd name="adj" fmla="val 5926"/>
            </a:avLst>
          </a:prstGeom>
          <a:solidFill>
            <a:sysClr val="window" lastClr="FFFFFF">
              <a:alpha val="15000"/>
            </a:sys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lIns="237490" tIns="555897" rIns="237490" bIns="258626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专业组设置 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1</a:t>
            </a:r>
            <a:r>
              <a:rPr lang="en-US" altLang="zh-CN" sz="1600" noProof="0" dirty="0">
                <a:sym typeface="+mn-ea"/>
              </a:rPr>
              <a:t>-1</a:t>
            </a:r>
            <a:r>
              <a:rPr lang="zh-CN" altLang="en-US" sz="1600" noProof="0" dirty="0">
                <a:sym typeface="+mn-ea"/>
              </a:rPr>
              <a:t>）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	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有肺癌/肺结节亚专业主诊组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0" name="任意多边形: 形状 11"/>
          <p:cNvSpPr/>
          <p:nvPr>
            <p:custDataLst>
              <p:tags r:id="rId5"/>
            </p:custDataLst>
          </p:nvPr>
        </p:nvSpPr>
        <p:spPr>
          <a:xfrm>
            <a:off x="2106561" y="5864878"/>
            <a:ext cx="1938692" cy="119680"/>
          </a:xfrm>
          <a:custGeom>
            <a:avLst/>
            <a:gdLst>
              <a:gd name="connsiteX0" fmla="*/ 0 w 2299702"/>
              <a:gd name="connsiteY0" fmla="*/ 0 h 105988"/>
              <a:gd name="connsiteX1" fmla="*/ 2299702 w 2299702"/>
              <a:gd name="connsiteY1" fmla="*/ 0 h 105988"/>
              <a:gd name="connsiteX2" fmla="*/ 2295200 w 2299702"/>
              <a:gd name="connsiteY2" fmla="*/ 22301 h 105988"/>
              <a:gd name="connsiteX3" fmla="*/ 2168945 w 2299702"/>
              <a:gd name="connsiteY3" fmla="*/ 105988 h 105988"/>
              <a:gd name="connsiteX4" fmla="*/ 130757 w 2299702"/>
              <a:gd name="connsiteY4" fmla="*/ 105988 h 105988"/>
              <a:gd name="connsiteX5" fmla="*/ 4502 w 2299702"/>
              <a:gd name="connsiteY5" fmla="*/ 22301 h 1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9702" h="105988">
                <a:moveTo>
                  <a:pt x="0" y="0"/>
                </a:moveTo>
                <a:lnTo>
                  <a:pt x="2299702" y="0"/>
                </a:lnTo>
                <a:lnTo>
                  <a:pt x="2295200" y="22301"/>
                </a:lnTo>
                <a:cubicBezTo>
                  <a:pt x="2274399" y="71481"/>
                  <a:pt x="2225702" y="105988"/>
                  <a:pt x="2168945" y="105988"/>
                </a:cubicBezTo>
                <a:lnTo>
                  <a:pt x="130757" y="105988"/>
                </a:lnTo>
                <a:cubicBezTo>
                  <a:pt x="74000" y="105988"/>
                  <a:pt x="25303" y="71481"/>
                  <a:pt x="4502" y="22301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203200" dist="76200" dir="5400000" sx="96000" sy="96000" algn="t" rotWithShape="0">
              <a:schemeClr val="accent1">
                <a:alpha val="30000"/>
              </a:schemeClr>
            </a:outerShdw>
          </a:effectLst>
        </p:spPr>
        <p:txBody>
          <a:bodyPr lIns="0" tIns="0" rIns="0" bIns="0" rtlCol="0" anchor="ctr">
            <a:normAutofit fontScale="52500" lnSpcReduction="20000"/>
          </a:bodyPr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gradFill>
                <a:gsLst>
                  <a:gs pos="5000">
                    <a:srgbClr val="BC1E1E"/>
                  </a:gs>
                  <a:gs pos="100000">
                    <a:srgbClr val="771313"/>
                  </a:gs>
                </a:gsLst>
                <a:lin ang="4800000" scaled="0"/>
              </a:gra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71" name="矩形: 圆角 49"/>
          <p:cNvSpPr/>
          <p:nvPr>
            <p:custDataLst>
              <p:tags r:id="rId6"/>
            </p:custDataLst>
          </p:nvPr>
        </p:nvSpPr>
        <p:spPr>
          <a:xfrm>
            <a:off x="2643289" y="1246823"/>
            <a:ext cx="865434" cy="865434"/>
          </a:xfrm>
          <a:prstGeom prst="roundRect">
            <a:avLst>
              <a:gd name="adj" fmla="val 13544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>
            <a:outerShdw blurRad="152400" dist="76200" dir="2700000" algn="tl" rotWithShape="0">
              <a:schemeClr val="accent1">
                <a:alpha val="30000"/>
              </a:schemeClr>
            </a:outerShdw>
          </a:effectLst>
        </p:spPr>
        <p:txBody>
          <a:bodyPr wrap="none" rtlCol="0" anchor="ctr">
            <a:noAutofit/>
          </a:bodyPr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 b="1" i="0" u="none" strike="noStrike" kern="0" cap="none" normalizeH="0" baseline="0" noProof="0" dirty="0">
                <a:ln>
                  <a:noFill/>
                </a:ln>
                <a:solidFill>
                  <a:schemeClr val="lt1">
                    <a:lumMod val="10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01</a:t>
            </a:r>
            <a:endParaRPr kumimoji="1" lang="en-US" altLang="zh-CN" sz="2400" b="1" i="0" u="none" strike="noStrike" kern="0" cap="none" normalizeH="0" baseline="0" noProof="0" dirty="0">
              <a:ln>
                <a:noFill/>
              </a:ln>
              <a:solidFill>
                <a:schemeClr val="lt1">
                  <a:lumMod val="100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72" name="矩形: 圆角 4"/>
          <p:cNvSpPr/>
          <p:nvPr>
            <p:custDataLst>
              <p:tags r:id="rId7"/>
            </p:custDataLst>
          </p:nvPr>
        </p:nvSpPr>
        <p:spPr>
          <a:xfrm>
            <a:off x="4216835" y="1677304"/>
            <a:ext cx="1938692" cy="4306643"/>
          </a:xfrm>
          <a:prstGeom prst="roundRect">
            <a:avLst>
              <a:gd name="adj" fmla="val 5926"/>
            </a:avLst>
          </a:prstGeom>
          <a:solidFill>
            <a:sysClr val="window" lastClr="FFFFFF">
              <a:alpha val="15000"/>
            </a:sys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lIns="237490" tIns="555897" rIns="237490" bIns="258626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门诊设置 	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noProof="0" dirty="0">
                <a:sym typeface="+mn-ea"/>
              </a:rPr>
              <a:t>（</a:t>
            </a:r>
            <a:r>
              <a:rPr lang="en-US" altLang="zh-CN" sz="1600" noProof="0" dirty="0">
                <a:sym typeface="+mn-ea"/>
              </a:rPr>
              <a:t>1</a:t>
            </a:r>
            <a:r>
              <a:rPr lang="en-US" altLang="zh-CN" sz="1600" noProof="0" dirty="0">
                <a:sym typeface="+mn-ea"/>
              </a:rPr>
              <a:t>-2</a:t>
            </a:r>
            <a:r>
              <a:rPr lang="zh-CN" altLang="en-US" sz="1600" noProof="0" dirty="0">
                <a:sym typeface="+mn-ea"/>
              </a:rPr>
              <a:t>）</a:t>
            </a:r>
            <a:endParaRPr lang="zh-CN" altLang="en-US" sz="1600" noProof="0" dirty="0"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有肺癌/肺结节专病门诊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3" name="任意多边形: 形状 11"/>
          <p:cNvSpPr/>
          <p:nvPr>
            <p:custDataLst>
              <p:tags r:id="rId8"/>
            </p:custDataLst>
          </p:nvPr>
        </p:nvSpPr>
        <p:spPr>
          <a:xfrm>
            <a:off x="4216835" y="5864878"/>
            <a:ext cx="1938692" cy="119680"/>
          </a:xfrm>
          <a:custGeom>
            <a:avLst/>
            <a:gdLst>
              <a:gd name="connsiteX0" fmla="*/ 0 w 2299702"/>
              <a:gd name="connsiteY0" fmla="*/ 0 h 105988"/>
              <a:gd name="connsiteX1" fmla="*/ 2299702 w 2299702"/>
              <a:gd name="connsiteY1" fmla="*/ 0 h 105988"/>
              <a:gd name="connsiteX2" fmla="*/ 2295200 w 2299702"/>
              <a:gd name="connsiteY2" fmla="*/ 22301 h 105988"/>
              <a:gd name="connsiteX3" fmla="*/ 2168945 w 2299702"/>
              <a:gd name="connsiteY3" fmla="*/ 105988 h 105988"/>
              <a:gd name="connsiteX4" fmla="*/ 130757 w 2299702"/>
              <a:gd name="connsiteY4" fmla="*/ 105988 h 105988"/>
              <a:gd name="connsiteX5" fmla="*/ 4502 w 2299702"/>
              <a:gd name="connsiteY5" fmla="*/ 22301 h 1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9702" h="105988">
                <a:moveTo>
                  <a:pt x="0" y="0"/>
                </a:moveTo>
                <a:lnTo>
                  <a:pt x="2299702" y="0"/>
                </a:lnTo>
                <a:lnTo>
                  <a:pt x="2295200" y="22301"/>
                </a:lnTo>
                <a:cubicBezTo>
                  <a:pt x="2274399" y="71481"/>
                  <a:pt x="2225702" y="105988"/>
                  <a:pt x="2168945" y="105988"/>
                </a:cubicBezTo>
                <a:lnTo>
                  <a:pt x="130757" y="105988"/>
                </a:lnTo>
                <a:cubicBezTo>
                  <a:pt x="74000" y="105988"/>
                  <a:pt x="25303" y="71481"/>
                  <a:pt x="4502" y="22301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203200" dist="76200" dir="5400000" sx="96000" sy="96000" algn="t" rotWithShape="0">
              <a:schemeClr val="accent1">
                <a:alpha val="30000"/>
              </a:schemeClr>
            </a:outerShdw>
          </a:effectLst>
        </p:spPr>
        <p:txBody>
          <a:bodyPr lIns="0" tIns="0" rIns="0" bIns="0" rtlCol="0" anchor="ctr">
            <a:normAutofit fontScale="52500" lnSpcReduction="20000"/>
          </a:bodyPr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gradFill>
                <a:gsLst>
                  <a:gs pos="5000">
                    <a:srgbClr val="BC1E1E"/>
                  </a:gs>
                  <a:gs pos="100000">
                    <a:srgbClr val="771313"/>
                  </a:gs>
                </a:gsLst>
                <a:lin ang="4800000" scaled="0"/>
              </a:gra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74" name="矩形: 圆角 49"/>
          <p:cNvSpPr/>
          <p:nvPr>
            <p:custDataLst>
              <p:tags r:id="rId9"/>
            </p:custDataLst>
          </p:nvPr>
        </p:nvSpPr>
        <p:spPr>
          <a:xfrm>
            <a:off x="4753563" y="1246823"/>
            <a:ext cx="865434" cy="865434"/>
          </a:xfrm>
          <a:prstGeom prst="roundRect">
            <a:avLst>
              <a:gd name="adj" fmla="val 13544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>
            <a:outerShdw blurRad="152400" dist="76200" dir="2700000" algn="tl" rotWithShape="0">
              <a:schemeClr val="accent1">
                <a:alpha val="30000"/>
              </a:schemeClr>
            </a:outerShdw>
          </a:effectLst>
        </p:spPr>
        <p:txBody>
          <a:bodyPr wrap="none" rtlCol="0" anchor="ctr">
            <a:noAutofit/>
          </a:bodyPr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 b="1" i="0" u="none" strike="noStrike" kern="0" cap="none" normalizeH="0" baseline="0" noProof="0">
                <a:ln>
                  <a:noFill/>
                </a:ln>
                <a:solidFill>
                  <a:schemeClr val="lt1">
                    <a:lumMod val="10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02</a:t>
            </a:r>
            <a:endParaRPr kumimoji="1" lang="en-US" altLang="zh-CN" sz="2400" b="1" i="0" u="none" strike="noStrike" kern="0" cap="none" normalizeH="0" baseline="0" noProof="0">
              <a:ln>
                <a:noFill/>
              </a:ln>
              <a:solidFill>
                <a:schemeClr val="lt1">
                  <a:lumMod val="100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75" name="矩形: 圆角 4"/>
          <p:cNvSpPr/>
          <p:nvPr>
            <p:custDataLst>
              <p:tags r:id="rId10"/>
            </p:custDataLst>
          </p:nvPr>
        </p:nvSpPr>
        <p:spPr>
          <a:xfrm>
            <a:off x="6327109" y="1677304"/>
            <a:ext cx="1938692" cy="4306643"/>
          </a:xfrm>
          <a:prstGeom prst="roundRect">
            <a:avLst>
              <a:gd name="adj" fmla="val 5926"/>
            </a:avLst>
          </a:prstGeom>
          <a:solidFill>
            <a:sysClr val="window" lastClr="FFFFFF">
              <a:alpha val="15000"/>
            </a:sys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lIns="237490" tIns="555897" rIns="237490" bIns="258626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病房设置	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1-3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年收治肺癌与肺小结节患者总数≥XXX例，并可以开展化疗、靶向、免疫综合治疗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6" name="任意多边形: 形状 11"/>
          <p:cNvSpPr/>
          <p:nvPr>
            <p:custDataLst>
              <p:tags r:id="rId11"/>
            </p:custDataLst>
          </p:nvPr>
        </p:nvSpPr>
        <p:spPr>
          <a:xfrm>
            <a:off x="6327109" y="5864878"/>
            <a:ext cx="1938692" cy="119680"/>
          </a:xfrm>
          <a:custGeom>
            <a:avLst/>
            <a:gdLst>
              <a:gd name="connsiteX0" fmla="*/ 0 w 2299702"/>
              <a:gd name="connsiteY0" fmla="*/ 0 h 105988"/>
              <a:gd name="connsiteX1" fmla="*/ 2299702 w 2299702"/>
              <a:gd name="connsiteY1" fmla="*/ 0 h 105988"/>
              <a:gd name="connsiteX2" fmla="*/ 2295200 w 2299702"/>
              <a:gd name="connsiteY2" fmla="*/ 22301 h 105988"/>
              <a:gd name="connsiteX3" fmla="*/ 2168945 w 2299702"/>
              <a:gd name="connsiteY3" fmla="*/ 105988 h 105988"/>
              <a:gd name="connsiteX4" fmla="*/ 130757 w 2299702"/>
              <a:gd name="connsiteY4" fmla="*/ 105988 h 105988"/>
              <a:gd name="connsiteX5" fmla="*/ 4502 w 2299702"/>
              <a:gd name="connsiteY5" fmla="*/ 22301 h 1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9702" h="105988">
                <a:moveTo>
                  <a:pt x="0" y="0"/>
                </a:moveTo>
                <a:lnTo>
                  <a:pt x="2299702" y="0"/>
                </a:lnTo>
                <a:lnTo>
                  <a:pt x="2295200" y="22301"/>
                </a:lnTo>
                <a:cubicBezTo>
                  <a:pt x="2274399" y="71481"/>
                  <a:pt x="2225702" y="105988"/>
                  <a:pt x="2168945" y="105988"/>
                </a:cubicBezTo>
                <a:lnTo>
                  <a:pt x="130757" y="105988"/>
                </a:lnTo>
                <a:cubicBezTo>
                  <a:pt x="74000" y="105988"/>
                  <a:pt x="25303" y="71481"/>
                  <a:pt x="4502" y="22301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203200" dist="76200" dir="5400000" sx="96000" sy="96000" algn="t" rotWithShape="0">
              <a:schemeClr val="accent1">
                <a:alpha val="30000"/>
              </a:schemeClr>
            </a:outerShdw>
          </a:effectLst>
        </p:spPr>
        <p:txBody>
          <a:bodyPr lIns="0" tIns="0" rIns="0" bIns="0" rtlCol="0" anchor="ctr">
            <a:normAutofit fontScale="52500" lnSpcReduction="20000"/>
          </a:bodyPr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gradFill>
                <a:gsLst>
                  <a:gs pos="5000">
                    <a:srgbClr val="BC1E1E"/>
                  </a:gs>
                  <a:gs pos="100000">
                    <a:srgbClr val="771313"/>
                  </a:gs>
                </a:gsLst>
                <a:lin ang="4800000" scaled="0"/>
              </a:gra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77" name="矩形: 圆角 49"/>
          <p:cNvSpPr/>
          <p:nvPr>
            <p:custDataLst>
              <p:tags r:id="rId12"/>
            </p:custDataLst>
          </p:nvPr>
        </p:nvSpPr>
        <p:spPr>
          <a:xfrm>
            <a:off x="6863837" y="1246823"/>
            <a:ext cx="865434" cy="865434"/>
          </a:xfrm>
          <a:prstGeom prst="roundRect">
            <a:avLst>
              <a:gd name="adj" fmla="val 13544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>
            <a:outerShdw blurRad="152400" dist="76200" dir="2700000" algn="tl" rotWithShape="0">
              <a:schemeClr val="accent1">
                <a:alpha val="30000"/>
              </a:schemeClr>
            </a:outerShdw>
          </a:effectLst>
        </p:spPr>
        <p:txBody>
          <a:bodyPr wrap="none" rtlCol="0" anchor="ctr">
            <a:noAutofit/>
          </a:bodyPr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 b="1" i="0" u="none" strike="noStrike" kern="0" cap="none" normalizeH="0" baseline="0" noProof="0">
                <a:ln>
                  <a:noFill/>
                </a:ln>
                <a:solidFill>
                  <a:schemeClr val="lt1">
                    <a:lumMod val="10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03</a:t>
            </a:r>
            <a:endParaRPr kumimoji="1" lang="en-US" altLang="zh-CN" sz="2400" b="1" i="0" u="none" strike="noStrike" kern="0" cap="none" normalizeH="0" baseline="0" noProof="0">
              <a:ln>
                <a:noFill/>
              </a:ln>
              <a:solidFill>
                <a:schemeClr val="lt1">
                  <a:lumMod val="100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78" name="矩形: 圆角 4"/>
          <p:cNvSpPr/>
          <p:nvPr>
            <p:custDataLst>
              <p:tags r:id="rId13"/>
            </p:custDataLst>
          </p:nvPr>
        </p:nvSpPr>
        <p:spPr>
          <a:xfrm>
            <a:off x="8437383" y="1677304"/>
            <a:ext cx="1938692" cy="4306643"/>
          </a:xfrm>
          <a:prstGeom prst="roundRect">
            <a:avLst>
              <a:gd name="adj" fmla="val 5926"/>
            </a:avLst>
          </a:prstGeom>
          <a:solidFill>
            <a:sysClr val="window" lastClr="FFFFFF">
              <a:alpha val="15000"/>
            </a:sys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lIns="237490" tIns="555897" rIns="237490" bIns="258626" rtlCol="0" anchor="t">
            <a:no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人员设置	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1-4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有肺癌专科护士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设立有肺癌/肺结节患者随访平台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9" name="任意多边形: 形状 11"/>
          <p:cNvSpPr/>
          <p:nvPr>
            <p:custDataLst>
              <p:tags r:id="rId14"/>
            </p:custDataLst>
          </p:nvPr>
        </p:nvSpPr>
        <p:spPr>
          <a:xfrm>
            <a:off x="8437383" y="5864878"/>
            <a:ext cx="1938692" cy="119680"/>
          </a:xfrm>
          <a:custGeom>
            <a:avLst/>
            <a:gdLst>
              <a:gd name="connsiteX0" fmla="*/ 0 w 2299702"/>
              <a:gd name="connsiteY0" fmla="*/ 0 h 105988"/>
              <a:gd name="connsiteX1" fmla="*/ 2299702 w 2299702"/>
              <a:gd name="connsiteY1" fmla="*/ 0 h 105988"/>
              <a:gd name="connsiteX2" fmla="*/ 2295200 w 2299702"/>
              <a:gd name="connsiteY2" fmla="*/ 22301 h 105988"/>
              <a:gd name="connsiteX3" fmla="*/ 2168945 w 2299702"/>
              <a:gd name="connsiteY3" fmla="*/ 105988 h 105988"/>
              <a:gd name="connsiteX4" fmla="*/ 130757 w 2299702"/>
              <a:gd name="connsiteY4" fmla="*/ 105988 h 105988"/>
              <a:gd name="connsiteX5" fmla="*/ 4502 w 2299702"/>
              <a:gd name="connsiteY5" fmla="*/ 22301 h 1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9702" h="105988">
                <a:moveTo>
                  <a:pt x="0" y="0"/>
                </a:moveTo>
                <a:lnTo>
                  <a:pt x="2299702" y="0"/>
                </a:lnTo>
                <a:lnTo>
                  <a:pt x="2295200" y="22301"/>
                </a:lnTo>
                <a:cubicBezTo>
                  <a:pt x="2274399" y="71481"/>
                  <a:pt x="2225702" y="105988"/>
                  <a:pt x="2168945" y="105988"/>
                </a:cubicBezTo>
                <a:lnTo>
                  <a:pt x="130757" y="105988"/>
                </a:lnTo>
                <a:cubicBezTo>
                  <a:pt x="74000" y="105988"/>
                  <a:pt x="25303" y="71481"/>
                  <a:pt x="4502" y="22301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203200" dist="76200" dir="5400000" sx="96000" sy="96000" algn="t" rotWithShape="0">
              <a:schemeClr val="accent1">
                <a:alpha val="30000"/>
              </a:schemeClr>
            </a:outerShdw>
          </a:effectLst>
        </p:spPr>
        <p:txBody>
          <a:bodyPr lIns="0" tIns="0" rIns="0" bIns="0" rtlCol="0" anchor="ctr">
            <a:normAutofit fontScale="52500" lnSpcReduction="20000"/>
          </a:bodyPr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gradFill>
                <a:gsLst>
                  <a:gs pos="5000">
                    <a:srgbClr val="BC1E1E"/>
                  </a:gs>
                  <a:gs pos="100000">
                    <a:srgbClr val="771313"/>
                  </a:gs>
                </a:gsLst>
                <a:lin ang="4800000" scaled="0"/>
              </a:gra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80" name="矩形: 圆角 49"/>
          <p:cNvSpPr/>
          <p:nvPr>
            <p:custDataLst>
              <p:tags r:id="rId15"/>
            </p:custDataLst>
          </p:nvPr>
        </p:nvSpPr>
        <p:spPr>
          <a:xfrm>
            <a:off x="8974111" y="1246823"/>
            <a:ext cx="865434" cy="865434"/>
          </a:xfrm>
          <a:prstGeom prst="roundRect">
            <a:avLst>
              <a:gd name="adj" fmla="val 13544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>
            <a:outerShdw blurRad="152400" dist="76200" dir="2700000" algn="tl" rotWithShape="0">
              <a:schemeClr val="accent1">
                <a:alpha val="30000"/>
              </a:schemeClr>
            </a:outerShdw>
          </a:effectLst>
        </p:spPr>
        <p:txBody>
          <a:bodyPr wrap="none" rtlCol="0" anchor="ctr">
            <a:noAutofit/>
          </a:bodyPr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 b="1" i="0" u="none" strike="noStrike" kern="0" cap="none" normalizeH="0" baseline="0" noProof="0">
                <a:ln>
                  <a:noFill/>
                </a:ln>
                <a:solidFill>
                  <a:schemeClr val="lt1">
                    <a:lumMod val="10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04</a:t>
            </a:r>
            <a:endParaRPr kumimoji="1" lang="en-US" altLang="zh-CN" sz="2400" b="1" i="0" u="none" strike="noStrike" kern="0" cap="none" normalizeH="0" baseline="0" noProof="0">
              <a:ln>
                <a:noFill/>
              </a:ln>
              <a:solidFill>
                <a:schemeClr val="lt1">
                  <a:lumMod val="100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529705"/>
            <a:ext cx="94272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400" b="1" dirty="0">
                <a:solidFill>
                  <a:schemeClr val="bg1"/>
                </a:solidFill>
                <a:latin typeface="微软雅黑" panose="020B0503020204020204" charset="-122"/>
                <a:cs typeface="+mj-cs"/>
                <a:sym typeface="+mn-ea"/>
              </a:rPr>
              <a:t>肺癌和肺结节专病照护能力提升项目申报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THINKCELLSHAPEDONOTDELETE" val="thinkcellActiveDocDoNotDelete"/>
</p:tagLst>
</file>

<file path=ppt/tags/tag113.xml><?xml version="1.0" encoding="utf-8"?>
<p:tagLst xmlns:p="http://schemas.openxmlformats.org/presentationml/2006/main">
  <p:tag name="TABLE_ENDDRAG_ORIGIN_RECT" val="752*345"/>
  <p:tag name="TABLE_ENDDRAG_RECT" val="103*115*752*345"/>
</p:tagLst>
</file>

<file path=ppt/tags/tag114.xml><?xml version="1.0" encoding="utf-8"?>
<p:tagLst xmlns:p="http://schemas.openxmlformats.org/presentationml/2006/main">
  <p:tag name="THINKCELLSHAPEDONOTDELETE" val="thinkcellActiveDocDoNotDelete"/>
</p:tagLst>
</file>

<file path=ppt/tags/tag115.xml><?xml version="1.0" encoding="utf-8"?>
<p:tagLst xmlns:p="http://schemas.openxmlformats.org/presentationml/2006/main">
  <p:tag name="THINKCELLSHAPEDONOTDELETE" val="thinkcellActiveDocDoNotDelete"/>
</p:tagLst>
</file>

<file path=ppt/tags/tag116.xml><?xml version="1.0" encoding="utf-8"?>
<p:tagLst xmlns:p="http://schemas.openxmlformats.org/presentationml/2006/main"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AX_ITEMCNT" val="6"/>
  <p:tag name="KSO_WM_DIAGRAM_VIRTUALLY_FRAME" val="{&quot;height&quot;:373.0500332665632,&quot;left&quot;:110.69998779296876,&quot;top&quot;:98.17500610351563,&quot;width&quot;:716.6500244140625}"/>
  <p:tag name="KSO_WM_DIAGRAM_VERSION" val="3"/>
  <p:tag name="KSO_WM_DIAGRAM_COLOR_TEXT_CAN_REMOVE" val="n"/>
  <p:tag name="KSO_WM_BEAUTIFY_FLAG" val="#wm#"/>
  <p:tag name="KSO_WM_UNIT_SUBTYPE" val="a"/>
  <p:tag name="KSO_WM_UNIT_NOCLEAR" val="0"/>
  <p:tag name="KSO_WM_UNIT_COMPATIBLE" val="0"/>
  <p:tag name="KSO_WM_UNIT_DIAGRAM_ISREFERUNIT" val="0"/>
  <p:tag name="KSO_WM_UNIT_TYPE" val="l_h_f"/>
  <p:tag name="KSO_WM_UNIT_INDEX" val="1_1_1"/>
  <p:tag name="KSO_WM_UNIT_ID" val="diagram20231356_4*l_h_f*1_1_1"/>
  <p:tag name="KSO_WM_TEMPLATE_INDEX" val="20231356"/>
  <p:tag name="KSO_WM_TAG_VERSION" val="3.0"/>
  <p:tag name="KSO_WM_DIAGRAM_MIN_ITEMCNT" val="2"/>
  <p:tag name="KSO_WM_UNIT_VALUE" val="42"/>
  <p:tag name="KSO_WM_DIAGRAM_COLOR_TRICK" val="1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文本具体内容，简明扼要地阐述您的观点。根据需要可酌情增减文字，以便观者准确地理解您传达的思想，简明扼要地阐述。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5,5,5,5,5]}"/>
</p:tagLst>
</file>

<file path=ppt/tags/tag1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56_4*l_h_i*1_1_2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2,&quot;pos&quot;:0.05000000074505806,&quot;rgb&quot;:&quot;#bc1e1e&quot;,&quot;transparency&quot;:0},{&quot;brightness&quot;:0,&quot;colorType&quot;:2,&quot;pos&quot;:1,&quot;rgb&quot;:&quot;#771313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5,5,5,5,5]}"/>
</p:tagLst>
</file>

<file path=ppt/tags/tag1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356_4*l_h_i*1_1_1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5,5,5,5,5]}"/>
</p:tagLst>
</file>

<file path=ppt/tags/tag119.xml><?xml version="1.0" encoding="utf-8"?>
<p:tagLst xmlns:p="http://schemas.openxmlformats.org/presentationml/2006/main"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AX_ITEMCNT" val="6"/>
  <p:tag name="KSO_WM_DIAGRAM_VIRTUALLY_FRAME" val="{&quot;height&quot;:373.0500332665632,&quot;left&quot;:110.69998779296876,&quot;top&quot;:98.17500610351563,&quot;width&quot;:716.6500244140625}"/>
  <p:tag name="KSO_WM_DIAGRAM_VERSION" val="3"/>
  <p:tag name="KSO_WM_DIAGRAM_COLOR_TEXT_CAN_REMOVE" val="n"/>
  <p:tag name="KSO_WM_BEAUTIFY_FLAG" val="#wm#"/>
  <p:tag name="KSO_WM_UNIT_SUBTYPE" val="a"/>
  <p:tag name="KSO_WM_UNIT_NOCLEAR" val="0"/>
  <p:tag name="KSO_WM_UNIT_COMPATIBLE" val="0"/>
  <p:tag name="KSO_WM_UNIT_DIAGRAM_ISREFERUNIT" val="0"/>
  <p:tag name="KSO_WM_UNIT_TYPE" val="l_h_f"/>
  <p:tag name="KSO_WM_UNIT_INDEX" val="1_2_1"/>
  <p:tag name="KSO_WM_UNIT_ID" val="diagram20231356_4*l_h_f*1_2_1"/>
  <p:tag name="KSO_WM_TEMPLATE_INDEX" val="20231356"/>
  <p:tag name="KSO_WM_TAG_VERSION" val="3.0"/>
  <p:tag name="KSO_WM_DIAGRAM_MIN_ITEMCNT" val="2"/>
  <p:tag name="KSO_WM_UNIT_VALUE" val="42"/>
  <p:tag name="KSO_WM_DIAGRAM_COLOR_TRICK" val="1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文本具体内容，简明扼要地阐述您的观点。根据需要可酌情增减文字，以便观者准确地理解您传达的思想，简明扼要地阐述。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5,5,5,5,5]}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56_4*l_h_i*1_2_2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2,&quot;pos&quot;:0.05000000074505806,&quot;rgb&quot;:&quot;#bc1e1e&quot;,&quot;transparency&quot;:0},{&quot;brightness&quot;:0,&quot;colorType&quot;:2,&quot;pos&quot;:1,&quot;rgb&quot;:&quot;#771313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5,5,5,5,5]}"/>
</p:tagLst>
</file>

<file path=ppt/tags/tag1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356_4*l_h_i*1_2_1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5,5,5,5,5]}"/>
</p:tagLst>
</file>

<file path=ppt/tags/tag122.xml><?xml version="1.0" encoding="utf-8"?>
<p:tagLst xmlns:p="http://schemas.openxmlformats.org/presentationml/2006/main"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AX_ITEMCNT" val="6"/>
  <p:tag name="KSO_WM_DIAGRAM_VIRTUALLY_FRAME" val="{&quot;height&quot;:373.0500332665632,&quot;left&quot;:110.69998779296876,&quot;top&quot;:98.17500610351563,&quot;width&quot;:716.6500244140625}"/>
  <p:tag name="KSO_WM_DIAGRAM_VERSION" val="3"/>
  <p:tag name="KSO_WM_DIAGRAM_COLOR_TEXT_CAN_REMOVE" val="n"/>
  <p:tag name="KSO_WM_BEAUTIFY_FLAG" val="#wm#"/>
  <p:tag name="KSO_WM_UNIT_SUBTYPE" val="a"/>
  <p:tag name="KSO_WM_UNIT_NOCLEAR" val="0"/>
  <p:tag name="KSO_WM_UNIT_COMPATIBLE" val="0"/>
  <p:tag name="KSO_WM_UNIT_DIAGRAM_ISREFERUNIT" val="0"/>
  <p:tag name="KSO_WM_UNIT_TYPE" val="l_h_f"/>
  <p:tag name="KSO_WM_UNIT_INDEX" val="1_3_1"/>
  <p:tag name="KSO_WM_UNIT_ID" val="diagram20231356_4*l_h_f*1_3_1"/>
  <p:tag name="KSO_WM_TEMPLATE_INDEX" val="20231356"/>
  <p:tag name="KSO_WM_TAG_VERSION" val="3.0"/>
  <p:tag name="KSO_WM_DIAGRAM_MIN_ITEMCNT" val="2"/>
  <p:tag name="KSO_WM_UNIT_VALUE" val="42"/>
  <p:tag name="KSO_WM_DIAGRAM_COLOR_TRICK" val="1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文本具体内容，简明扼要地阐述您的观点。根据需要可酌情增减文字，以便观者准确地理解您传达的思想，简明扼要地阐述。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5,5,5,5,5]}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356_4*l_h_i*1_3_2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2,&quot;pos&quot;:0.05000000074505806,&quot;rgb&quot;:&quot;#bc1e1e&quot;,&quot;transparency&quot;:0},{&quot;brightness&quot;:0,&quot;colorType&quot;:2,&quot;pos&quot;:1,&quot;rgb&quot;:&quot;#771313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5,5,5,5,5]}"/>
</p:tagLst>
</file>

<file path=ppt/tags/tag1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356_4*l_h_i*1_3_1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5,5,5,5,5]}"/>
</p:tagLst>
</file>

<file path=ppt/tags/tag125.xml><?xml version="1.0" encoding="utf-8"?>
<p:tagLst xmlns:p="http://schemas.openxmlformats.org/presentationml/2006/main"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AX_ITEMCNT" val="6"/>
  <p:tag name="KSO_WM_DIAGRAM_VIRTUALLY_FRAME" val="{&quot;height&quot;:373.0500332665632,&quot;left&quot;:110.69998779296876,&quot;top&quot;:98.17500610351563,&quot;width&quot;:716.6500244140625}"/>
  <p:tag name="KSO_WM_DIAGRAM_VERSION" val="3"/>
  <p:tag name="KSO_WM_DIAGRAM_COLOR_TEXT_CAN_REMOVE" val="n"/>
  <p:tag name="KSO_WM_BEAUTIFY_FLAG" val="#wm#"/>
  <p:tag name="KSO_WM_UNIT_SUBTYPE" val="a"/>
  <p:tag name="KSO_WM_UNIT_NOCLEAR" val="0"/>
  <p:tag name="KSO_WM_UNIT_COMPATIBLE" val="0"/>
  <p:tag name="KSO_WM_UNIT_DIAGRAM_ISREFERUNIT" val="0"/>
  <p:tag name="KSO_WM_UNIT_TYPE" val="l_h_f"/>
  <p:tag name="KSO_WM_UNIT_INDEX" val="1_4_1"/>
  <p:tag name="KSO_WM_UNIT_ID" val="diagram20231356_4*l_h_f*1_4_1"/>
  <p:tag name="KSO_WM_TEMPLATE_INDEX" val="20231356"/>
  <p:tag name="KSO_WM_TAG_VERSION" val="3.0"/>
  <p:tag name="KSO_WM_DIAGRAM_MIN_ITEMCNT" val="2"/>
  <p:tag name="KSO_WM_UNIT_VALUE" val="42"/>
  <p:tag name="KSO_WM_DIAGRAM_COLOR_TRICK" val="1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文本具体内容，简明扼要地阐述您的观点。根据需要可酌情增减文字，以便观者准确地理解您传达的思想，简明扼要地阐述。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5,5,5,5,5]}"/>
</p:tagLst>
</file>

<file path=ppt/tags/tag12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356_4*l_h_i*1_4_2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2,&quot;pos&quot;:0.05000000074505806,&quot;rgb&quot;:&quot;#bc1e1e&quot;,&quot;transparency&quot;:0},{&quot;brightness&quot;:0,&quot;colorType&quot;:2,&quot;pos&quot;:1,&quot;rgb&quot;:&quot;#771313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5,5,5,5,5]}"/>
</p:tagLst>
</file>

<file path=ppt/tags/tag12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356_4*l_h_i*1_4_1"/>
  <p:tag name="KSO_WM_TEMPLATE_CATEGORY" val="diagram"/>
  <p:tag name="KSO_WM_TEMPLATE_INDEX" val="20231356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0500332665632,&quot;left&quot;:110.69998779296876,&quot;top&quot;:98.17500610351563,&quot;width&quot;:716.6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5,5,5,5,5]}"/>
</p:tagLst>
</file>

<file path=ppt/tags/tag128.xml><?xml version="1.0" encoding="utf-8"?>
<p:tagLst xmlns:p="http://schemas.openxmlformats.org/presentationml/2006/main">
  <p:tag name="THINKCELLSHAPEDONOTDELETE" val="thinkcellActiveDocDoNotDelete"/>
</p:tagLst>
</file>

<file path=ppt/tags/tag129.xml><?xml version="1.0" encoding="utf-8"?>
<p:tagLst xmlns:p="http://schemas.openxmlformats.org/presentationml/2006/main">
  <p:tag name="THINKCELLSHAPEDONOTDELETE" val="thinkcellActiveDocDoNotDelete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THINKCELLSHAPEDONOTDELETE" val="thinkcellActiveDocDoNotDelete"/>
</p:tagLst>
</file>

<file path=ppt/tags/tag131.xml><?xml version="1.0" encoding="utf-8"?>
<p:tagLst xmlns:p="http://schemas.openxmlformats.org/presentationml/2006/main">
  <p:tag name="THINKCELLSHAPEDONOTDELETE" val="thinkcellActiveDocDoNotDelete"/>
</p:tagLst>
</file>

<file path=ppt/tags/tag132.xml><?xml version="1.0" encoding="utf-8"?>
<p:tagLst xmlns:p="http://schemas.openxmlformats.org/presentationml/2006/main">
  <p:tag name="THINKCELLUNDODONOTDELETE" val="0"/>
  <p:tag name="resource_record_key" val="{&quot;29&quot;:[50000086],&quot;70&quot;:[3316236]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THINKCELLSHAPEDONOTDELETE" val="thinkcellActiveDocDoNotDelete"/>
</p:tagLst>
</file>

<file path=ppt/tags/tag36.xml><?xml version="1.0" encoding="utf-8"?>
<p:tagLst xmlns:p="http://schemas.openxmlformats.org/presentationml/2006/main">
  <p:tag name="THINKCELLSHAPEDONOTDELETE" val="thinkcellActiveDocDoNotDelete"/>
</p:tagLst>
</file>

<file path=ppt/tags/tag37.xml><?xml version="1.0" encoding="utf-8"?>
<p:tagLst xmlns:p="http://schemas.openxmlformats.org/presentationml/2006/main">
  <p:tag name="ARTICULATE_SLIDE_THUMBNAIL_REFRESH" val="1"/>
</p:tagLst>
</file>

<file path=ppt/tags/tag38.xml><?xml version="1.0" encoding="utf-8"?>
<p:tagLst xmlns:p="http://schemas.openxmlformats.org/presentationml/2006/main">
  <p:tag name="THINKCELLSHAPEDONOTDELETE" val="thinkcellActiveDocDoNotDelete"/>
</p:tagLst>
</file>

<file path=ppt/tags/tag39.xml><?xml version="1.0" encoding="utf-8"?>
<p:tagLst xmlns:p="http://schemas.openxmlformats.org/presentationml/2006/main">
  <p:tag name="THINKCELLSHAPEDONOTDELETE" val="thinkcellActiveDocDoNotDelete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THINKCELLSHAPEDONOTDELETE" val="thinkcellActiveDocDoNotDelete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straZeneca Standard Template">
  <a:themeElements>
    <a:clrScheme name="AstraZeneca 2020">
      <a:dk1>
        <a:srgbClr val="3F4444"/>
      </a:dk1>
      <a:lt1>
        <a:srgbClr val="FFFFFF"/>
      </a:lt1>
      <a:dk2>
        <a:srgbClr val="003865"/>
      </a:dk2>
      <a:lt2>
        <a:srgbClr val="9DB0AC"/>
      </a:lt2>
      <a:accent1>
        <a:srgbClr val="830051"/>
      </a:accent1>
      <a:accent2>
        <a:srgbClr val="F0AB00"/>
      </a:accent2>
      <a:accent3>
        <a:srgbClr val="D0006F"/>
      </a:accent3>
      <a:accent4>
        <a:srgbClr val="3C1053"/>
      </a:accent4>
      <a:accent5>
        <a:srgbClr val="C4D600"/>
      </a:accent5>
      <a:accent6>
        <a:srgbClr val="68D2DF"/>
      </a:accent6>
      <a:hlink>
        <a:srgbClr val="68D2DF"/>
      </a:hlink>
      <a:folHlink>
        <a:srgbClr val="D0006F"/>
      </a:folHlink>
    </a:clrScheme>
    <a:fontScheme name="Astra Zeneca">
      <a:majorFont>
        <a:latin typeface="Calisto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>
        <a:normAutofit/>
      </a:bodyPr>
      <a:lstStyle>
        <a:defPPr algn="ctr">
          <a:lnSpc>
            <a:spcPct val="90000"/>
          </a:lnSpc>
          <a:spcAft>
            <a:spcPts val="600"/>
          </a:spcAft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Aft>
            <a:spcPts val="600"/>
          </a:spcAft>
          <a:defRPr dirty="0" err="1" smtClean="0"/>
        </a:defPPr>
      </a:lstStyle>
    </a:txDef>
  </a:objectDefaults>
  <a:custClrLst>
    <a:custClr name="White">
      <a:srgbClr val="FFFFFF"/>
    </a:custClr>
    <a:custClr name="Graphite, Lighter 60%">
      <a:srgbClr val="B2B4B4"/>
    </a:custClr>
    <a:custClr name="Platinum, Lighter 60%">
      <a:srgbClr val="D8DFDE"/>
    </a:custClr>
    <a:custClr name="Navy, Lighter 60%">
      <a:srgbClr val="99AFC1"/>
    </a:custClr>
    <a:custClr name="Mulberry, Lighter 60%">
      <a:srgbClr val="CD99B9"/>
    </a:custClr>
    <a:custClr name="Gold, Lighter 60%">
      <a:srgbClr val="F9DD99"/>
    </a:custClr>
    <a:custClr name="Magenta, Lighter 60%">
      <a:srgbClr val="EC99C5"/>
    </a:custClr>
    <a:custClr name="Purple, Lighter 60%">
      <a:srgbClr val="B19FBA"/>
    </a:custClr>
    <a:custClr name="Lime Green, Lighter 60%">
      <a:srgbClr val="E7EF99"/>
    </a:custClr>
    <a:custClr name="Light Blue, Lighter 60%">
      <a:srgbClr val="C3EDF2"/>
    </a:custClr>
    <a:custClr name="White">
      <a:srgbClr val="FFFFFF"/>
    </a:custClr>
    <a:custClr name="Graphite, Lighter 40%">
      <a:srgbClr val="8C8F8F"/>
    </a:custClr>
    <a:custClr name="Platinum, Lighter 40%">
      <a:srgbClr val="C4D0CD"/>
    </a:custClr>
    <a:custClr name="Navy, Lighter 40%">
      <a:srgbClr val="6688A3"/>
    </a:custClr>
    <a:custClr name="Mulberry, Lighter 40%">
      <a:srgbClr val="B56697"/>
    </a:custClr>
    <a:custClr name="Gold, Lighter 40%">
      <a:srgbClr val="F6CD66"/>
    </a:custClr>
    <a:custClr name="Magenta, Lighter 40%">
      <a:srgbClr val="E366A9"/>
    </a:custClr>
    <a:custClr name="Purple, Lighter 40%">
      <a:srgbClr val="8A7098"/>
    </a:custClr>
    <a:custClr name="Lime Green, Lighter 40%">
      <a:srgbClr val="DCE666"/>
    </a:custClr>
    <a:custClr name="Light Blue, Lighter 40%">
      <a:srgbClr val="A4E4EC"/>
    </a:custClr>
    <a:custClr name="White">
      <a:srgbClr val="FFFFFF"/>
    </a:custClr>
    <a:custClr name="Graphite, Darker 40%">
      <a:srgbClr val="262929"/>
    </a:custClr>
    <a:custClr name="Platinum, Darker 40%">
      <a:srgbClr val="5E6A67"/>
    </a:custClr>
    <a:custClr name="Navy, Darker 40%">
      <a:srgbClr val="00223D"/>
    </a:custClr>
    <a:custClr name="Mulberry, Darker 40%">
      <a:srgbClr val="4F0031"/>
    </a:custClr>
    <a:custClr name="Gold, Darker 40%">
      <a:srgbClr val="906700"/>
    </a:custClr>
    <a:custClr name="Magenta, Darker 40%">
      <a:srgbClr val="7D0043"/>
    </a:custClr>
    <a:custClr name="Purple, Darker 40%">
      <a:srgbClr val="240A32"/>
    </a:custClr>
    <a:custClr name="Lime Green, Darker 40%">
      <a:srgbClr val="768000"/>
    </a:custClr>
    <a:custClr name="Light Blue, Darker 40%">
      <a:srgbClr val="3E7E86"/>
    </a:custClr>
    <a:custClr name="White">
      <a:srgbClr val="FFFFFF"/>
    </a:custClr>
    <a:custClr name="Graphite, Darker 60%">
      <a:srgbClr val="191B1B"/>
    </a:custClr>
    <a:custClr name="Platinum, Darker 60%">
      <a:srgbClr val="3F4645"/>
    </a:custClr>
    <a:custClr name="Navy, Darker 60%">
      <a:srgbClr val="001628"/>
    </a:custClr>
    <a:custClr name="Mulberry, Darker 60%">
      <a:srgbClr val="340020"/>
    </a:custClr>
    <a:custClr name="Gold, Darker 60%">
      <a:srgbClr val="604400"/>
    </a:custClr>
    <a:custClr name="Magenta, Darker 60%">
      <a:srgbClr val="53002C"/>
    </a:custClr>
    <a:custClr name="Purple, Darker 60%">
      <a:srgbClr val="180621"/>
    </a:custClr>
    <a:custClr name="Lime Green, Darker 60%">
      <a:srgbClr val="4E5600"/>
    </a:custClr>
    <a:custClr name="Light Blue, Darker 60%">
      <a:srgbClr val="2A545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WPS 演示</Application>
  <PresentationFormat>宽屏</PresentationFormat>
  <Paragraphs>219</Paragraphs>
  <Slides>21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Verdana Regular</vt:lpstr>
      <vt:lpstr>Verdana</vt:lpstr>
      <vt:lpstr>等线</vt:lpstr>
      <vt:lpstr>Arial</vt:lpstr>
      <vt:lpstr>Times New Roman</vt:lpstr>
      <vt:lpstr>标准粗黑</vt:lpstr>
      <vt:lpstr>黑体</vt:lpstr>
      <vt:lpstr>Calibri</vt:lpstr>
      <vt:lpstr>Arial Unicode MS</vt:lpstr>
      <vt:lpstr>等线 Light</vt:lpstr>
      <vt:lpstr>1_Office 主题​​</vt:lpstr>
      <vt:lpstr>AstraZeneca Standard Template</vt:lpstr>
      <vt:lpstr>1_自定义设计方案</vt:lpstr>
      <vt:lpstr>3_Office 主题​​</vt:lpstr>
      <vt:lpstr>Office 主题​​</vt:lpstr>
      <vt:lpstr>4_Office 主题​​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TCLayout.ActiveDocument.1</vt:lpstr>
      <vt:lpstr>PowerPoint 演示文稿</vt:lpstr>
      <vt:lpstr>评审流程</vt:lpstr>
      <vt:lpstr>PowerPoint 演示文稿</vt:lpstr>
      <vt:lpstr>PowerPoint 演示文稿</vt:lpstr>
      <vt:lpstr>PowerPoint 演示文稿</vt:lpstr>
      <vt:lpstr>PowerPoint 演示文稿</vt:lpstr>
      <vt:lpstr>医院基本情况简介</vt:lpstr>
      <vt:lpstr>肺癌与肺结节 准入条件</vt:lpstr>
      <vt:lpstr>业务能力考核指标：专业组、门诊、病房和人员设置</vt:lpstr>
      <vt:lpstr>业务能力考核指标：影像、病理、呼吸介入</vt:lpstr>
      <vt:lpstr>质量与安全考核指标：工作量</vt:lpstr>
      <vt:lpstr>PowerPoint 演示文稿</vt:lpstr>
      <vt:lpstr>教学和研究考核指标</vt:lpstr>
      <vt:lpstr>人才培养考核指标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安透</cp:lastModifiedBy>
  <cp:revision>77</cp:revision>
  <dcterms:created xsi:type="dcterms:W3CDTF">2024-04-03T11:52:00Z</dcterms:created>
  <dcterms:modified xsi:type="dcterms:W3CDTF">2025-01-22T06:53:08Z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248906F98E6246CEA409432503CB48A7_12</vt:lpwstr>
  </property>
  <property fmtid="{D5CDD505-2E9C-101B-9397-08002B2CF9AE}" pid="3" name="KSOProductBuildVer">
    <vt:lpwstr>2052-12.1.0.19770</vt:lpwstr>
  </property>
</Properties>
</file>