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tags/tag4.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80" r:id="rId2"/>
    <p:sldMasterId id="2147483692" r:id="rId3"/>
    <p:sldMasterId id="2147483695" r:id="rId4"/>
  </p:sldMasterIdLst>
  <p:notesMasterIdLst>
    <p:notesMasterId r:id="rId33"/>
  </p:notesMasterIdLst>
  <p:handoutMasterIdLst>
    <p:handoutMasterId r:id="rId34"/>
  </p:handoutMasterIdLst>
  <p:sldIdLst>
    <p:sldId id="16776654" r:id="rId5"/>
    <p:sldId id="258" r:id="rId6"/>
    <p:sldId id="290" r:id="rId7"/>
    <p:sldId id="291" r:id="rId8"/>
    <p:sldId id="292" r:id="rId9"/>
    <p:sldId id="16776916" r:id="rId10"/>
    <p:sldId id="16776919" r:id="rId11"/>
    <p:sldId id="16776930" r:id="rId12"/>
    <p:sldId id="332" r:id="rId13"/>
    <p:sldId id="16776636" r:id="rId14"/>
    <p:sldId id="16776644" r:id="rId15"/>
    <p:sldId id="16776645" r:id="rId16"/>
    <p:sldId id="16776648" r:id="rId17"/>
    <p:sldId id="16776652" r:id="rId18"/>
    <p:sldId id="16776653" r:id="rId19"/>
    <p:sldId id="16776918" r:id="rId20"/>
    <p:sldId id="16776920" r:id="rId21"/>
    <p:sldId id="16776922" r:id="rId22"/>
    <p:sldId id="16776643" r:id="rId23"/>
    <p:sldId id="16776926" r:id="rId24"/>
    <p:sldId id="16776927" r:id="rId25"/>
    <p:sldId id="16776931" r:id="rId26"/>
    <p:sldId id="275" r:id="rId27"/>
    <p:sldId id="298" r:id="rId28"/>
    <p:sldId id="16776778" r:id="rId29"/>
    <p:sldId id="16776780" r:id="rId30"/>
    <p:sldId id="16776781" r:id="rId31"/>
    <p:sldId id="16776793" r:id="rId32"/>
  </p:sldIdLst>
  <p:sldSz cx="9144000" cy="5143500" type="screen16x9"/>
  <p:notesSz cx="6670675" cy="9875838"/>
  <p:custDataLst>
    <p:tags r:id="rId3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 userDrawn="1">
          <p15:clr>
            <a:srgbClr val="A4A3A4"/>
          </p15:clr>
        </p15:guide>
        <p15:guide id="6" pos="1" userDrawn="1">
          <p15:clr>
            <a:srgbClr val="A4A3A4"/>
          </p15:clr>
        </p15:guide>
        <p15:guide id="7" pos="5641" userDrawn="1">
          <p15:clr>
            <a:srgbClr val="A4A3A4"/>
          </p15:clr>
        </p15:guide>
      </p15:sldGuideLst>
    </p:ext>
    <p:ext uri="{2D200454-40CA-4A62-9FC3-DE9A4176ACB9}">
      <p15:notesGuideLst xmlns:p15="http://schemas.microsoft.com/office/powerpoint/2012/main">
        <p15:guide id="1" orient="horz" pos="3090">
          <p15:clr>
            <a:srgbClr val="A4A3A4"/>
          </p15:clr>
        </p15:guide>
        <p15:guide id="2" pos="209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0F0F"/>
    <a:srgbClr val="A60000"/>
    <a:srgbClr val="8D1E25"/>
    <a:srgbClr val="990000"/>
    <a:srgbClr val="B8CCE4"/>
    <a:srgbClr val="BFBFBF"/>
    <a:srgbClr val="931E24"/>
    <a:srgbClr val="D9D9D9"/>
    <a:srgbClr val="F2F2F2"/>
    <a:srgbClr val="BC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5087" autoAdjust="0"/>
  </p:normalViewPr>
  <p:slideViewPr>
    <p:cSldViewPr snapToGrid="0" snapToObjects="1" showGuides="1">
      <p:cViewPr varScale="1">
        <p:scale>
          <a:sx n="127" d="100"/>
          <a:sy n="127" d="100"/>
        </p:scale>
        <p:origin x="87" y="201"/>
      </p:cViewPr>
      <p:guideLst>
        <p:guide orient="horz" pos="2"/>
        <p:guide pos="1"/>
        <p:guide pos="5641"/>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55" d="100"/>
          <a:sy n="55" d="100"/>
        </p:scale>
        <p:origin x="-2770" y="-82"/>
      </p:cViewPr>
      <p:guideLst>
        <p:guide orient="horz" pos="3090"/>
        <p:guide pos="209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778505" y="0"/>
            <a:ext cx="2890626" cy="493792"/>
          </a:xfrm>
          <a:prstGeom prst="rect">
            <a:avLst/>
          </a:prstGeom>
        </p:spPr>
        <p:txBody>
          <a:bodyPr vert="horz" lIns="91440" tIns="45720" rIns="91440" bIns="45720" rtlCol="0"/>
          <a:lstStyle>
            <a:lvl1pPr algn="r">
              <a:defRPr sz="1200"/>
            </a:lvl1pPr>
          </a:lstStyle>
          <a:p>
            <a:fld id="{3BBED7E8-0829-F34C-B479-A757805E6C1B}" type="datetimeFigureOut">
              <a:rPr lang="en-US" smtClean="0"/>
              <a:t>3/8/2025</a:t>
            </a:fld>
            <a:endParaRPr lang="en-US"/>
          </a:p>
        </p:txBody>
      </p:sp>
      <p:sp>
        <p:nvSpPr>
          <p:cNvPr id="4" name="Footer Placeholder 3"/>
          <p:cNvSpPr>
            <a:spLocks noGrp="1"/>
          </p:cNvSpPr>
          <p:nvPr>
            <p:ph type="ftr" sz="quarter" idx="2"/>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778505" y="9380332"/>
            <a:ext cx="2890626" cy="493792"/>
          </a:xfrm>
          <a:prstGeom prst="rect">
            <a:avLst/>
          </a:prstGeom>
        </p:spPr>
        <p:txBody>
          <a:bodyPr vert="horz" lIns="91440" tIns="45720" rIns="91440" bIns="45720" rtlCol="0" anchor="b"/>
          <a:lstStyle>
            <a:lvl1pPr algn="r">
              <a:defRPr sz="1200"/>
            </a:lvl1pPr>
          </a:lstStyle>
          <a:p>
            <a:fld id="{053334D3-7666-C24C-995B-669B029DDF20}"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8505" y="0"/>
            <a:ext cx="2890626" cy="493792"/>
          </a:xfrm>
          <a:prstGeom prst="rect">
            <a:avLst/>
          </a:prstGeom>
        </p:spPr>
        <p:txBody>
          <a:bodyPr vert="horz" lIns="91440" tIns="45720" rIns="91440" bIns="45720" rtlCol="0"/>
          <a:lstStyle>
            <a:lvl1pPr algn="r">
              <a:defRPr sz="1200"/>
            </a:lvl1pPr>
          </a:lstStyle>
          <a:p>
            <a:fld id="{6C7E4F11-7667-5045-A00B-01970EA44BB5}" type="datetimeFigureOut">
              <a:rPr lang="en-US" smtClean="0"/>
              <a:t>3/8/2025</a:t>
            </a:fld>
            <a:endParaRPr lang="en-US"/>
          </a:p>
        </p:txBody>
      </p:sp>
      <p:sp>
        <p:nvSpPr>
          <p:cNvPr id="4" name="Slide Image Placeholder 3"/>
          <p:cNvSpPr>
            <a:spLocks noGrp="1" noRot="1" noChangeAspect="1"/>
          </p:cNvSpPr>
          <p:nvPr>
            <p:ph type="sldImg" idx="2"/>
          </p:nvPr>
        </p:nvSpPr>
        <p:spPr>
          <a:xfrm>
            <a:off x="46038" y="741363"/>
            <a:ext cx="6578600" cy="370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7068" y="4691023"/>
            <a:ext cx="5336540" cy="4444127"/>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8505" y="9380332"/>
            <a:ext cx="2890626" cy="493792"/>
          </a:xfrm>
          <a:prstGeom prst="rect">
            <a:avLst/>
          </a:prstGeom>
        </p:spPr>
        <p:txBody>
          <a:bodyPr vert="horz" lIns="91440" tIns="45720" rIns="91440" bIns="45720" rtlCol="0" anchor="b"/>
          <a:lstStyle>
            <a:lvl1pPr algn="r">
              <a:defRPr sz="1200"/>
            </a:lvl1pPr>
          </a:lstStyle>
          <a:p>
            <a:fld id="{FAD751AE-7ABC-314D-AFAD-47B860ED6FFE}" type="slidenum">
              <a:rPr lang="en-US" smtClean="0"/>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15" name="Title 8"/>
          <p:cNvSpPr>
            <a:spLocks noGrp="1"/>
          </p:cNvSpPr>
          <p:nvPr>
            <p:ph type="title" hasCustomPrompt="1"/>
          </p:nvPr>
        </p:nvSpPr>
        <p:spPr>
          <a:xfrm>
            <a:off x="237061" y="227127"/>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title</a:t>
            </a:r>
          </a:p>
        </p:txBody>
      </p:sp>
      <p:sp>
        <p:nvSpPr>
          <p:cNvPr id="6" name="Text Placeholder 3"/>
          <p:cNvSpPr>
            <a:spLocks noGrp="1"/>
          </p:cNvSpPr>
          <p:nvPr>
            <p:ph type="body" sz="quarter" idx="11" hasCustomPrompt="1"/>
          </p:nvPr>
        </p:nvSpPr>
        <p:spPr>
          <a:xfrm>
            <a:off x="237061" y="1164512"/>
            <a:ext cx="7023713" cy="3172141"/>
          </a:xfrm>
          <a:prstGeom prst="rect">
            <a:avLst/>
          </a:prstGeom>
        </p:spPr>
        <p:txBody>
          <a:bodyPr vert="horz"/>
          <a:lstStyle>
            <a:lvl1pPr marL="0" indent="0">
              <a:spcBef>
                <a:spcPts val="0"/>
              </a:spcBef>
              <a:buNone/>
              <a:defRPr sz="2400" baseline="0">
                <a:solidFill>
                  <a:schemeClr val="tx1"/>
                </a:solidFill>
                <a:latin typeface="Arial" panose="020B0604020202020204" pitchFamily="34" charset="0"/>
                <a:cs typeface="Arial" panose="020B0604020202020204" pitchFamily="34" charset="0"/>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GB" noProof="0" dirty="0"/>
              <a:t>Click to add introduction text</a:t>
            </a:r>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 Content 1 with Subtitle">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6" name="Subtitle 2"/>
          <p:cNvSpPr>
            <a:spLocks noGrp="1"/>
          </p:cNvSpPr>
          <p:nvPr>
            <p:ph type="subTitle" idx="10" hasCustomPrompt="1"/>
          </p:nvPr>
        </p:nvSpPr>
        <p:spPr>
          <a:xfrm>
            <a:off x="237061" y="526851"/>
            <a:ext cx="8765651" cy="324000"/>
          </a:xfrm>
          <a:prstGeom prst="rect">
            <a:avLst/>
          </a:prstGeom>
        </p:spPr>
        <p:txBody>
          <a:bodyPr/>
          <a:lstStyle>
            <a:lvl1pPr marL="0" indent="0" algn="l">
              <a:lnSpc>
                <a:spcPct val="100000"/>
              </a:lnSpc>
              <a:spcBef>
                <a:spcPts val="0"/>
              </a:spcBef>
              <a:buNone/>
              <a:defRPr sz="2400">
                <a:solidFill>
                  <a:schemeClr val="tx2"/>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noProof="0" dirty="0"/>
              <a:t>Click to add subtitle</a:t>
            </a:r>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7" name="Content Placeholder 2"/>
          <p:cNvSpPr>
            <a:spLocks noGrp="1"/>
          </p:cNvSpPr>
          <p:nvPr>
            <p:ph idx="16" hasCustomPrompt="1"/>
          </p:nvPr>
        </p:nvSpPr>
        <p:spPr>
          <a:xfrm>
            <a:off x="237600" y="1234440"/>
            <a:ext cx="705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dy Only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6" name="Text Placeholder 3"/>
          <p:cNvSpPr>
            <a:spLocks noGrp="1"/>
          </p:cNvSpPr>
          <p:nvPr>
            <p:ph type="body" sz="quarter" idx="11"/>
          </p:nvPr>
        </p:nvSpPr>
        <p:spPr>
          <a:xfrm>
            <a:off x="237600" y="1237097"/>
            <a:ext cx="705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dy and Content 1">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36537" y="1237098"/>
            <a:ext cx="7056000" cy="1620000"/>
          </a:xfrm>
          <a:prstGeom prst="rect">
            <a:avLst/>
          </a:prstGeom>
        </p:spPr>
        <p:txBody>
          <a:bodyPr vert="horz"/>
          <a:lstStyle>
            <a:lvl1pPr marL="0" marR="0" indent="0" algn="l" defTabSz="685800" rtl="0" eaLnBrk="1" fontAlgn="base" latinLnBrk="0" hangingPunct="1">
              <a:lnSpc>
                <a:spcPct val="100000"/>
              </a:lnSpc>
              <a:spcBef>
                <a:spcPct val="0"/>
              </a:spcBef>
              <a:spcAft>
                <a:spcPct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8" name="Content Placeholder 2"/>
          <p:cNvSpPr>
            <a:spLocks noGrp="1"/>
          </p:cNvSpPr>
          <p:nvPr>
            <p:ph idx="15" hasCustomPrompt="1"/>
          </p:nvPr>
        </p:nvSpPr>
        <p:spPr>
          <a:xfrm>
            <a:off x="237600" y="2905963"/>
            <a:ext cx="7056000" cy="1444752"/>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dy 1 with Content 2">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anose="020B0604020202020204" pitchFamily="34" charset="0"/>
              <a:buNone/>
              <a:defRPr sz="18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buNone/>
              <a:defRPr sz="135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Click to edit Master text styles</a:t>
            </a:r>
          </a:p>
        </p:txBody>
      </p:sp>
      <p:sp>
        <p:nvSpPr>
          <p:cNvPr id="8" name="Slide Number Placeholder 5"/>
          <p:cNvSpPr>
            <a:spLocks noGrp="1"/>
          </p:cNvSpPr>
          <p:nvPr>
            <p:ph type="sldNum" sz="quarter" idx="4"/>
          </p:nvPr>
        </p:nvSpPr>
        <p:spPr>
          <a:xfrm>
            <a:off x="85071" y="4927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12" name="Content Placeholder 2"/>
          <p:cNvSpPr>
            <a:spLocks noGrp="1"/>
          </p:cNvSpPr>
          <p:nvPr>
            <p:ph idx="13" hasCustomPrompt="1"/>
          </p:nvPr>
        </p:nvSpPr>
        <p:spPr>
          <a:xfrm>
            <a:off x="237062" y="2905963"/>
            <a:ext cx="4086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3" name="Content Placeholder 2"/>
          <p:cNvSpPr>
            <a:spLocks noGrp="1"/>
          </p:cNvSpPr>
          <p:nvPr>
            <p:ph idx="17" hasCustomPrompt="1"/>
          </p:nvPr>
        </p:nvSpPr>
        <p:spPr>
          <a:xfrm>
            <a:off x="4680000" y="2905963"/>
            <a:ext cx="4086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ody 1 with Content 3">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anose="020B0604020202020204" pitchFamily="34" charset="0"/>
              <a:buNone/>
              <a:defRPr sz="18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buNone/>
              <a:defRPr sz="135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11" name="Content Placeholder 2"/>
          <p:cNvSpPr>
            <a:spLocks noGrp="1"/>
          </p:cNvSpPr>
          <p:nvPr>
            <p:ph idx="18" hasCustomPrompt="1"/>
          </p:nvPr>
        </p:nvSpPr>
        <p:spPr>
          <a:xfrm>
            <a:off x="237600" y="2903515"/>
            <a:ext cx="2664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5" name="Content Placeholder 2"/>
          <p:cNvSpPr>
            <a:spLocks noGrp="1"/>
          </p:cNvSpPr>
          <p:nvPr>
            <p:ph idx="16" hasCustomPrompt="1"/>
          </p:nvPr>
        </p:nvSpPr>
        <p:spPr>
          <a:xfrm>
            <a:off x="3250223" y="2908267"/>
            <a:ext cx="2664000" cy="1440000"/>
          </a:xfrm>
          <a:prstGeom prst="rect">
            <a:avLst/>
          </a:prstGeom>
        </p:spPr>
        <p:txBody>
          <a:bodyPr/>
          <a:lstStyle>
            <a:lvl1pPr marL="135255" indent="-13525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p:txBody>
      </p:sp>
      <p:sp>
        <p:nvSpPr>
          <p:cNvPr id="16" name="Content Placeholder 2"/>
          <p:cNvSpPr>
            <a:spLocks noGrp="1"/>
          </p:cNvSpPr>
          <p:nvPr>
            <p:ph idx="17" hasCustomPrompt="1"/>
          </p:nvPr>
        </p:nvSpPr>
        <p:spPr>
          <a:xfrm>
            <a:off x="6274223" y="2908267"/>
            <a:ext cx="2664000" cy="1440000"/>
          </a:xfrm>
          <a:prstGeom prst="rect">
            <a:avLst/>
          </a:prstGeom>
        </p:spPr>
        <p:txBody>
          <a:bodyPr/>
          <a:lstStyle>
            <a:lvl1pPr marL="135255" indent="-13525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Only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8"/>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4" name="Text Placeholder 3"/>
          <p:cNvSpPr>
            <a:spLocks noGrp="1"/>
          </p:cNvSpPr>
          <p:nvPr>
            <p:ph type="body" sz="quarter" idx="12"/>
          </p:nvPr>
        </p:nvSpPr>
        <p:spPr>
          <a:xfrm>
            <a:off x="4680000" y="1237098"/>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ody and Content Right 1">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6" name="Content Placeholder 2"/>
          <p:cNvSpPr>
            <a:spLocks noGrp="1"/>
          </p:cNvSpPr>
          <p:nvPr>
            <p:ph idx="15" hasCustomPrompt="1"/>
          </p:nvPr>
        </p:nvSpPr>
        <p:spPr>
          <a:xfrm>
            <a:off x="4680000"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and Content Right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0"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11"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8" name="Content Placeholder 2"/>
          <p:cNvSpPr>
            <a:spLocks noGrp="1"/>
          </p:cNvSpPr>
          <p:nvPr>
            <p:ph idx="17" hasCustomPrompt="1"/>
          </p:nvPr>
        </p:nvSpPr>
        <p:spPr>
          <a:xfrm>
            <a:off x="4678499" y="2725591"/>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9" name="Content Placeholder 2"/>
          <p:cNvSpPr>
            <a:spLocks noGrp="1"/>
          </p:cNvSpPr>
          <p:nvPr>
            <p:ph idx="16" hasCustomPrompt="1"/>
          </p:nvPr>
        </p:nvSpPr>
        <p:spPr>
          <a:xfrm>
            <a:off x="4680000" y="1234440"/>
            <a:ext cx="4086000" cy="1371600"/>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ouble Content">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6" name="Content Placeholder 2"/>
          <p:cNvSpPr>
            <a:spLocks noGrp="1"/>
          </p:cNvSpPr>
          <p:nvPr>
            <p:ph idx="16" hasCustomPrompt="1"/>
          </p:nvPr>
        </p:nvSpPr>
        <p:spPr>
          <a:xfrm>
            <a:off x="237061"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1" name="Content Placeholder 2"/>
          <p:cNvSpPr>
            <a:spLocks noGrp="1"/>
          </p:cNvSpPr>
          <p:nvPr>
            <p:ph idx="17" hasCustomPrompt="1"/>
          </p:nvPr>
        </p:nvSpPr>
        <p:spPr>
          <a:xfrm>
            <a:off x="4680000"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iple Headings with Triple Content">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329335"/>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8" name="Text Placeholder 3"/>
          <p:cNvSpPr>
            <a:spLocks noGrp="1"/>
          </p:cNvSpPr>
          <p:nvPr>
            <p:ph type="body" sz="quarter" idx="12"/>
          </p:nvPr>
        </p:nvSpPr>
        <p:spPr>
          <a:xfrm>
            <a:off x="6264000" y="1337391"/>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a:t>Click to edit Master text styles</a:t>
            </a:r>
          </a:p>
        </p:txBody>
      </p:sp>
      <p:sp>
        <p:nvSpPr>
          <p:cNvPr id="13" name="Text Placeholder 3"/>
          <p:cNvSpPr>
            <a:spLocks noGrp="1"/>
          </p:cNvSpPr>
          <p:nvPr>
            <p:ph type="body" sz="quarter" idx="13"/>
          </p:nvPr>
        </p:nvSpPr>
        <p:spPr>
          <a:xfrm>
            <a:off x="3240000" y="1329335"/>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14"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11" name="Content Placeholder 2"/>
          <p:cNvSpPr>
            <a:spLocks noGrp="1"/>
          </p:cNvSpPr>
          <p:nvPr>
            <p:ph idx="17" hasCustomPrompt="1"/>
          </p:nvPr>
        </p:nvSpPr>
        <p:spPr>
          <a:xfrm>
            <a:off x="237600"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6" name="Content Placeholder 2"/>
          <p:cNvSpPr>
            <a:spLocks noGrp="1"/>
          </p:cNvSpPr>
          <p:nvPr>
            <p:ph idx="18" hasCustomPrompt="1"/>
          </p:nvPr>
        </p:nvSpPr>
        <p:spPr>
          <a:xfrm>
            <a:off x="3250223"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7" name="Content Placeholder 2"/>
          <p:cNvSpPr>
            <a:spLocks noGrp="1"/>
          </p:cNvSpPr>
          <p:nvPr>
            <p:ph idx="19" hasCustomPrompt="1"/>
          </p:nvPr>
        </p:nvSpPr>
        <p:spPr>
          <a:xfrm>
            <a:off x="6274223"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av Contents 1">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1 title</a:t>
            </a:r>
          </a:p>
        </p:txBody>
      </p:sp>
      <p:sp>
        <p:nvSpPr>
          <p:cNvPr id="61" name="Table Placeholder 29"/>
          <p:cNvSpPr>
            <a:spLocks noGrp="1"/>
          </p:cNvSpPr>
          <p:nvPr>
            <p:ph type="tbl" sz="quarter" idx="15"/>
          </p:nvPr>
        </p:nvSpPr>
        <p:spPr>
          <a:xfrm>
            <a:off x="986400"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2"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endParaRPr>
          </a:p>
        </p:txBody>
      </p:sp>
      <p:sp>
        <p:nvSpPr>
          <p:cNvPr id="63" name="Text Placeholder 49"/>
          <p:cNvSpPr>
            <a:spLocks noGrp="1"/>
          </p:cNvSpPr>
          <p:nvPr>
            <p:ph type="body" sz="quarter" idx="26" hasCustomPrompt="1"/>
          </p:nvPr>
        </p:nvSpPr>
        <p:spPr>
          <a:xfrm>
            <a:off x="330200" y="1298700"/>
            <a:ext cx="540000" cy="405000"/>
          </a:xfrm>
          <a:prstGeom prst="rect">
            <a:avLst/>
          </a:prstGeom>
          <a:solidFill>
            <a:srgbClr val="D8DCDE"/>
          </a:solidFill>
          <a:ln w="19050" cmpd="sng">
            <a:noFill/>
          </a:ln>
        </p:spPr>
        <p:txBody>
          <a:bodyPr vert="horz" anchor="ctr"/>
          <a:lstStyle>
            <a:lvl1pPr marL="0" indent="0" algn="ctr">
              <a:lnSpc>
                <a:spcPct val="90000"/>
              </a:lnSpc>
              <a:spcBef>
                <a:spcPts val="600"/>
              </a:spcBef>
              <a:buNone/>
              <a:defRPr sz="1800" b="1">
                <a:solidFill>
                  <a:schemeClr val="tx2"/>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600"/>
              </a:spcBef>
              <a:spcAft>
                <a:spcPts val="0"/>
              </a:spcAft>
              <a:buClrTx/>
              <a:buSzTx/>
              <a:buFontTx/>
              <a:buNone/>
              <a:defRPr/>
            </a:pPr>
            <a:r>
              <a:rPr kumimoji="0" lang="en-GB" sz="18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rPr>
              <a:t>1</a:t>
            </a:r>
          </a:p>
        </p:txBody>
      </p:sp>
      <p:sp>
        <p:nvSpPr>
          <p:cNvPr id="64"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5"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66" name="Text Placeholder 49"/>
          <p:cNvSpPr>
            <a:spLocks noGrp="1"/>
          </p:cNvSpPr>
          <p:nvPr>
            <p:ph type="body" sz="quarter" idx="29" hasCustomPrompt="1"/>
          </p:nvPr>
        </p:nvSpPr>
        <p:spPr>
          <a:xfrm>
            <a:off x="330200" y="1802967"/>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rPr>
              <a:t>2</a:t>
            </a:r>
          </a:p>
        </p:txBody>
      </p:sp>
      <p:sp>
        <p:nvSpPr>
          <p:cNvPr id="67"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8"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69"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rPr>
              <a:t>3</a:t>
            </a:r>
          </a:p>
        </p:txBody>
      </p:sp>
      <p:sp>
        <p:nvSpPr>
          <p:cNvPr id="70"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1"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2" name="Text Placeholder 49"/>
          <p:cNvSpPr>
            <a:spLocks noGrp="1"/>
          </p:cNvSpPr>
          <p:nvPr>
            <p:ph type="body" sz="quarter" idx="35" hasCustomPrompt="1"/>
          </p:nvPr>
        </p:nvSpPr>
        <p:spPr>
          <a:xfrm>
            <a:off x="330200" y="2822732"/>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4</a:t>
            </a:r>
          </a:p>
        </p:txBody>
      </p:sp>
      <p:sp>
        <p:nvSpPr>
          <p:cNvPr id="73"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4"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5" name="Text Placeholder 49"/>
          <p:cNvSpPr>
            <a:spLocks noGrp="1"/>
          </p:cNvSpPr>
          <p:nvPr>
            <p:ph type="body" sz="quarter" idx="38" hasCustomPrompt="1"/>
          </p:nvPr>
        </p:nvSpPr>
        <p:spPr>
          <a:xfrm>
            <a:off x="330200" y="3331009"/>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5</a:t>
            </a:r>
          </a:p>
        </p:txBody>
      </p:sp>
      <p:sp>
        <p:nvSpPr>
          <p:cNvPr id="76"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7"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78" name="Text Placeholder 49"/>
          <p:cNvSpPr>
            <a:spLocks noGrp="1"/>
          </p:cNvSpPr>
          <p:nvPr>
            <p:ph type="body" sz="quarter" idx="41" hasCustomPrompt="1"/>
          </p:nvPr>
        </p:nvSpPr>
        <p:spPr>
          <a:xfrm>
            <a:off x="330200" y="3847226"/>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6</a:t>
            </a:r>
          </a:p>
        </p:txBody>
      </p:sp>
      <p:sp>
        <p:nvSpPr>
          <p:cNvPr id="23" name="Slide Number Placeholder 5"/>
          <p:cNvSpPr>
            <a:spLocks noGrp="1"/>
          </p:cNvSpPr>
          <p:nvPr>
            <p:ph type="sldNum" sz="quarter" idx="4"/>
          </p:nvPr>
        </p:nvSpPr>
        <p:spPr>
          <a:xfrm>
            <a:off x="39061" y="4927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and Picture Right 1">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9" name="Picture Placeholder 16"/>
          <p:cNvSpPr>
            <a:spLocks noGrp="1"/>
          </p:cNvSpPr>
          <p:nvPr>
            <p:ph type="pic" sz="quarter" idx="14"/>
          </p:nvPr>
        </p:nvSpPr>
        <p:spPr>
          <a:xfrm>
            <a:off x="4680000" y="1252800"/>
            <a:ext cx="4086000" cy="2835988"/>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ody and Picture Right 2">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9" name="Picture Placeholder 16"/>
          <p:cNvSpPr>
            <a:spLocks noGrp="1"/>
          </p:cNvSpPr>
          <p:nvPr>
            <p:ph type="pic" sz="quarter" idx="14"/>
          </p:nvPr>
        </p:nvSpPr>
        <p:spPr>
          <a:xfrm>
            <a:off x="4680000" y="1261267"/>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p>
        </p:txBody>
      </p:sp>
      <p:sp>
        <p:nvSpPr>
          <p:cNvPr id="20" name="Picture Placeholder 16"/>
          <p:cNvSpPr>
            <a:spLocks noGrp="1"/>
          </p:cNvSpPr>
          <p:nvPr>
            <p:ph type="pic" sz="quarter" idx="15"/>
          </p:nvPr>
        </p:nvSpPr>
        <p:spPr>
          <a:xfrm>
            <a:off x="4680000" y="2904253"/>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and Picture Lower 1">
    <p:spTree>
      <p:nvGrpSpPr>
        <p:cNvPr id="1" name=""/>
        <p:cNvGrpSpPr/>
        <p:nvPr/>
      </p:nvGrpSpPr>
      <p:grpSpPr>
        <a:xfrm>
          <a:off x="0" y="0"/>
          <a:ext cx="0" cy="0"/>
          <a:chOff x="0" y="0"/>
          <a:chExt cx="0" cy="0"/>
        </a:xfrm>
      </p:grpSpPr>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p>
        </p:txBody>
      </p:sp>
      <p:sp>
        <p:nvSpPr>
          <p:cNvPr id="17" name="Text Placeholder 2"/>
          <p:cNvSpPr>
            <a:spLocks noGrp="1"/>
          </p:cNvSpPr>
          <p:nvPr>
            <p:ph type="body" sz="quarter" idx="13"/>
          </p:nvPr>
        </p:nvSpPr>
        <p:spPr>
          <a:xfrm>
            <a:off x="236537" y="1237097"/>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ody and Picture Lower 2">
    <p:spTree>
      <p:nvGrpSpPr>
        <p:cNvPr id="1" name=""/>
        <p:cNvGrpSpPr/>
        <p:nvPr/>
      </p:nvGrpSpPr>
      <p:grpSpPr>
        <a:xfrm>
          <a:off x="0" y="0"/>
          <a:ext cx="0" cy="0"/>
          <a:chOff x="0" y="0"/>
          <a:chExt cx="0" cy="0"/>
        </a:xfrm>
      </p:grpSpPr>
      <p:sp>
        <p:nvSpPr>
          <p:cNvPr id="21" name="Picture Placeholder 16"/>
          <p:cNvSpPr>
            <a:spLocks noGrp="1"/>
          </p:cNvSpPr>
          <p:nvPr>
            <p:ph type="pic" sz="quarter" idx="15"/>
          </p:nvPr>
        </p:nvSpPr>
        <p:spPr>
          <a:xfrm>
            <a:off x="46188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p>
        </p:txBody>
      </p:sp>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p>
        </p:txBody>
      </p:sp>
      <p:sp>
        <p:nvSpPr>
          <p:cNvPr id="17" name="Text Placeholder 2"/>
          <p:cNvSpPr>
            <a:spLocks noGrp="1"/>
          </p:cNvSpPr>
          <p:nvPr>
            <p:ph type="body" sz="quarter" idx="13"/>
          </p:nvPr>
        </p:nvSpPr>
        <p:spPr>
          <a:xfrm>
            <a:off x="236537" y="1237099"/>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ody and Picture Lower 3">
    <p:spTree>
      <p:nvGrpSpPr>
        <p:cNvPr id="1" name=""/>
        <p:cNvGrpSpPr/>
        <p:nvPr/>
      </p:nvGrpSpPr>
      <p:grpSpPr>
        <a:xfrm>
          <a:off x="0" y="0"/>
          <a:ext cx="0" cy="0"/>
          <a:chOff x="0" y="0"/>
          <a:chExt cx="0" cy="0"/>
        </a:xfrm>
      </p:grpSpPr>
      <p:sp>
        <p:nvSpPr>
          <p:cNvPr id="17" name="Picture Placeholder 16"/>
          <p:cNvSpPr>
            <a:spLocks noGrp="1"/>
          </p:cNvSpPr>
          <p:nvPr>
            <p:ph type="pic" sz="quarter" idx="14"/>
          </p:nvPr>
        </p:nvSpPr>
        <p:spPr>
          <a:xfrm>
            <a:off x="327600"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p>
        </p:txBody>
      </p:sp>
      <p:sp>
        <p:nvSpPr>
          <p:cNvPr id="18" name="Picture Placeholder 16"/>
          <p:cNvSpPr>
            <a:spLocks noGrp="1"/>
          </p:cNvSpPr>
          <p:nvPr>
            <p:ph type="pic" sz="quarter" idx="15"/>
          </p:nvPr>
        </p:nvSpPr>
        <p:spPr>
          <a:xfrm>
            <a:off x="3201023"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p>
        </p:txBody>
      </p:sp>
      <p:sp>
        <p:nvSpPr>
          <p:cNvPr id="19" name="Picture Placeholder 16"/>
          <p:cNvSpPr>
            <a:spLocks noGrp="1"/>
          </p:cNvSpPr>
          <p:nvPr>
            <p:ph type="pic" sz="quarter" idx="16"/>
          </p:nvPr>
        </p:nvSpPr>
        <p:spPr>
          <a:xfrm>
            <a:off x="6067748"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p>
        </p:txBody>
      </p:sp>
      <p:sp>
        <p:nvSpPr>
          <p:cNvPr id="21" name="Text Placeholder 2"/>
          <p:cNvSpPr>
            <a:spLocks noGrp="1"/>
          </p:cNvSpPr>
          <p:nvPr>
            <p:ph type="body" sz="quarter" idx="13"/>
          </p:nvPr>
        </p:nvSpPr>
        <p:spPr>
          <a:xfrm>
            <a:off x="236537" y="1237098"/>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s Lis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236537" y="1233071"/>
            <a:ext cx="8766174" cy="3172500"/>
          </a:xfrm>
          <a:prstGeom prst="rect">
            <a:avLst/>
          </a:prstGeom>
        </p:spPr>
        <p:txBody>
          <a:bodyPr/>
          <a:lstStyle>
            <a:lvl1pPr marL="269875" indent="-269875">
              <a:lnSpc>
                <a:spcPct val="100000"/>
              </a:lnSpc>
              <a:spcBef>
                <a:spcPts val="0"/>
              </a:spcBef>
              <a:buClrTx/>
              <a:buFont typeface="+mj-lt"/>
              <a:buAutoNum type="arabicPeriod"/>
              <a:defRPr sz="1800" b="1">
                <a:solidFill>
                  <a:schemeClr val="tx1"/>
                </a:solidFill>
                <a:latin typeface="Arial" panose="020B0604020202020204" pitchFamily="34" charset="0"/>
                <a:cs typeface="Arial" panose="020B0604020202020204" pitchFamily="34" charset="0"/>
              </a:defRPr>
            </a:lvl1pPr>
            <a:lvl2pPr marL="472440" indent="-135255">
              <a:lnSpc>
                <a:spcPct val="100000"/>
              </a:lnSpc>
              <a:spcBef>
                <a:spcPts val="0"/>
              </a:spcBef>
              <a:buClrTx/>
              <a:buFont typeface="Arial" panose="020B0604020202020204" pitchFamily="34" charset="0"/>
              <a:buChar char="•"/>
              <a:defRPr sz="16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content title</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6"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1EA14DB-09B1-43DB-8E70-71BF568AD744}" type="datetimeFigureOut">
              <a:rPr lang="zh-CN" altLang="en-US" smtClean="0"/>
              <a:t>2025/3/8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av Contents 2">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2 title</a:t>
            </a:r>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29" name="Text Placeholder 49"/>
          <p:cNvSpPr>
            <a:spLocks noGrp="1"/>
          </p:cNvSpPr>
          <p:nvPr>
            <p:ph type="body" sz="quarter" idx="29" hasCustomPrompt="1"/>
          </p:nvPr>
        </p:nvSpPr>
        <p:spPr>
          <a:xfrm>
            <a:off x="330200" y="1802967"/>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2</a:t>
            </a:r>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33" name="Text Placeholder 49"/>
          <p:cNvSpPr>
            <a:spLocks noGrp="1"/>
          </p:cNvSpPr>
          <p:nvPr>
            <p:ph type="body" sz="quarter" idx="32" hasCustomPrompt="1"/>
          </p:nvPr>
        </p:nvSpPr>
        <p:spPr>
          <a:xfrm>
            <a:off x="330200" y="2312024"/>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3</a:t>
            </a:r>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4</a:t>
            </a:r>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1EA14DB-09B1-43DB-8E70-71BF568AD744}" type="datetimeFigureOut">
              <a:rPr lang="zh-CN" altLang="en-US" smtClean="0"/>
              <a:t>2025/3/8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1EA14DB-09B1-43DB-8E70-71BF568AD744}" type="datetimeFigureOut">
              <a:rPr lang="zh-CN" altLang="en-US" smtClean="0"/>
              <a:t>2025/3/8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70013"/>
            <a:ext cx="3867150" cy="32623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370013"/>
            <a:ext cx="3867150" cy="32623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91EA14DB-09B1-43DB-8E70-71BF568AD744}" type="datetimeFigureOut">
              <a:rPr lang="zh-CN" altLang="en-US" smtClean="0"/>
              <a:t>2025/3/8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284001-80DB-41BC-8003-1323AC14EAB4}" type="slidenum">
              <a:rPr lang="zh-CN" altLang="en-US" smtClean="0"/>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a:t>单击此处编辑母版标题样式</a:t>
            </a:r>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1879600"/>
            <a:ext cx="3868737" cy="27622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1879600"/>
            <a:ext cx="3887788" cy="27622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91EA14DB-09B1-43DB-8E70-71BF568AD744}" type="datetimeFigureOut">
              <a:rPr lang="zh-CN" altLang="en-US" smtClean="0"/>
              <a:t>2025/3/8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284001-80DB-41BC-8003-1323AC14EAB4}" type="slidenum">
              <a:rPr lang="zh-CN" altLang="en-US" smtClean="0"/>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EA14DB-09B1-43DB-8E70-71BF568AD744}" type="datetimeFigureOut">
              <a:rPr lang="zh-CN" altLang="en-US" smtClean="0"/>
              <a:t>2025/3/8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284001-80DB-41BC-8003-1323AC14EAB4}" type="slidenum">
              <a:rPr lang="zh-CN" altLang="en-US" smtClean="0"/>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EA14DB-09B1-43DB-8E70-71BF568AD744}" type="datetimeFigureOut">
              <a:rPr lang="zh-CN" altLang="en-US" smtClean="0"/>
              <a:t>2025/3/8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284001-80DB-41BC-8003-1323AC14EAB4}"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EA14DB-09B1-43DB-8E70-71BF568AD744}" type="datetimeFigureOut">
              <a:rPr lang="zh-CN" altLang="en-US" smtClean="0"/>
              <a:t>2025/3/8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284001-80DB-41BC-8003-1323AC14EAB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EA14DB-09B1-43DB-8E70-71BF568AD744}" type="datetimeFigureOut">
              <a:rPr lang="zh-CN" altLang="en-US" smtClean="0"/>
              <a:t>2025/3/8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284001-80DB-41BC-8003-1323AC14EAB4}" type="slidenum">
              <a:rPr lang="zh-CN" altLang="en-US" smtClean="0"/>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1EA14DB-09B1-43DB-8E70-71BF568AD744}" type="datetimeFigureOut">
              <a:rPr lang="zh-CN" altLang="en-US" smtClean="0"/>
              <a:t>2025/3/8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1EA14DB-09B1-43DB-8E70-71BF568AD744}" type="datetimeFigureOut">
              <a:rPr lang="zh-CN" altLang="en-US" smtClean="0"/>
              <a:t>2025/3/8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av Contents 3">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3 title</a:t>
            </a:r>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3</a:t>
            </a:r>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4</a:t>
            </a:r>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1B9452D-0D2F-422A-BAB7-6D0CD5F19B78}" type="datetimeFigureOut">
              <a:rPr lang="zh-CN" altLang="en-US" smtClean="0"/>
              <a:t>2025/3/8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512B5-D583-49F0-AF4A-293EC68CF256}" type="slidenum">
              <a:rPr lang="zh-CN" altLang="en-US" smtClean="0"/>
              <a:t>‹#›</a:t>
            </a:fld>
            <a:endParaRPr lang="zh-CN" altLang="en-US"/>
          </a:p>
        </p:txBody>
      </p:sp>
    </p:spTree>
    <p:extLst>
      <p:ext uri="{BB962C8B-B14F-4D97-AF65-F5344CB8AC3E}">
        <p14:creationId xmlns:p14="http://schemas.microsoft.com/office/powerpoint/2010/main" val="36596900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36605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15" name="Title 8"/>
          <p:cNvSpPr>
            <a:spLocks noGrp="1"/>
          </p:cNvSpPr>
          <p:nvPr>
            <p:ph type="title" hasCustomPrompt="1"/>
          </p:nvPr>
        </p:nvSpPr>
        <p:spPr>
          <a:xfrm>
            <a:off x="237061" y="227127"/>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title</a:t>
            </a:r>
          </a:p>
        </p:txBody>
      </p:sp>
      <p:sp>
        <p:nvSpPr>
          <p:cNvPr id="6" name="Text Placeholder 3"/>
          <p:cNvSpPr>
            <a:spLocks noGrp="1"/>
          </p:cNvSpPr>
          <p:nvPr>
            <p:ph type="body" sz="quarter" idx="11" hasCustomPrompt="1"/>
          </p:nvPr>
        </p:nvSpPr>
        <p:spPr>
          <a:xfrm>
            <a:off x="237061" y="1164512"/>
            <a:ext cx="7023713" cy="3172141"/>
          </a:xfrm>
          <a:prstGeom prst="rect">
            <a:avLst/>
          </a:prstGeom>
        </p:spPr>
        <p:txBody>
          <a:bodyPr vert="horz"/>
          <a:lstStyle>
            <a:lvl1pPr marL="0" indent="0">
              <a:spcBef>
                <a:spcPts val="0"/>
              </a:spcBef>
              <a:buNone/>
              <a:defRPr sz="2400" baseline="0">
                <a:solidFill>
                  <a:schemeClr val="tx1"/>
                </a:solidFill>
                <a:latin typeface="Arial" panose="020B0604020202020204" pitchFamily="34" charset="0"/>
                <a:cs typeface="Arial" panose="020B0604020202020204" pitchFamily="34" charset="0"/>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GB" noProof="0" dirty="0"/>
              <a:t>Click to add introduction text</a:t>
            </a:r>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extLst>
      <p:ext uri="{BB962C8B-B14F-4D97-AF65-F5344CB8AC3E}">
        <p14:creationId xmlns:p14="http://schemas.microsoft.com/office/powerpoint/2010/main" val="23931164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av Contents 1">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1 title</a:t>
            </a:r>
          </a:p>
        </p:txBody>
      </p:sp>
      <p:sp>
        <p:nvSpPr>
          <p:cNvPr id="61" name="Table Placeholder 29"/>
          <p:cNvSpPr>
            <a:spLocks noGrp="1"/>
          </p:cNvSpPr>
          <p:nvPr>
            <p:ph type="tbl" sz="quarter" idx="15"/>
          </p:nvPr>
        </p:nvSpPr>
        <p:spPr>
          <a:xfrm>
            <a:off x="986400"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2"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endParaRPr>
          </a:p>
        </p:txBody>
      </p:sp>
      <p:sp>
        <p:nvSpPr>
          <p:cNvPr id="63" name="Text Placeholder 49"/>
          <p:cNvSpPr>
            <a:spLocks noGrp="1"/>
          </p:cNvSpPr>
          <p:nvPr>
            <p:ph type="body" sz="quarter" idx="26" hasCustomPrompt="1"/>
          </p:nvPr>
        </p:nvSpPr>
        <p:spPr>
          <a:xfrm>
            <a:off x="330200" y="1298700"/>
            <a:ext cx="540000" cy="405000"/>
          </a:xfrm>
          <a:prstGeom prst="rect">
            <a:avLst/>
          </a:prstGeom>
          <a:solidFill>
            <a:srgbClr val="D8DCDE"/>
          </a:solidFill>
          <a:ln w="19050" cmpd="sng">
            <a:noFill/>
          </a:ln>
        </p:spPr>
        <p:txBody>
          <a:bodyPr vert="horz" anchor="ctr"/>
          <a:lstStyle>
            <a:lvl1pPr marL="0" indent="0" algn="ctr">
              <a:lnSpc>
                <a:spcPct val="90000"/>
              </a:lnSpc>
              <a:spcBef>
                <a:spcPts val="600"/>
              </a:spcBef>
              <a:buNone/>
              <a:defRPr sz="1800" b="1">
                <a:solidFill>
                  <a:schemeClr val="tx2"/>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600"/>
              </a:spcBef>
              <a:spcAft>
                <a:spcPts val="0"/>
              </a:spcAft>
              <a:buClrTx/>
              <a:buSzTx/>
              <a:buFontTx/>
              <a:buNone/>
              <a:defRPr/>
            </a:pPr>
            <a:r>
              <a:rPr kumimoji="0" lang="en-GB" sz="18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rPr>
              <a:t>1</a:t>
            </a:r>
          </a:p>
        </p:txBody>
      </p:sp>
      <p:sp>
        <p:nvSpPr>
          <p:cNvPr id="64"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5"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66" name="Text Placeholder 49"/>
          <p:cNvSpPr>
            <a:spLocks noGrp="1"/>
          </p:cNvSpPr>
          <p:nvPr>
            <p:ph type="body" sz="quarter" idx="29" hasCustomPrompt="1"/>
          </p:nvPr>
        </p:nvSpPr>
        <p:spPr>
          <a:xfrm>
            <a:off x="330200" y="1802967"/>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rPr>
              <a:t>2</a:t>
            </a:r>
          </a:p>
        </p:txBody>
      </p:sp>
      <p:sp>
        <p:nvSpPr>
          <p:cNvPr id="67"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8"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69"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rPr>
              <a:t>3</a:t>
            </a:r>
          </a:p>
        </p:txBody>
      </p:sp>
      <p:sp>
        <p:nvSpPr>
          <p:cNvPr id="70"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1"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2" name="Text Placeholder 49"/>
          <p:cNvSpPr>
            <a:spLocks noGrp="1"/>
          </p:cNvSpPr>
          <p:nvPr>
            <p:ph type="body" sz="quarter" idx="35" hasCustomPrompt="1"/>
          </p:nvPr>
        </p:nvSpPr>
        <p:spPr>
          <a:xfrm>
            <a:off x="330200" y="2822732"/>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4</a:t>
            </a:r>
          </a:p>
        </p:txBody>
      </p:sp>
      <p:sp>
        <p:nvSpPr>
          <p:cNvPr id="73"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4"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5" name="Text Placeholder 49"/>
          <p:cNvSpPr>
            <a:spLocks noGrp="1"/>
          </p:cNvSpPr>
          <p:nvPr>
            <p:ph type="body" sz="quarter" idx="38" hasCustomPrompt="1"/>
          </p:nvPr>
        </p:nvSpPr>
        <p:spPr>
          <a:xfrm>
            <a:off x="330200" y="3331009"/>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5</a:t>
            </a:r>
          </a:p>
        </p:txBody>
      </p:sp>
      <p:sp>
        <p:nvSpPr>
          <p:cNvPr id="76"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7"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78" name="Text Placeholder 49"/>
          <p:cNvSpPr>
            <a:spLocks noGrp="1"/>
          </p:cNvSpPr>
          <p:nvPr>
            <p:ph type="body" sz="quarter" idx="41" hasCustomPrompt="1"/>
          </p:nvPr>
        </p:nvSpPr>
        <p:spPr>
          <a:xfrm>
            <a:off x="330200" y="3847226"/>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6</a:t>
            </a:r>
          </a:p>
        </p:txBody>
      </p:sp>
      <p:sp>
        <p:nvSpPr>
          <p:cNvPr id="23"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extLst>
      <p:ext uri="{BB962C8B-B14F-4D97-AF65-F5344CB8AC3E}">
        <p14:creationId xmlns:p14="http://schemas.microsoft.com/office/powerpoint/2010/main" val="32899792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av Contents 2">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2 title</a:t>
            </a:r>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29" name="Text Placeholder 49"/>
          <p:cNvSpPr>
            <a:spLocks noGrp="1"/>
          </p:cNvSpPr>
          <p:nvPr>
            <p:ph type="body" sz="quarter" idx="29" hasCustomPrompt="1"/>
          </p:nvPr>
        </p:nvSpPr>
        <p:spPr>
          <a:xfrm>
            <a:off x="330200" y="1802967"/>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2</a:t>
            </a:r>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33" name="Text Placeholder 49"/>
          <p:cNvSpPr>
            <a:spLocks noGrp="1"/>
          </p:cNvSpPr>
          <p:nvPr>
            <p:ph type="body" sz="quarter" idx="32" hasCustomPrompt="1"/>
          </p:nvPr>
        </p:nvSpPr>
        <p:spPr>
          <a:xfrm>
            <a:off x="330200" y="2312024"/>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3</a:t>
            </a:r>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4</a:t>
            </a:r>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extLst>
      <p:ext uri="{BB962C8B-B14F-4D97-AF65-F5344CB8AC3E}">
        <p14:creationId xmlns:p14="http://schemas.microsoft.com/office/powerpoint/2010/main" val="42592618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av Contents 3">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3 title</a:t>
            </a:r>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3</a:t>
            </a:r>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4</a:t>
            </a:r>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extLst>
      <p:ext uri="{BB962C8B-B14F-4D97-AF65-F5344CB8AC3E}">
        <p14:creationId xmlns:p14="http://schemas.microsoft.com/office/powerpoint/2010/main" val="11093117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av Contents 4">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4 title</a:t>
            </a:r>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4</a:t>
            </a:r>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extLst>
      <p:ext uri="{BB962C8B-B14F-4D97-AF65-F5344CB8AC3E}">
        <p14:creationId xmlns:p14="http://schemas.microsoft.com/office/powerpoint/2010/main" val="7915962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av Contents 5">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5 title</a:t>
            </a:r>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4</a:t>
            </a:r>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5</a:t>
            </a:r>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extLst>
      <p:ext uri="{BB962C8B-B14F-4D97-AF65-F5344CB8AC3E}">
        <p14:creationId xmlns:p14="http://schemas.microsoft.com/office/powerpoint/2010/main" val="9249970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av Contents 6">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6 title</a:t>
            </a:r>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4</a:t>
            </a:r>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5</a:t>
            </a:r>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2" name="Text Placeholder 49"/>
          <p:cNvSpPr>
            <a:spLocks noGrp="1"/>
          </p:cNvSpPr>
          <p:nvPr>
            <p:ph type="body" sz="quarter" idx="41" hasCustomPrompt="1"/>
          </p:nvPr>
        </p:nvSpPr>
        <p:spPr>
          <a:xfrm>
            <a:off x="330200" y="3847226"/>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6</a:t>
            </a:r>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extLst>
      <p:ext uri="{BB962C8B-B14F-4D97-AF65-F5344CB8AC3E}">
        <p14:creationId xmlns:p14="http://schemas.microsoft.com/office/powerpoint/2010/main" val="21362332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5" name="Rectangle 4"/>
          <p:cNvSpPr>
            <a:spLocks noGrp="1" noChangeArrowheads="1"/>
          </p:cNvSpPr>
          <p:nvPr userDrawn="1"/>
        </p:nvSpPr>
        <p:spPr bwMode="auto">
          <a:xfrm>
            <a:off x="528758" y="3431381"/>
            <a:ext cx="2689225" cy="285750"/>
          </a:xfrm>
          <a:prstGeom prst="rect">
            <a:avLst/>
          </a:prstGeom>
          <a:noFill/>
          <a:ln w="9525">
            <a:noFill/>
            <a:miter lim="800000"/>
          </a:ln>
          <a:effectLst/>
        </p:spPr>
        <p:txBody>
          <a:bodyPr anchor="b"/>
          <a:lstStyle/>
          <a:p>
            <a:r>
              <a:rPr lang="en-GB" sz="1400" b="1" dirty="0">
                <a:solidFill>
                  <a:schemeClr val="tx1"/>
                </a:solidFill>
                <a:latin typeface="Arial" panose="020B0604020202020204" pitchFamily="34" charset="0"/>
                <a:cs typeface="Arial" panose="020B0604020202020204" pitchFamily="34" charset="0"/>
              </a:rPr>
              <a:t>Confidentiality Notice </a:t>
            </a:r>
            <a:endParaRPr lang="en-GB" sz="2400" dirty="0">
              <a:solidFill>
                <a:schemeClr val="tx1"/>
              </a:solidFill>
              <a:latin typeface="Arial" panose="020B0604020202020204" pitchFamily="34" charset="0"/>
              <a:cs typeface="Arial" panose="020B0604020202020204" pitchFamily="34" charset="0"/>
            </a:endParaRPr>
          </a:p>
        </p:txBody>
      </p:sp>
      <p:sp>
        <p:nvSpPr>
          <p:cNvPr id="7" name="Rectangle 6"/>
          <p:cNvSpPr>
            <a:spLocks noGrp="1" noChangeArrowheads="1"/>
          </p:cNvSpPr>
          <p:nvPr userDrawn="1"/>
        </p:nvSpPr>
        <p:spPr bwMode="auto">
          <a:xfrm>
            <a:off x="541457" y="3717131"/>
            <a:ext cx="7440493" cy="648000"/>
          </a:xfrm>
          <a:prstGeom prst="rect">
            <a:avLst/>
          </a:prstGeom>
          <a:noFill/>
          <a:ln w="9525">
            <a:noFill/>
            <a:miter lim="800000"/>
          </a:ln>
          <a:effectLst/>
        </p:spPr>
        <p:txBody>
          <a:bodyPr/>
          <a:lstStyle/>
          <a:p>
            <a:r>
              <a:rPr lang="en-GB" sz="900" noProof="0" dirty="0">
                <a:solidFill>
                  <a:schemeClr val="tx1"/>
                </a:solidFill>
                <a:latin typeface="+mn-lt"/>
                <a:cs typeface="Arial" panose="020B0604020202020204"/>
              </a:rPr>
              <a:t>This file is private and may contain confidential and proprietary information. If you have received this file in error, please notify us and remove </a:t>
            </a:r>
            <a:br>
              <a:rPr lang="en-GB" sz="900" noProof="0" dirty="0">
                <a:solidFill>
                  <a:schemeClr val="tx1"/>
                </a:solidFill>
                <a:latin typeface="+mn-lt"/>
                <a:cs typeface="Arial" panose="020B0604020202020204"/>
              </a:rPr>
            </a:br>
            <a:r>
              <a:rPr lang="en-GB" sz="900" noProof="0" dirty="0">
                <a:solidFill>
                  <a:schemeClr val="tx1"/>
                </a:solidFill>
                <a:latin typeface="+mn-lt"/>
                <a:cs typeface="Arial" panose="020B0604020202020204"/>
              </a:rPr>
              <a:t>it from your system and note that you must not copy, distribute or take any action in reliance on it. Any unauthorized use or disclosure of the contents of this file is not permitted and may be unlawful. AstraZeneca PLC, </a:t>
            </a:r>
            <a:r>
              <a:rPr lang="en-US" sz="900" kern="1200" dirty="0">
                <a:solidFill>
                  <a:schemeClr val="tx1"/>
                </a:solidFill>
                <a:latin typeface="+mn-lt"/>
                <a:ea typeface="+mn-ea"/>
                <a:cs typeface="Arial" panose="020B0604020202020204"/>
              </a:rPr>
              <a:t>1 Francis Crick Avenue</a:t>
            </a:r>
            <a:r>
              <a:rPr lang="en-US" sz="900" kern="1200" baseline="0" dirty="0">
                <a:solidFill>
                  <a:schemeClr val="tx1"/>
                </a:solidFill>
                <a:latin typeface="+mn-lt"/>
                <a:ea typeface="+mn-ea"/>
                <a:cs typeface="Arial" panose="020B0604020202020204"/>
              </a:rPr>
              <a:t>, </a:t>
            </a:r>
            <a:r>
              <a:rPr lang="en-US" sz="900" kern="1200" dirty="0">
                <a:solidFill>
                  <a:schemeClr val="tx1"/>
                </a:solidFill>
                <a:latin typeface="+mn-lt"/>
                <a:ea typeface="+mn-ea"/>
                <a:cs typeface="Arial" panose="020B0604020202020204"/>
              </a:rPr>
              <a:t>Cambridge Biomedical Campus, Cambridge, CB2 0AA</a:t>
            </a:r>
            <a:r>
              <a:rPr lang="en-GB" sz="900" noProof="0" dirty="0">
                <a:solidFill>
                  <a:schemeClr val="tx1"/>
                </a:solidFill>
                <a:latin typeface="+mn-lt"/>
                <a:cs typeface="Arial" panose="020B0604020202020204"/>
              </a:rPr>
              <a:t>, UK, T: +44(0)203 749 5000, www.astrazeneca.com</a:t>
            </a:r>
          </a:p>
        </p:txBody>
      </p:sp>
    </p:spTree>
    <p:extLst>
      <p:ext uri="{BB962C8B-B14F-4D97-AF65-F5344CB8AC3E}">
        <p14:creationId xmlns:p14="http://schemas.microsoft.com/office/powerpoint/2010/main" val="21467931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av Contents 4">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4 title</a:t>
            </a:r>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4</a:t>
            </a:r>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ullet Content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a:lnSpc>
                <a:spcPct val="100000"/>
              </a:lnSpc>
              <a:defRPr sz="2400" b="1" baseline="0">
                <a:solidFill>
                  <a:srgbClr val="830051"/>
                </a:solidFill>
                <a:latin typeface="Arial" panose="020B0604020202020204" pitchFamily="34" charset="0"/>
                <a:cs typeface="Arial" panose="020B0604020202020204" pitchFamily="34" charset="0"/>
              </a:defRPr>
            </a:lvl1pPr>
          </a:lstStyle>
          <a:p>
            <a:r>
              <a:rPr lang="en-GB" noProof="0" dirty="0"/>
              <a:t>Click to add title</a:t>
            </a:r>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7" name="Content Placeholder 2"/>
          <p:cNvSpPr>
            <a:spLocks noGrp="1"/>
          </p:cNvSpPr>
          <p:nvPr>
            <p:ph idx="16" hasCustomPrompt="1"/>
          </p:nvPr>
        </p:nvSpPr>
        <p:spPr>
          <a:xfrm>
            <a:off x="237600" y="1234440"/>
            <a:ext cx="705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362688335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ullet Content 1 with Subtitle">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6" name="Subtitle 2"/>
          <p:cNvSpPr>
            <a:spLocks noGrp="1"/>
          </p:cNvSpPr>
          <p:nvPr>
            <p:ph type="subTitle" idx="10" hasCustomPrompt="1"/>
          </p:nvPr>
        </p:nvSpPr>
        <p:spPr>
          <a:xfrm>
            <a:off x="237061" y="526851"/>
            <a:ext cx="8765651" cy="324000"/>
          </a:xfrm>
          <a:prstGeom prst="rect">
            <a:avLst/>
          </a:prstGeom>
        </p:spPr>
        <p:txBody>
          <a:bodyPr/>
          <a:lstStyle>
            <a:lvl1pPr marL="0" indent="0" algn="l">
              <a:lnSpc>
                <a:spcPct val="100000"/>
              </a:lnSpc>
              <a:spcBef>
                <a:spcPts val="0"/>
              </a:spcBef>
              <a:buNone/>
              <a:defRPr sz="2400">
                <a:solidFill>
                  <a:schemeClr val="tx2"/>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noProof="0" dirty="0"/>
              <a:t>Click to add subtitle</a:t>
            </a:r>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7" name="Content Placeholder 2"/>
          <p:cNvSpPr>
            <a:spLocks noGrp="1"/>
          </p:cNvSpPr>
          <p:nvPr>
            <p:ph idx="16" hasCustomPrompt="1"/>
          </p:nvPr>
        </p:nvSpPr>
        <p:spPr>
          <a:xfrm>
            <a:off x="237600" y="1234440"/>
            <a:ext cx="705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37031253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ody Only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6" name="Text Placeholder 3"/>
          <p:cNvSpPr>
            <a:spLocks noGrp="1"/>
          </p:cNvSpPr>
          <p:nvPr>
            <p:ph type="body" sz="quarter" idx="11"/>
          </p:nvPr>
        </p:nvSpPr>
        <p:spPr>
          <a:xfrm>
            <a:off x="237600" y="1237097"/>
            <a:ext cx="705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extLst>
      <p:ext uri="{BB962C8B-B14F-4D97-AF65-F5344CB8AC3E}">
        <p14:creationId xmlns:p14="http://schemas.microsoft.com/office/powerpoint/2010/main" val="43726139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ody and Content 1">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36537" y="1237098"/>
            <a:ext cx="7056000" cy="1620000"/>
          </a:xfrm>
          <a:prstGeom prst="rect">
            <a:avLst/>
          </a:prstGeom>
        </p:spPr>
        <p:txBody>
          <a:bodyPr vert="horz"/>
          <a:lstStyle>
            <a:lvl1pPr marL="0" marR="0" indent="0" algn="l" defTabSz="685800" rtl="0" eaLnBrk="1" fontAlgn="base" latinLnBrk="0" hangingPunct="1">
              <a:lnSpc>
                <a:spcPct val="100000"/>
              </a:lnSpc>
              <a:spcBef>
                <a:spcPct val="0"/>
              </a:spcBef>
              <a:spcAft>
                <a:spcPct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8" name="Content Placeholder 2"/>
          <p:cNvSpPr>
            <a:spLocks noGrp="1"/>
          </p:cNvSpPr>
          <p:nvPr>
            <p:ph idx="15" hasCustomPrompt="1"/>
          </p:nvPr>
        </p:nvSpPr>
        <p:spPr>
          <a:xfrm>
            <a:off x="237600" y="2905963"/>
            <a:ext cx="7056000" cy="1444752"/>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57283140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ody 1 with Content 2">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anose="020B0604020202020204" pitchFamily="34" charset="0"/>
              <a:buNone/>
              <a:defRPr sz="18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buNone/>
              <a:defRPr sz="135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12" name="Content Placeholder 2"/>
          <p:cNvSpPr>
            <a:spLocks noGrp="1"/>
          </p:cNvSpPr>
          <p:nvPr>
            <p:ph idx="13" hasCustomPrompt="1"/>
          </p:nvPr>
        </p:nvSpPr>
        <p:spPr>
          <a:xfrm>
            <a:off x="237062" y="2905963"/>
            <a:ext cx="4086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3" name="Content Placeholder 2"/>
          <p:cNvSpPr>
            <a:spLocks noGrp="1"/>
          </p:cNvSpPr>
          <p:nvPr>
            <p:ph idx="17" hasCustomPrompt="1"/>
          </p:nvPr>
        </p:nvSpPr>
        <p:spPr>
          <a:xfrm>
            <a:off x="4680000" y="2905963"/>
            <a:ext cx="4086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11243048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ody 1 with Content 3">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anose="020B0604020202020204" pitchFamily="34" charset="0"/>
              <a:buNone/>
              <a:defRPr sz="18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buNone/>
              <a:defRPr sz="135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11" name="Content Placeholder 2"/>
          <p:cNvSpPr>
            <a:spLocks noGrp="1"/>
          </p:cNvSpPr>
          <p:nvPr>
            <p:ph idx="18" hasCustomPrompt="1"/>
          </p:nvPr>
        </p:nvSpPr>
        <p:spPr>
          <a:xfrm>
            <a:off x="237600" y="2903515"/>
            <a:ext cx="2664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5" name="Content Placeholder 2"/>
          <p:cNvSpPr>
            <a:spLocks noGrp="1"/>
          </p:cNvSpPr>
          <p:nvPr>
            <p:ph idx="16" hasCustomPrompt="1"/>
          </p:nvPr>
        </p:nvSpPr>
        <p:spPr>
          <a:xfrm>
            <a:off x="3250223" y="2908267"/>
            <a:ext cx="2664000" cy="1440000"/>
          </a:xfrm>
          <a:prstGeom prst="rect">
            <a:avLst/>
          </a:prstGeom>
        </p:spPr>
        <p:txBody>
          <a:bodyPr/>
          <a:lstStyle>
            <a:lvl1pPr marL="135255" indent="-13525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p:txBody>
      </p:sp>
      <p:sp>
        <p:nvSpPr>
          <p:cNvPr id="16" name="Content Placeholder 2"/>
          <p:cNvSpPr>
            <a:spLocks noGrp="1"/>
          </p:cNvSpPr>
          <p:nvPr>
            <p:ph idx="17" hasCustomPrompt="1"/>
          </p:nvPr>
        </p:nvSpPr>
        <p:spPr>
          <a:xfrm>
            <a:off x="6274223" y="2908267"/>
            <a:ext cx="2664000" cy="1440000"/>
          </a:xfrm>
          <a:prstGeom prst="rect">
            <a:avLst/>
          </a:prstGeom>
        </p:spPr>
        <p:txBody>
          <a:bodyPr/>
          <a:lstStyle>
            <a:lvl1pPr marL="135255" indent="-13525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p:txBody>
      </p:sp>
    </p:spTree>
    <p:extLst>
      <p:ext uri="{BB962C8B-B14F-4D97-AF65-F5344CB8AC3E}">
        <p14:creationId xmlns:p14="http://schemas.microsoft.com/office/powerpoint/2010/main" val="38430399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ody Only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8"/>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4" name="Text Placeholder 3"/>
          <p:cNvSpPr>
            <a:spLocks noGrp="1"/>
          </p:cNvSpPr>
          <p:nvPr>
            <p:ph type="body" sz="quarter" idx="12"/>
          </p:nvPr>
        </p:nvSpPr>
        <p:spPr>
          <a:xfrm>
            <a:off x="4680000" y="1237098"/>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extLst>
      <p:ext uri="{BB962C8B-B14F-4D97-AF65-F5344CB8AC3E}">
        <p14:creationId xmlns:p14="http://schemas.microsoft.com/office/powerpoint/2010/main" val="24310139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ody and Content Right 1">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6" name="Content Placeholder 2"/>
          <p:cNvSpPr>
            <a:spLocks noGrp="1"/>
          </p:cNvSpPr>
          <p:nvPr>
            <p:ph idx="15" hasCustomPrompt="1"/>
          </p:nvPr>
        </p:nvSpPr>
        <p:spPr>
          <a:xfrm>
            <a:off x="4680000"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24407034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ody and Content Right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0"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11"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8" name="Content Placeholder 2"/>
          <p:cNvSpPr>
            <a:spLocks noGrp="1"/>
          </p:cNvSpPr>
          <p:nvPr>
            <p:ph idx="17" hasCustomPrompt="1"/>
          </p:nvPr>
        </p:nvSpPr>
        <p:spPr>
          <a:xfrm>
            <a:off x="4678499" y="2725591"/>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9" name="Content Placeholder 2"/>
          <p:cNvSpPr>
            <a:spLocks noGrp="1"/>
          </p:cNvSpPr>
          <p:nvPr>
            <p:ph idx="16" hasCustomPrompt="1"/>
          </p:nvPr>
        </p:nvSpPr>
        <p:spPr>
          <a:xfrm>
            <a:off x="4680000" y="1234440"/>
            <a:ext cx="4086000" cy="1371600"/>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342192313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ouble Content">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6" name="Content Placeholder 2"/>
          <p:cNvSpPr>
            <a:spLocks noGrp="1"/>
          </p:cNvSpPr>
          <p:nvPr>
            <p:ph idx="16" hasCustomPrompt="1"/>
          </p:nvPr>
        </p:nvSpPr>
        <p:spPr>
          <a:xfrm>
            <a:off x="237061"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1" name="Content Placeholder 2"/>
          <p:cNvSpPr>
            <a:spLocks noGrp="1"/>
          </p:cNvSpPr>
          <p:nvPr>
            <p:ph idx="17" hasCustomPrompt="1"/>
          </p:nvPr>
        </p:nvSpPr>
        <p:spPr>
          <a:xfrm>
            <a:off x="4680000"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547682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av Contents 5">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5 title</a:t>
            </a:r>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4</a:t>
            </a:r>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5</a:t>
            </a:r>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riple Headings with Triple Content">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329335"/>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8" name="Text Placeholder 3"/>
          <p:cNvSpPr>
            <a:spLocks noGrp="1"/>
          </p:cNvSpPr>
          <p:nvPr>
            <p:ph type="body" sz="quarter" idx="12"/>
          </p:nvPr>
        </p:nvSpPr>
        <p:spPr>
          <a:xfrm>
            <a:off x="6264000" y="1337391"/>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a:t>Click to edit Master text styles</a:t>
            </a:r>
          </a:p>
        </p:txBody>
      </p:sp>
      <p:sp>
        <p:nvSpPr>
          <p:cNvPr id="13" name="Text Placeholder 3"/>
          <p:cNvSpPr>
            <a:spLocks noGrp="1"/>
          </p:cNvSpPr>
          <p:nvPr>
            <p:ph type="body" sz="quarter" idx="13"/>
          </p:nvPr>
        </p:nvSpPr>
        <p:spPr>
          <a:xfrm>
            <a:off x="3240000" y="1329335"/>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14"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
        <p:nvSpPr>
          <p:cNvPr id="11" name="Content Placeholder 2"/>
          <p:cNvSpPr>
            <a:spLocks noGrp="1"/>
          </p:cNvSpPr>
          <p:nvPr>
            <p:ph idx="17" hasCustomPrompt="1"/>
          </p:nvPr>
        </p:nvSpPr>
        <p:spPr>
          <a:xfrm>
            <a:off x="237600"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6" name="Content Placeholder 2"/>
          <p:cNvSpPr>
            <a:spLocks noGrp="1"/>
          </p:cNvSpPr>
          <p:nvPr>
            <p:ph idx="18" hasCustomPrompt="1"/>
          </p:nvPr>
        </p:nvSpPr>
        <p:spPr>
          <a:xfrm>
            <a:off x="3250223"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7" name="Content Placeholder 2"/>
          <p:cNvSpPr>
            <a:spLocks noGrp="1"/>
          </p:cNvSpPr>
          <p:nvPr>
            <p:ph idx="19" hasCustomPrompt="1"/>
          </p:nvPr>
        </p:nvSpPr>
        <p:spPr>
          <a:xfrm>
            <a:off x="6274223"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1386020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ody and Picture Right 1">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9" name="Picture Placeholder 16"/>
          <p:cNvSpPr>
            <a:spLocks noGrp="1"/>
          </p:cNvSpPr>
          <p:nvPr>
            <p:ph type="pic" sz="quarter" idx="14"/>
          </p:nvPr>
        </p:nvSpPr>
        <p:spPr>
          <a:xfrm>
            <a:off x="4680000" y="1252800"/>
            <a:ext cx="4086000" cy="2835988"/>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extLst>
      <p:ext uri="{BB962C8B-B14F-4D97-AF65-F5344CB8AC3E}">
        <p14:creationId xmlns:p14="http://schemas.microsoft.com/office/powerpoint/2010/main" val="73242124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ody and Picture Right 2">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9" name="Picture Placeholder 16"/>
          <p:cNvSpPr>
            <a:spLocks noGrp="1"/>
          </p:cNvSpPr>
          <p:nvPr>
            <p:ph type="pic" sz="quarter" idx="14"/>
          </p:nvPr>
        </p:nvSpPr>
        <p:spPr>
          <a:xfrm>
            <a:off x="4680000" y="1261267"/>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p>
        </p:txBody>
      </p:sp>
      <p:sp>
        <p:nvSpPr>
          <p:cNvPr id="20" name="Picture Placeholder 16"/>
          <p:cNvSpPr>
            <a:spLocks noGrp="1"/>
          </p:cNvSpPr>
          <p:nvPr>
            <p:ph type="pic" sz="quarter" idx="15"/>
          </p:nvPr>
        </p:nvSpPr>
        <p:spPr>
          <a:xfrm>
            <a:off x="4680000" y="2904253"/>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extLst>
      <p:ext uri="{BB962C8B-B14F-4D97-AF65-F5344CB8AC3E}">
        <p14:creationId xmlns:p14="http://schemas.microsoft.com/office/powerpoint/2010/main" val="362914513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ody and Picture Lower 1">
    <p:spTree>
      <p:nvGrpSpPr>
        <p:cNvPr id="1" name=""/>
        <p:cNvGrpSpPr/>
        <p:nvPr/>
      </p:nvGrpSpPr>
      <p:grpSpPr>
        <a:xfrm>
          <a:off x="0" y="0"/>
          <a:ext cx="0" cy="0"/>
          <a:chOff x="0" y="0"/>
          <a:chExt cx="0" cy="0"/>
        </a:xfrm>
      </p:grpSpPr>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p>
        </p:txBody>
      </p:sp>
      <p:sp>
        <p:nvSpPr>
          <p:cNvPr id="17" name="Text Placeholder 2"/>
          <p:cNvSpPr>
            <a:spLocks noGrp="1"/>
          </p:cNvSpPr>
          <p:nvPr>
            <p:ph type="body" sz="quarter" idx="13"/>
          </p:nvPr>
        </p:nvSpPr>
        <p:spPr>
          <a:xfrm>
            <a:off x="236537" y="1237097"/>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extLst>
      <p:ext uri="{BB962C8B-B14F-4D97-AF65-F5344CB8AC3E}">
        <p14:creationId xmlns:p14="http://schemas.microsoft.com/office/powerpoint/2010/main" val="19670568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ody and Picture Lower 2">
    <p:spTree>
      <p:nvGrpSpPr>
        <p:cNvPr id="1" name=""/>
        <p:cNvGrpSpPr/>
        <p:nvPr/>
      </p:nvGrpSpPr>
      <p:grpSpPr>
        <a:xfrm>
          <a:off x="0" y="0"/>
          <a:ext cx="0" cy="0"/>
          <a:chOff x="0" y="0"/>
          <a:chExt cx="0" cy="0"/>
        </a:xfrm>
      </p:grpSpPr>
      <p:sp>
        <p:nvSpPr>
          <p:cNvPr id="21" name="Picture Placeholder 16"/>
          <p:cNvSpPr>
            <a:spLocks noGrp="1"/>
          </p:cNvSpPr>
          <p:nvPr>
            <p:ph type="pic" sz="quarter" idx="15"/>
          </p:nvPr>
        </p:nvSpPr>
        <p:spPr>
          <a:xfrm>
            <a:off x="46188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p>
        </p:txBody>
      </p:sp>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p>
        </p:txBody>
      </p:sp>
      <p:sp>
        <p:nvSpPr>
          <p:cNvPr id="17" name="Text Placeholder 2"/>
          <p:cNvSpPr>
            <a:spLocks noGrp="1"/>
          </p:cNvSpPr>
          <p:nvPr>
            <p:ph type="body" sz="quarter" idx="13"/>
          </p:nvPr>
        </p:nvSpPr>
        <p:spPr>
          <a:xfrm>
            <a:off x="236537" y="1237099"/>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extLst>
      <p:ext uri="{BB962C8B-B14F-4D97-AF65-F5344CB8AC3E}">
        <p14:creationId xmlns:p14="http://schemas.microsoft.com/office/powerpoint/2010/main" val="151912668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ody and Picture Lower 3">
    <p:spTree>
      <p:nvGrpSpPr>
        <p:cNvPr id="1" name=""/>
        <p:cNvGrpSpPr/>
        <p:nvPr/>
      </p:nvGrpSpPr>
      <p:grpSpPr>
        <a:xfrm>
          <a:off x="0" y="0"/>
          <a:ext cx="0" cy="0"/>
          <a:chOff x="0" y="0"/>
          <a:chExt cx="0" cy="0"/>
        </a:xfrm>
      </p:grpSpPr>
      <p:sp>
        <p:nvSpPr>
          <p:cNvPr id="17" name="Picture Placeholder 16"/>
          <p:cNvSpPr>
            <a:spLocks noGrp="1"/>
          </p:cNvSpPr>
          <p:nvPr>
            <p:ph type="pic" sz="quarter" idx="14"/>
          </p:nvPr>
        </p:nvSpPr>
        <p:spPr>
          <a:xfrm>
            <a:off x="327600"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p>
        </p:txBody>
      </p:sp>
      <p:sp>
        <p:nvSpPr>
          <p:cNvPr id="18" name="Picture Placeholder 16"/>
          <p:cNvSpPr>
            <a:spLocks noGrp="1"/>
          </p:cNvSpPr>
          <p:nvPr>
            <p:ph type="pic" sz="quarter" idx="15"/>
          </p:nvPr>
        </p:nvSpPr>
        <p:spPr>
          <a:xfrm>
            <a:off x="3201023"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p>
        </p:txBody>
      </p:sp>
      <p:sp>
        <p:nvSpPr>
          <p:cNvPr id="19" name="Picture Placeholder 16"/>
          <p:cNvSpPr>
            <a:spLocks noGrp="1"/>
          </p:cNvSpPr>
          <p:nvPr>
            <p:ph type="pic" sz="quarter" idx="16"/>
          </p:nvPr>
        </p:nvSpPr>
        <p:spPr>
          <a:xfrm>
            <a:off x="6067748"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p>
        </p:txBody>
      </p:sp>
      <p:sp>
        <p:nvSpPr>
          <p:cNvPr id="21" name="Text Placeholder 2"/>
          <p:cNvSpPr>
            <a:spLocks noGrp="1"/>
          </p:cNvSpPr>
          <p:nvPr>
            <p:ph type="body" sz="quarter" idx="13"/>
          </p:nvPr>
        </p:nvSpPr>
        <p:spPr>
          <a:xfrm>
            <a:off x="236537" y="1237098"/>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extLst>
      <p:ext uri="{BB962C8B-B14F-4D97-AF65-F5344CB8AC3E}">
        <p14:creationId xmlns:p14="http://schemas.microsoft.com/office/powerpoint/2010/main" val="3353263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s Lis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236537" y="1233071"/>
            <a:ext cx="8766174" cy="3172500"/>
          </a:xfrm>
          <a:prstGeom prst="rect">
            <a:avLst/>
          </a:prstGeom>
        </p:spPr>
        <p:txBody>
          <a:bodyPr/>
          <a:lstStyle>
            <a:lvl1pPr marL="269875" indent="-269875">
              <a:lnSpc>
                <a:spcPct val="100000"/>
              </a:lnSpc>
              <a:spcBef>
                <a:spcPts val="0"/>
              </a:spcBef>
              <a:buClrTx/>
              <a:buFont typeface="+mj-lt"/>
              <a:buAutoNum type="arabicPeriod"/>
              <a:defRPr sz="1800" b="1">
                <a:solidFill>
                  <a:schemeClr val="tx1"/>
                </a:solidFill>
                <a:latin typeface="Arial" panose="020B0604020202020204" pitchFamily="34" charset="0"/>
                <a:cs typeface="Arial" panose="020B0604020202020204" pitchFamily="34" charset="0"/>
              </a:defRPr>
            </a:lvl1pPr>
            <a:lvl2pPr marL="472440" indent="-135255">
              <a:lnSpc>
                <a:spcPct val="100000"/>
              </a:lnSpc>
              <a:spcBef>
                <a:spcPts val="0"/>
              </a:spcBef>
              <a:buClrTx/>
              <a:buFont typeface="Arial" panose="020B0604020202020204" pitchFamily="34" charset="0"/>
              <a:buChar char="•"/>
              <a:defRPr sz="16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content title</a:t>
            </a:r>
          </a:p>
        </p:txBody>
      </p:sp>
    </p:spTree>
    <p:extLst>
      <p:ext uri="{BB962C8B-B14F-4D97-AF65-F5344CB8AC3E}">
        <p14:creationId xmlns:p14="http://schemas.microsoft.com/office/powerpoint/2010/main" val="324114363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6"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p>
        </p:txBody>
      </p:sp>
    </p:spTree>
    <p:extLst>
      <p:ext uri="{BB962C8B-B14F-4D97-AF65-F5344CB8AC3E}">
        <p14:creationId xmlns:p14="http://schemas.microsoft.com/office/powerpoint/2010/main" val="13554849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31226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8464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av Contents 6">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6 title</a:t>
            </a:r>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4</a:t>
            </a:r>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5</a:t>
            </a:r>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2" name="Text Placeholder 49"/>
          <p:cNvSpPr>
            <a:spLocks noGrp="1"/>
          </p:cNvSpPr>
          <p:nvPr>
            <p:ph type="body" sz="quarter" idx="41" hasCustomPrompt="1"/>
          </p:nvPr>
        </p:nvSpPr>
        <p:spPr>
          <a:xfrm>
            <a:off x="330200" y="3847226"/>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6</a:t>
            </a:r>
          </a:p>
        </p:txBody>
      </p:sp>
      <p:sp>
        <p:nvSpPr>
          <p:cNvPr id="27" name="Slide Number Placeholder 5"/>
          <p:cNvSpPr>
            <a:spLocks noGrp="1"/>
          </p:cNvSpPr>
          <p:nvPr>
            <p:ph type="sldNum" sz="quarter" idx="4"/>
          </p:nvPr>
        </p:nvSpPr>
        <p:spPr>
          <a:xfrm>
            <a:off x="85072" y="4927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5" name="Rectangle 4"/>
          <p:cNvSpPr>
            <a:spLocks noGrp="1" noChangeArrowheads="1"/>
          </p:cNvSpPr>
          <p:nvPr userDrawn="1"/>
        </p:nvSpPr>
        <p:spPr bwMode="auto">
          <a:xfrm>
            <a:off x="528758" y="3431381"/>
            <a:ext cx="2689225" cy="285750"/>
          </a:xfrm>
          <a:prstGeom prst="rect">
            <a:avLst/>
          </a:prstGeom>
          <a:noFill/>
          <a:ln w="9525">
            <a:noFill/>
            <a:miter lim="800000"/>
          </a:ln>
          <a:effectLst/>
        </p:spPr>
        <p:txBody>
          <a:bodyPr anchor="b"/>
          <a:lstStyle/>
          <a:p>
            <a:r>
              <a:rPr lang="en-GB" sz="1400" b="1" dirty="0">
                <a:solidFill>
                  <a:schemeClr val="tx1"/>
                </a:solidFill>
                <a:latin typeface="Arial" panose="020B0604020202020204" pitchFamily="34" charset="0"/>
                <a:cs typeface="Arial" panose="020B0604020202020204" pitchFamily="34" charset="0"/>
              </a:rPr>
              <a:t>Confidentiality Notice </a:t>
            </a:r>
            <a:endParaRPr lang="en-GB" sz="2400" dirty="0">
              <a:solidFill>
                <a:schemeClr val="tx1"/>
              </a:solidFill>
              <a:latin typeface="Arial" panose="020B0604020202020204" pitchFamily="34" charset="0"/>
              <a:cs typeface="Arial" panose="020B0604020202020204" pitchFamily="34" charset="0"/>
            </a:endParaRPr>
          </a:p>
        </p:txBody>
      </p:sp>
      <p:sp>
        <p:nvSpPr>
          <p:cNvPr id="7" name="Rectangle 6"/>
          <p:cNvSpPr>
            <a:spLocks noGrp="1" noChangeArrowheads="1"/>
          </p:cNvSpPr>
          <p:nvPr userDrawn="1"/>
        </p:nvSpPr>
        <p:spPr bwMode="auto">
          <a:xfrm>
            <a:off x="541457" y="3717131"/>
            <a:ext cx="7440493" cy="648000"/>
          </a:xfrm>
          <a:prstGeom prst="rect">
            <a:avLst/>
          </a:prstGeom>
          <a:noFill/>
          <a:ln w="9525">
            <a:noFill/>
            <a:miter lim="800000"/>
          </a:ln>
          <a:effectLst/>
        </p:spPr>
        <p:txBody>
          <a:bodyPr/>
          <a:lstStyle/>
          <a:p>
            <a:r>
              <a:rPr lang="en-GB" sz="900" noProof="0" dirty="0">
                <a:solidFill>
                  <a:schemeClr val="tx1"/>
                </a:solidFill>
                <a:latin typeface="+mn-lt"/>
                <a:cs typeface="Arial" panose="020B0604020202020204"/>
              </a:rPr>
              <a:t>This file is private and may contain confidential and proprietary information. If you have received this file in error, please notify us and remove </a:t>
            </a:r>
            <a:br>
              <a:rPr lang="en-GB" sz="900" noProof="0" dirty="0">
                <a:solidFill>
                  <a:schemeClr val="tx1"/>
                </a:solidFill>
                <a:latin typeface="+mn-lt"/>
                <a:cs typeface="Arial" panose="020B0604020202020204"/>
              </a:rPr>
            </a:br>
            <a:r>
              <a:rPr lang="en-GB" sz="900" noProof="0" dirty="0">
                <a:solidFill>
                  <a:schemeClr val="tx1"/>
                </a:solidFill>
                <a:latin typeface="+mn-lt"/>
                <a:cs typeface="Arial" panose="020B0604020202020204"/>
              </a:rPr>
              <a:t>it from your system and note that you must not copy, distribute or take any action in reliance on it. Any unauthorized use or disclosure of the contents of this file is not permitted and may be unlawful. AstraZeneca PLC, </a:t>
            </a:r>
            <a:r>
              <a:rPr lang="en-US" sz="900" kern="1200" dirty="0">
                <a:solidFill>
                  <a:schemeClr val="tx1"/>
                </a:solidFill>
                <a:latin typeface="+mn-lt"/>
                <a:ea typeface="+mn-ea"/>
                <a:cs typeface="Arial" panose="020B0604020202020204"/>
              </a:rPr>
              <a:t>1 Francis Crick Avenue</a:t>
            </a:r>
            <a:r>
              <a:rPr lang="en-US" sz="900" kern="1200" baseline="0" dirty="0">
                <a:solidFill>
                  <a:schemeClr val="tx1"/>
                </a:solidFill>
                <a:latin typeface="+mn-lt"/>
                <a:ea typeface="+mn-ea"/>
                <a:cs typeface="Arial" panose="020B0604020202020204"/>
              </a:rPr>
              <a:t>, </a:t>
            </a:r>
            <a:r>
              <a:rPr lang="en-US" sz="900" kern="1200" dirty="0">
                <a:solidFill>
                  <a:schemeClr val="tx1"/>
                </a:solidFill>
                <a:latin typeface="+mn-lt"/>
                <a:ea typeface="+mn-ea"/>
                <a:cs typeface="Arial" panose="020B0604020202020204"/>
              </a:rPr>
              <a:t>Cambridge Biomedical Campus, Cambridge, CB2 0AA</a:t>
            </a:r>
            <a:r>
              <a:rPr lang="en-GB" sz="900" noProof="0" dirty="0">
                <a:solidFill>
                  <a:schemeClr val="tx1"/>
                </a:solidFill>
                <a:latin typeface="+mn-lt"/>
                <a:cs typeface="Arial" panose="020B0604020202020204"/>
              </a:rPr>
              <a:t>, UK, T: +44(0)203 749 5000, www.astrazeneca.com</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ullet Content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a:lnSpc>
                <a:spcPct val="100000"/>
              </a:lnSpc>
              <a:defRPr sz="2400" b="1" baseline="0">
                <a:solidFill>
                  <a:srgbClr val="830051"/>
                </a:solidFill>
                <a:latin typeface="Arial" panose="020B0604020202020204" pitchFamily="34" charset="0"/>
                <a:cs typeface="Arial" panose="020B0604020202020204" pitchFamily="34" charset="0"/>
              </a:defRPr>
            </a:lvl1pPr>
          </a:lstStyle>
          <a:p>
            <a:r>
              <a:rPr lang="en-GB" noProof="0" dirty="0"/>
              <a:t>Click to add title</a:t>
            </a:r>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
        <p:nvSpPr>
          <p:cNvPr id="7" name="Content Placeholder 2"/>
          <p:cNvSpPr>
            <a:spLocks noGrp="1"/>
          </p:cNvSpPr>
          <p:nvPr>
            <p:ph idx="16" hasCustomPrompt="1"/>
          </p:nvPr>
        </p:nvSpPr>
        <p:spPr>
          <a:xfrm>
            <a:off x="237600" y="1234440"/>
            <a:ext cx="705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2.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1.emf"/><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oleObject" Target="../embeddings/oleObject2.bin"/></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1.xml"/><Relationship Id="rId1" Type="http://schemas.openxmlformats.org/officeDocument/2006/relationships/slideLayout" Target="../slideLayouts/slideLayout40.xml"/><Relationship Id="rId4"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theme" Target="../theme/theme4.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image" Target="../media/image1.emf"/><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oleObject" Target="../embeddings/oleObject1.bin"/><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userDrawn="1">
            <p:custDataLst>
              <p:tags r:id="rId30"/>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1" imgW="5715" imgH="5715" progId="TCLayout.ActiveDocument.1">
                  <p:embed/>
                </p:oleObj>
              </mc:Choice>
              <mc:Fallback>
                <p:oleObj name="think-cell 幻灯片" r:id="rId31" imgW="5715" imgH="5715" progId="TCLayout.ActiveDocument.1">
                  <p:embed/>
                  <p:pic>
                    <p:nvPicPr>
                      <p:cNvPr id="0" name="对象 1" hidden="1"/>
                      <p:cNvPicPr/>
                      <p:nvPr/>
                    </p:nvPicPr>
                    <p:blipFill>
                      <a:blip r:embed="rId32"/>
                      <a:stretch>
                        <a:fillRect/>
                      </a:stretch>
                    </p:blipFill>
                    <p:spPr>
                      <a:xfrm>
                        <a:off x="1588" y="1588"/>
                        <a:ext cx="1588" cy="1588"/>
                      </a:xfrm>
                      <a:prstGeom prst="rect">
                        <a:avLst/>
                      </a:prstGeom>
                    </p:spPr>
                  </p:pic>
                </p:oleObj>
              </mc:Fallback>
            </mc:AlternateContent>
          </a:graphicData>
        </a:graphic>
      </p:graphicFrame>
      <p:sp>
        <p:nvSpPr>
          <p:cNvPr id="5" name="Slide Number Placeholder 5"/>
          <p:cNvSpPr>
            <a:spLocks noGrp="1"/>
          </p:cNvSpPr>
          <p:nvPr>
            <p:ph type="sldNum" sz="quarter" idx="4"/>
          </p:nvPr>
        </p:nvSpPr>
        <p:spPr>
          <a:xfrm>
            <a:off x="85071" y="4927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userDrawn="1">
            <p:custDataLst>
              <p:tags r:id="rId1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5715" imgH="5715" progId="TCLayout.ActiveDocument.1">
                  <p:embed/>
                </p:oleObj>
              </mc:Choice>
              <mc:Fallback>
                <p:oleObj name="think-cell 幻灯片" r:id="rId14" imgW="5715" imgH="5715" progId="TCLayout.ActiveDocument.1">
                  <p:embed/>
                  <p:pic>
                    <p:nvPicPr>
                      <p:cNvPr id="0" name="think-cell data - do not delete" hidden="1"/>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3"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4" name="文本占位符 3"/>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91EA14DB-09B1-43DB-8E70-71BF568AD744}" type="datetimeFigureOut">
              <a:rPr lang="zh-CN" altLang="en-US" smtClean="0"/>
              <a:t>2025/3/8</a:t>
            </a:fld>
            <a:endParaRPr lang="zh-CN" altLang="en-US"/>
          </a:p>
        </p:txBody>
      </p:sp>
      <p:sp>
        <p:nvSpPr>
          <p:cNvPr id="6" name="页脚占位符 5"/>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8" name="灯片编号占位符 7"/>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FF284001-80DB-41BC-8003-1323AC14EAB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4"/>
          <a:stretch>
            <a:fillRect b="-2000"/>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1B9452D-0D2F-422A-BAB7-6D0CD5F19B78}" type="datetimeFigureOut">
              <a:rPr lang="zh-CN" altLang="en-US" smtClean="0"/>
              <a:t>2025/3/8</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48512B5-D583-49F0-AF4A-293EC68CF256}" type="slidenum">
              <a:rPr lang="zh-CN" altLang="en-US" smtClean="0"/>
              <a:t>‹#›</a:t>
            </a:fld>
            <a:endParaRPr lang="zh-CN" altLang="en-US"/>
          </a:p>
        </p:txBody>
      </p:sp>
      <p:sp>
        <p:nvSpPr>
          <p:cNvPr id="7" name="矩形 6"/>
          <p:cNvSpPr/>
          <p:nvPr userDrawn="1"/>
        </p:nvSpPr>
        <p:spPr>
          <a:xfrm>
            <a:off x="2199799" y="117158"/>
            <a:ext cx="4680585" cy="462439"/>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sp>
        <p:nvSpPr>
          <p:cNvPr id="2" name="矩形 1"/>
          <p:cNvSpPr/>
          <p:nvPr userDrawn="1"/>
        </p:nvSpPr>
        <p:spPr>
          <a:xfrm>
            <a:off x="7429501" y="179547"/>
            <a:ext cx="1638776" cy="423386"/>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14218114"/>
      </p:ext>
    </p:extLst>
  </p:cSld>
  <p:clrMap bg1="lt1" tx1="dk1" bg2="lt2" tx2="dk2" accent1="accent1" accent2="accent2" accent3="accent3" accent4="accent4" accent5="accent5" accent6="accent6" hlink="hlink" folHlink="folHlink"/>
  <p:sldLayoutIdLst>
    <p:sldLayoutId id="2147483693" r:id="rId1"/>
    <p:sldLayoutId id="2147483694"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userDrawn="1">
            <p:custDataLst>
              <p:tags r:id="rId30"/>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1" imgW="5715" imgH="5715" progId="TCLayout.ActiveDocument.1">
                  <p:embed/>
                </p:oleObj>
              </mc:Choice>
              <mc:Fallback>
                <p:oleObj name="think-cell 幻灯片" r:id="rId31" imgW="5715" imgH="5715" progId="TCLayout.ActiveDocument.1">
                  <p:embed/>
                  <p:pic>
                    <p:nvPicPr>
                      <p:cNvPr id="2" name="对象 1" hidden="1"/>
                      <p:cNvPicPr/>
                      <p:nvPr/>
                    </p:nvPicPr>
                    <p:blipFill>
                      <a:blip r:embed="rId32"/>
                      <a:stretch>
                        <a:fillRect/>
                      </a:stretch>
                    </p:blipFill>
                    <p:spPr>
                      <a:xfrm>
                        <a:off x="1588" y="1588"/>
                        <a:ext cx="1588" cy="1588"/>
                      </a:xfrm>
                      <a:prstGeom prst="rect">
                        <a:avLst/>
                      </a:prstGeom>
                    </p:spPr>
                  </p:pic>
                </p:oleObj>
              </mc:Fallback>
            </mc:AlternateContent>
          </a:graphicData>
        </a:graphic>
      </p:graphicFrame>
      <p:sp>
        <p:nvSpPr>
          <p:cNvPr id="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t>‹#›</a:t>
            </a:fld>
            <a:endParaRPr lang="en-GB" dirty="0"/>
          </a:p>
        </p:txBody>
      </p:sp>
    </p:spTree>
    <p:extLst>
      <p:ext uri="{BB962C8B-B14F-4D97-AF65-F5344CB8AC3E}">
        <p14:creationId xmlns:p14="http://schemas.microsoft.com/office/powerpoint/2010/main" val="103219685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 id="2147483720" r:id="rId25"/>
    <p:sldLayoutId id="2147483721" r:id="rId26"/>
    <p:sldLayoutId id="2147483722" r:id="rId27"/>
    <p:sldLayoutId id="2147483723" r:id="rId28"/>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1.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3.xml"/><Relationship Id="rId1" Type="http://schemas.openxmlformats.org/officeDocument/2006/relationships/tags" Target="../tags/tag9.xml"/><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3.xml"/><Relationship Id="rId1" Type="http://schemas.openxmlformats.org/officeDocument/2006/relationships/tags" Target="../tags/tag10.xml"/><Relationship Id="rId4" Type="http://schemas.openxmlformats.org/officeDocument/2006/relationships/image" Target="../media/image1.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3.xml"/><Relationship Id="rId1" Type="http://schemas.openxmlformats.org/officeDocument/2006/relationships/tags" Target="../tags/tag11.xml"/><Relationship Id="rId4" Type="http://schemas.openxmlformats.org/officeDocument/2006/relationships/image" Target="../media/image1.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3.xml"/><Relationship Id="rId1" Type="http://schemas.openxmlformats.org/officeDocument/2006/relationships/tags" Target="../tags/tag12.xml"/><Relationship Id="rId4" Type="http://schemas.openxmlformats.org/officeDocument/2006/relationships/image" Target="../media/image1.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3.xml"/><Relationship Id="rId1" Type="http://schemas.openxmlformats.org/officeDocument/2006/relationships/tags" Target="../tags/tag13.xml"/><Relationship Id="rId4" Type="http://schemas.openxmlformats.org/officeDocument/2006/relationships/image" Target="../media/image1.em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2.xml"/><Relationship Id="rId1" Type="http://schemas.openxmlformats.org/officeDocument/2006/relationships/tags" Target="../tags/tag15.xml"/><Relationship Id="rId4" Type="http://schemas.openxmlformats.org/officeDocument/2006/relationships/image" Target="../media/image1.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54.xml"/><Relationship Id="rId1" Type="http://schemas.openxmlformats.org/officeDocument/2006/relationships/tags" Target="../tags/tag16.xml"/><Relationship Id="rId4" Type="http://schemas.openxmlformats.org/officeDocument/2006/relationships/image" Target="../media/image1.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54.xml"/><Relationship Id="rId1" Type="http://schemas.openxmlformats.org/officeDocument/2006/relationships/tags" Target="../tags/tag17.xml"/><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54.xml"/><Relationship Id="rId1" Type="http://schemas.openxmlformats.org/officeDocument/2006/relationships/tags" Target="../tags/tag18.xml"/><Relationship Id="rId4" Type="http://schemas.openxmlformats.org/officeDocument/2006/relationships/image" Target="../media/image1.e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54.xml"/><Relationship Id="rId1" Type="http://schemas.openxmlformats.org/officeDocument/2006/relationships/tags" Target="../tags/tag19.xml"/><Relationship Id="rId4" Type="http://schemas.openxmlformats.org/officeDocument/2006/relationships/image" Target="../media/image1.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54.xml"/><Relationship Id="rId1" Type="http://schemas.openxmlformats.org/officeDocument/2006/relationships/tags" Target="../tags/tag20.xml"/><Relationship Id="rId4" Type="http://schemas.openxmlformats.org/officeDocument/2006/relationships/image" Target="../media/image1.em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image" Target="../media/image7.jpeg"/></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1.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9379" cy="5143500"/>
          </a:xfrm>
          <a:prstGeom prst="rect">
            <a:avLst/>
          </a:prstGeom>
        </p:spPr>
      </p:pic>
      <p:sp>
        <p:nvSpPr>
          <p:cNvPr id="17" name="矩形 16"/>
          <p:cNvSpPr/>
          <p:nvPr/>
        </p:nvSpPr>
        <p:spPr>
          <a:xfrm>
            <a:off x="732128" y="371942"/>
            <a:ext cx="7679744" cy="1656415"/>
          </a:xfrm>
          <a:prstGeom prst="rect">
            <a:avLst/>
          </a:prstGeom>
        </p:spPr>
        <p:txBody>
          <a:bodyPr wrap="square">
            <a:spAutoFit/>
          </a:bodyPr>
          <a:lstStyle/>
          <a:p>
            <a:pPr algn="ctr" defTabSz="342900">
              <a:lnSpc>
                <a:spcPct val="150000"/>
              </a:lnSpc>
            </a:pPr>
            <a:r>
              <a:rPr lang="zh-CN" altLang="en-US" sz="3600" b="1" dirty="0">
                <a:solidFill>
                  <a:srgbClr val="FFFFFF"/>
                </a:solidFill>
                <a:latin typeface="微软雅黑" panose="020B0503020204020204" charset="-122"/>
                <a:ea typeface="微软雅黑" panose="020B0503020204020204" charset="-122"/>
              </a:rPr>
              <a:t>肺癌与肺结节</a:t>
            </a:r>
            <a:r>
              <a:rPr lang="en-US" altLang="zh-CN" sz="3600" b="1" dirty="0">
                <a:solidFill>
                  <a:srgbClr val="FFFFFF"/>
                </a:solidFill>
                <a:latin typeface="微软雅黑" panose="020B0503020204020204" charset="-122"/>
                <a:ea typeface="微软雅黑" panose="020B0503020204020204" charset="-122"/>
              </a:rPr>
              <a:t>/</a:t>
            </a:r>
            <a:r>
              <a:rPr lang="zh-CN" altLang="en-US" sz="3600" b="1" dirty="0">
                <a:solidFill>
                  <a:srgbClr val="FFFFFF"/>
                </a:solidFill>
                <a:latin typeface="微软雅黑" panose="020B0503020204020204" charset="-122"/>
                <a:ea typeface="微软雅黑" panose="020B0503020204020204" charset="-122"/>
              </a:rPr>
              <a:t>胸膜疾病</a:t>
            </a:r>
            <a:endParaRPr lang="en-US" altLang="zh-CN" sz="3600" b="1" dirty="0">
              <a:solidFill>
                <a:srgbClr val="FFFFFF"/>
              </a:solidFill>
              <a:latin typeface="微软雅黑" panose="020B0503020204020204" charset="-122"/>
              <a:ea typeface="微软雅黑" panose="020B0503020204020204" charset="-122"/>
            </a:endParaRPr>
          </a:p>
          <a:p>
            <a:pPr algn="ctr" defTabSz="342900">
              <a:lnSpc>
                <a:spcPct val="150000"/>
              </a:lnSpc>
            </a:pPr>
            <a:r>
              <a:rPr lang="zh-CN" altLang="en-US" sz="3600" b="1" dirty="0">
                <a:solidFill>
                  <a:srgbClr val="FFFFFF"/>
                </a:solidFill>
                <a:latin typeface="微软雅黑" panose="020B0503020204020204" charset="-122"/>
                <a:ea typeface="微软雅黑" panose="020B0503020204020204" charset="-122"/>
              </a:rPr>
              <a:t>专病规建情况汇报</a:t>
            </a:r>
          </a:p>
        </p:txBody>
      </p:sp>
      <p:sp>
        <p:nvSpPr>
          <p:cNvPr id="5" name="文本框 4">
            <a:extLst>
              <a:ext uri="{FF2B5EF4-FFF2-40B4-BE49-F238E27FC236}">
                <a16:creationId xmlns:a16="http://schemas.microsoft.com/office/drawing/2014/main" id="{838AD417-8D5A-790C-6BDA-2E517FF7E9E1}"/>
              </a:ext>
            </a:extLst>
          </p:cNvPr>
          <p:cNvSpPr txBox="1"/>
          <p:nvPr/>
        </p:nvSpPr>
        <p:spPr>
          <a:xfrm>
            <a:off x="2433592" y="2632472"/>
            <a:ext cx="5443331" cy="1197572"/>
          </a:xfrm>
          <a:prstGeom prst="rect">
            <a:avLst/>
          </a:prstGeom>
          <a:noFill/>
        </p:spPr>
        <p:txBody>
          <a:bodyPr wrap="squar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医院名称：</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汇报人：</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汇报日期：</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 imgW="5715" imgH="5715" progId="TCLayout.ActiveDocument.1">
                  <p:embed/>
                </p:oleObj>
              </mc:Choice>
              <mc:Fallback>
                <p:oleObj name="think-cell 幻灯片" r:id="rId3" imgW="5715" imgH="5715" progId="TCLayout.ActiveDocument.1">
                  <p:embed/>
                  <p:pic>
                    <p:nvPicPr>
                      <p:cNvPr id="0" name="think-cell data - do not delete"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灯片编号占位符 2"/>
          <p:cNvSpPr>
            <a:spLocks noGrp="1"/>
          </p:cNvSpPr>
          <p:nvPr>
            <p:ph type="sldNum" sz="quarter" idx="4"/>
          </p:nvPr>
        </p:nvSpPr>
        <p:spPr/>
        <p:txBody>
          <a:bodyPr/>
          <a:lstStyle/>
          <a:p>
            <a:fld id="{3C4F54F3-C349-4609-AFEE-01462D5C7942}" type="slidenum">
              <a:rPr lang="en-GB" smtClean="0"/>
              <a:t>10</a:t>
            </a:fld>
            <a:endParaRPr lang="en-GB" dirty="0"/>
          </a:p>
        </p:txBody>
      </p:sp>
      <p:sp>
        <p:nvSpPr>
          <p:cNvPr id="7" name="标题 1"/>
          <p:cNvSpPr txBox="1"/>
          <p:nvPr/>
        </p:nvSpPr>
        <p:spPr>
          <a:xfrm>
            <a:off x="516375" y="228689"/>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业务能力</a:t>
            </a:r>
            <a:endParaRPr lang="zh-CN" altLang="en-US" dirty="0">
              <a:solidFill>
                <a:srgbClr val="A60000"/>
              </a:solidFill>
            </a:endParaRPr>
          </a:p>
        </p:txBody>
      </p:sp>
      <p:graphicFrame>
        <p:nvGraphicFramePr>
          <p:cNvPr id="5" name="表格 4"/>
          <p:cNvGraphicFramePr>
            <a:graphicFrameLocks noGrp="1"/>
          </p:cNvGraphicFramePr>
          <p:nvPr>
            <p:extLst>
              <p:ext uri="{D42A27DB-BD31-4B8C-83A1-F6EECF244321}">
                <p14:modId xmlns:p14="http://schemas.microsoft.com/office/powerpoint/2010/main" val="3957674151"/>
              </p:ext>
            </p:extLst>
          </p:nvPr>
        </p:nvGraphicFramePr>
        <p:xfrm>
          <a:off x="584138" y="827718"/>
          <a:ext cx="7482922" cy="3488064"/>
        </p:xfrm>
        <a:graphic>
          <a:graphicData uri="http://schemas.openxmlformats.org/drawingml/2006/table">
            <a:tbl>
              <a:tblPr/>
              <a:tblGrid>
                <a:gridCol w="713105">
                  <a:extLst>
                    <a:ext uri="{9D8B030D-6E8A-4147-A177-3AD203B41FA5}">
                      <a16:colId xmlns:a16="http://schemas.microsoft.com/office/drawing/2014/main" val="20000"/>
                    </a:ext>
                  </a:extLst>
                </a:gridCol>
                <a:gridCol w="1713865">
                  <a:extLst>
                    <a:ext uri="{9D8B030D-6E8A-4147-A177-3AD203B41FA5}">
                      <a16:colId xmlns:a16="http://schemas.microsoft.com/office/drawing/2014/main" val="20001"/>
                    </a:ext>
                  </a:extLst>
                </a:gridCol>
                <a:gridCol w="883920">
                  <a:extLst>
                    <a:ext uri="{9D8B030D-6E8A-4147-A177-3AD203B41FA5}">
                      <a16:colId xmlns:a16="http://schemas.microsoft.com/office/drawing/2014/main" val="20002"/>
                    </a:ext>
                  </a:extLst>
                </a:gridCol>
                <a:gridCol w="2524356">
                  <a:extLst>
                    <a:ext uri="{9D8B030D-6E8A-4147-A177-3AD203B41FA5}">
                      <a16:colId xmlns:a16="http://schemas.microsoft.com/office/drawing/2014/main" val="20003"/>
                    </a:ext>
                  </a:extLst>
                </a:gridCol>
                <a:gridCol w="377729">
                  <a:extLst>
                    <a:ext uri="{9D8B030D-6E8A-4147-A177-3AD203B41FA5}">
                      <a16:colId xmlns:a16="http://schemas.microsoft.com/office/drawing/2014/main" val="20004"/>
                    </a:ext>
                  </a:extLst>
                </a:gridCol>
                <a:gridCol w="605667">
                  <a:extLst>
                    <a:ext uri="{9D8B030D-6E8A-4147-A177-3AD203B41FA5}">
                      <a16:colId xmlns:a16="http://schemas.microsoft.com/office/drawing/2014/main" val="20005"/>
                    </a:ext>
                  </a:extLst>
                </a:gridCol>
                <a:gridCol w="664280">
                  <a:extLst>
                    <a:ext uri="{9D8B030D-6E8A-4147-A177-3AD203B41FA5}">
                      <a16:colId xmlns:a16="http://schemas.microsoft.com/office/drawing/2014/main" val="20006"/>
                    </a:ext>
                  </a:extLst>
                </a:gridCol>
              </a:tblGrid>
              <a:tr h="350283">
                <a:tc gridSpan="2">
                  <a:txBody>
                    <a:bodyPr/>
                    <a:lstStyle/>
                    <a:p>
                      <a:pPr algn="ctr" fontAlgn="ctr">
                        <a:buNone/>
                      </a:pPr>
                      <a:r>
                        <a:rPr lang="zh-CN" altLang="en-US" sz="1000" b="1" dirty="0">
                          <a:solidFill>
                            <a:srgbClr val="000000"/>
                          </a:solidFill>
                          <a:latin typeface="微软雅黑" panose="020B0503020204020204" charset="-122"/>
                        </a:rPr>
                        <a:t>业务能力考核指标</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2">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评分标准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extLst>
                  <a:ext uri="{0D108BD9-81ED-4DB2-BD59-A6C34878D82A}">
                    <a16:rowId xmlns:a16="http://schemas.microsoft.com/office/drawing/2014/main" val="10000"/>
                  </a:ext>
                </a:extLst>
              </a:tr>
              <a:tr h="458079">
                <a:tc>
                  <a:txBody>
                    <a:bodyPr/>
                    <a:lstStyle/>
                    <a:p>
                      <a:pPr algn="l" fontAlgn="ctr">
                        <a:buNone/>
                      </a:pPr>
                      <a:r>
                        <a:rPr lang="zh-CN" altLang="en-US" sz="1000" b="0" i="0" u="none" strike="noStrike" dirty="0">
                          <a:solidFill>
                            <a:srgbClr val="000000"/>
                          </a:solidFill>
                          <a:effectLst/>
                          <a:latin typeface="微软雅黑" panose="020B0503020204020204" charset="-122"/>
                          <a:ea typeface="微软雅黑" panose="020B0503020204020204" charset="-122"/>
                        </a:rPr>
                        <a:t>专业组设置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有肺癌</a:t>
                      </a:r>
                      <a:r>
                        <a:rPr lang="en-US" altLang="zh-CN" sz="1000" b="0" i="0" u="none" strike="noStrike" dirty="0">
                          <a:solidFill>
                            <a:srgbClr val="000000"/>
                          </a:solidFill>
                          <a:effectLst/>
                          <a:latin typeface="微软雅黑" panose="020B0503020204020204" charset="-122"/>
                          <a:ea typeface="微软雅黑" panose="020B0503020204020204" charset="-122"/>
                        </a:rPr>
                        <a:t>/</a:t>
                      </a:r>
                      <a:r>
                        <a:rPr lang="zh-CN" altLang="en-US" sz="1000" b="0" i="0" u="none" strike="noStrike" dirty="0">
                          <a:solidFill>
                            <a:srgbClr val="000000"/>
                          </a:solidFill>
                          <a:effectLst/>
                          <a:latin typeface="微软雅黑" panose="020B0503020204020204" charset="-122"/>
                          <a:ea typeface="微软雅黑" panose="020B0503020204020204" charset="-122"/>
                        </a:rPr>
                        <a:t>肺结节亚专业主诊组</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现场</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检查方法：以是否开设相关专病门诊，负责人是否进入国家级省市级肺癌</a:t>
                      </a:r>
                      <a:r>
                        <a:rPr lang="en-US" altLang="zh-CN" sz="1000" b="0" i="0" u="none" strike="noStrike" dirty="0">
                          <a:solidFill>
                            <a:srgbClr val="000000"/>
                          </a:solidFill>
                          <a:effectLst/>
                          <a:latin typeface="微软雅黑" panose="020B0503020204020204" charset="-122"/>
                          <a:ea typeface="微软雅黑" panose="020B0503020204020204" charset="-122"/>
                        </a:rPr>
                        <a:t>/</a:t>
                      </a:r>
                      <a:r>
                        <a:rPr lang="zh-CN" altLang="en-US" sz="1000" b="0" i="0" u="none" strike="noStrike" dirty="0">
                          <a:solidFill>
                            <a:srgbClr val="000000"/>
                          </a:solidFill>
                          <a:effectLst/>
                          <a:latin typeface="微软雅黑" panose="020B0503020204020204" charset="-122"/>
                          <a:ea typeface="微软雅黑" panose="020B0503020204020204" charset="-122"/>
                        </a:rPr>
                        <a:t>肺结节学组。</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2</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0001"/>
                  </a:ext>
                </a:extLst>
              </a:tr>
              <a:tr h="458079">
                <a:tc>
                  <a:txBody>
                    <a:bodyPr/>
                    <a:lstStyle/>
                    <a:p>
                      <a:pPr algn="l" fontAlgn="ctr">
                        <a:buNone/>
                      </a:pPr>
                      <a:r>
                        <a:rPr lang="zh-CN" altLang="en-US" sz="1000" b="0" i="0" u="none" strike="noStrike" dirty="0">
                          <a:solidFill>
                            <a:srgbClr val="000000"/>
                          </a:solidFill>
                          <a:effectLst/>
                          <a:latin typeface="微软雅黑" panose="020B0503020204020204" charset="-122"/>
                          <a:ea typeface="微软雅黑" panose="020B0503020204020204" charset="-122"/>
                        </a:rPr>
                        <a:t>门诊设置</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有肺癌</a:t>
                      </a:r>
                      <a:r>
                        <a:rPr lang="en-US" altLang="zh-CN" sz="1000" b="0" i="0" u="none" strike="noStrike" dirty="0">
                          <a:solidFill>
                            <a:srgbClr val="000000"/>
                          </a:solidFill>
                          <a:effectLst/>
                          <a:latin typeface="微软雅黑" panose="020B0503020204020204" charset="-122"/>
                          <a:ea typeface="微软雅黑" panose="020B0503020204020204" charset="-122"/>
                        </a:rPr>
                        <a:t>/</a:t>
                      </a:r>
                      <a:r>
                        <a:rPr lang="zh-CN" altLang="en-US" sz="1000" b="0" i="0" u="none" strike="noStrike" dirty="0">
                          <a:solidFill>
                            <a:srgbClr val="000000"/>
                          </a:solidFill>
                          <a:effectLst/>
                          <a:latin typeface="微软雅黑" panose="020B0503020204020204" charset="-122"/>
                          <a:ea typeface="微软雅黑" panose="020B0503020204020204" charset="-122"/>
                        </a:rPr>
                        <a:t>肺结节专病门诊</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现场</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检查方法：出具检查当月门诊排班表、挂号系统显示或者有工作登记表、网站截屏来衡量。有</a:t>
                      </a:r>
                      <a:r>
                        <a:rPr lang="en-US" altLang="zh-CN" sz="1000" b="0" i="0" u="none" strike="noStrike" dirty="0">
                          <a:solidFill>
                            <a:srgbClr val="000000"/>
                          </a:solidFill>
                          <a:effectLst/>
                          <a:latin typeface="微软雅黑" panose="020B0503020204020204" charset="-122"/>
                          <a:ea typeface="微软雅黑" panose="020B0503020204020204" charset="-122"/>
                        </a:rPr>
                        <a:t>1</a:t>
                      </a:r>
                      <a:r>
                        <a:rPr lang="zh-CN" altLang="en-US" sz="1000" b="0" i="0" u="none" strike="noStrike" dirty="0">
                          <a:solidFill>
                            <a:srgbClr val="000000"/>
                          </a:solidFill>
                          <a:effectLst/>
                          <a:latin typeface="微软雅黑" panose="020B0503020204020204" charset="-122"/>
                          <a:ea typeface="微软雅黑" panose="020B0503020204020204" charset="-122"/>
                        </a:rPr>
                        <a:t>年专病</a:t>
                      </a:r>
                      <a:r>
                        <a:rPr lang="en-US" altLang="zh-CN" sz="1000" b="0" i="0" u="none" strike="noStrike" dirty="0">
                          <a:solidFill>
                            <a:srgbClr val="000000"/>
                          </a:solidFill>
                          <a:effectLst/>
                          <a:latin typeface="微软雅黑" panose="020B0503020204020204" charset="-122"/>
                          <a:ea typeface="微软雅黑" panose="020B0503020204020204" charset="-122"/>
                        </a:rPr>
                        <a:t>/</a:t>
                      </a:r>
                      <a:r>
                        <a:rPr lang="zh-CN" altLang="en-US" sz="1000" b="0" i="0" u="none" strike="noStrike" dirty="0">
                          <a:solidFill>
                            <a:srgbClr val="000000"/>
                          </a:solidFill>
                          <a:effectLst/>
                          <a:latin typeface="微软雅黑" panose="020B0503020204020204" charset="-122"/>
                          <a:ea typeface="微软雅黑" panose="020B0503020204020204" charset="-122"/>
                        </a:rPr>
                        <a:t>专科门诊量的数据，现场随机抽查月门诊量</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2</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721292566"/>
                  </a:ext>
                </a:extLst>
              </a:tr>
              <a:tr h="458079">
                <a:tc>
                  <a:txBody>
                    <a:bodyPr/>
                    <a:lstStyle/>
                    <a:p>
                      <a:pPr algn="l" fontAlgn="ctr">
                        <a:buNone/>
                      </a:pPr>
                      <a:r>
                        <a:rPr lang="zh-CN" altLang="en-US" sz="1000" b="0" i="0" u="none" strike="noStrike" dirty="0">
                          <a:solidFill>
                            <a:srgbClr val="000000"/>
                          </a:solidFill>
                          <a:effectLst/>
                          <a:latin typeface="微软雅黑" panose="020B0503020204020204" charset="-122"/>
                          <a:ea typeface="微软雅黑" panose="020B0503020204020204" charset="-122"/>
                        </a:rPr>
                        <a:t>病房设置</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收治肺癌</a:t>
                      </a:r>
                      <a:r>
                        <a:rPr lang="en-US" altLang="zh-CN" sz="1000" b="0" i="0" u="none" strike="noStrike" dirty="0">
                          <a:solidFill>
                            <a:srgbClr val="000000"/>
                          </a:solidFill>
                          <a:effectLst/>
                          <a:latin typeface="微软雅黑" panose="020B0503020204020204" charset="-122"/>
                          <a:ea typeface="微软雅黑" panose="020B0503020204020204" charset="-122"/>
                        </a:rPr>
                        <a:t>/</a:t>
                      </a:r>
                      <a:r>
                        <a:rPr lang="zh-CN" altLang="en-US" sz="1000" b="0" i="0" u="none" strike="noStrike" dirty="0">
                          <a:solidFill>
                            <a:srgbClr val="000000"/>
                          </a:solidFill>
                          <a:effectLst/>
                          <a:latin typeface="微软雅黑" panose="020B0503020204020204" charset="-122"/>
                          <a:ea typeface="微软雅黑" panose="020B0503020204020204" charset="-122"/>
                        </a:rPr>
                        <a:t>肺结节患者，并开展住院化疗、靶向、免疫等肺癌综合治疗措施</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现场</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1000" b="0" i="0" u="none" strike="noStrike" dirty="0">
                          <a:solidFill>
                            <a:srgbClr val="000000"/>
                          </a:solidFill>
                          <a:effectLst/>
                          <a:latin typeface="微软雅黑" panose="020B0503020204020204" charset="-122"/>
                          <a:ea typeface="微软雅黑" panose="020B0503020204020204" charset="-122"/>
                        </a:rPr>
                        <a:t>1.</a:t>
                      </a:r>
                      <a:r>
                        <a:rPr lang="zh-CN" altLang="en-US" sz="1000" b="0" i="0" u="none" strike="noStrike" dirty="0">
                          <a:solidFill>
                            <a:srgbClr val="000000"/>
                          </a:solidFill>
                          <a:effectLst/>
                          <a:latin typeface="微软雅黑" panose="020B0503020204020204" charset="-122"/>
                          <a:ea typeface="微软雅黑" panose="020B0503020204020204" charset="-122"/>
                        </a:rPr>
                        <a:t>检查标准：年收治肺癌与肺小结节患者总数≥</a:t>
                      </a:r>
                      <a:r>
                        <a:rPr lang="en-US" altLang="zh-CN" sz="1000" b="0" i="0" u="none" strike="noStrike" dirty="0">
                          <a:solidFill>
                            <a:srgbClr val="000000"/>
                          </a:solidFill>
                          <a:effectLst/>
                          <a:latin typeface="微软雅黑" panose="020B0503020204020204" charset="-122"/>
                          <a:ea typeface="微软雅黑" panose="020B0503020204020204" charset="-122"/>
                        </a:rPr>
                        <a:t>100</a:t>
                      </a:r>
                      <a:r>
                        <a:rPr lang="zh-CN" altLang="en-US" sz="1000" b="0" i="0" u="none" strike="noStrike" dirty="0">
                          <a:solidFill>
                            <a:srgbClr val="000000"/>
                          </a:solidFill>
                          <a:effectLst/>
                          <a:latin typeface="微软雅黑" panose="020B0503020204020204" charset="-122"/>
                          <a:ea typeface="微软雅黑" panose="020B0503020204020204" charset="-122"/>
                        </a:rPr>
                        <a:t>例</a:t>
                      </a:r>
                      <a:br>
                        <a:rPr lang="zh-CN" altLang="en-US" sz="1000" b="0" i="0" u="none" strike="noStrike" dirty="0">
                          <a:solidFill>
                            <a:srgbClr val="000000"/>
                          </a:solidFill>
                          <a:effectLst/>
                          <a:latin typeface="微软雅黑" panose="020B0503020204020204" charset="-122"/>
                          <a:ea typeface="微软雅黑" panose="020B0503020204020204" charset="-122"/>
                        </a:rPr>
                      </a:br>
                      <a:r>
                        <a:rPr lang="en-US" altLang="zh-CN" sz="1000" b="0" i="0" u="none" strike="noStrike" dirty="0">
                          <a:solidFill>
                            <a:srgbClr val="000000"/>
                          </a:solidFill>
                          <a:effectLst/>
                          <a:latin typeface="微软雅黑" panose="020B0503020204020204" charset="-122"/>
                          <a:ea typeface="微软雅黑" panose="020B0503020204020204" charset="-122"/>
                        </a:rPr>
                        <a:t>2.</a:t>
                      </a:r>
                      <a:r>
                        <a:rPr lang="zh-CN" altLang="en-US" sz="1000" b="0" i="0" u="none" strike="noStrike" dirty="0">
                          <a:solidFill>
                            <a:srgbClr val="000000"/>
                          </a:solidFill>
                          <a:effectLst/>
                          <a:latin typeface="微软雅黑" panose="020B0503020204020204" charset="-122"/>
                          <a:ea typeface="微软雅黑" panose="020B0503020204020204" charset="-122"/>
                        </a:rPr>
                        <a:t>检查方法：前</a:t>
                      </a:r>
                      <a:r>
                        <a:rPr lang="en-US" altLang="zh-CN" sz="1000" b="0" i="0" u="none" strike="noStrike" dirty="0">
                          <a:solidFill>
                            <a:srgbClr val="000000"/>
                          </a:solidFill>
                          <a:effectLst/>
                          <a:latin typeface="微软雅黑" panose="020B0503020204020204" charset="-122"/>
                          <a:ea typeface="微软雅黑" panose="020B0503020204020204" charset="-122"/>
                        </a:rPr>
                        <a:t>1</a:t>
                      </a:r>
                      <a:r>
                        <a:rPr lang="zh-CN" altLang="en-US" sz="1000" b="0" i="0" u="none" strike="noStrike" dirty="0">
                          <a:solidFill>
                            <a:srgbClr val="000000"/>
                          </a:solidFill>
                          <a:effectLst/>
                          <a:latin typeface="微软雅黑" panose="020B0503020204020204" charset="-122"/>
                          <a:ea typeface="微软雅黑" panose="020B0503020204020204" charset="-122"/>
                        </a:rPr>
                        <a:t>年完整年的收治肺癌</a:t>
                      </a:r>
                      <a:r>
                        <a:rPr lang="en-US" altLang="zh-CN" sz="1000" b="0" i="0" u="none" strike="noStrike" dirty="0">
                          <a:solidFill>
                            <a:srgbClr val="000000"/>
                          </a:solidFill>
                          <a:effectLst/>
                          <a:latin typeface="微软雅黑" panose="020B0503020204020204" charset="-122"/>
                          <a:ea typeface="微软雅黑" panose="020B0503020204020204" charset="-122"/>
                        </a:rPr>
                        <a:t>/</a:t>
                      </a:r>
                      <a:r>
                        <a:rPr lang="zh-CN" altLang="en-US" sz="1000" b="0" i="0" u="none" strike="noStrike" dirty="0">
                          <a:solidFill>
                            <a:srgbClr val="000000"/>
                          </a:solidFill>
                          <a:effectLst/>
                          <a:latin typeface="微软雅黑" panose="020B0503020204020204" charset="-122"/>
                          <a:ea typeface="微软雅黑" panose="020B0503020204020204" charset="-122"/>
                        </a:rPr>
                        <a:t>肺结节患者总数，</a:t>
                      </a:r>
                      <a:r>
                        <a:rPr lang="en-US" altLang="zh-CN" sz="1000" b="0" i="0" u="none" strike="noStrike" dirty="0">
                          <a:solidFill>
                            <a:srgbClr val="000000"/>
                          </a:solidFill>
                          <a:effectLst/>
                          <a:latin typeface="微软雅黑" panose="020B0503020204020204" charset="-122"/>
                          <a:ea typeface="微软雅黑" panose="020B0503020204020204" charset="-122"/>
                        </a:rPr>
                        <a:t>His</a:t>
                      </a:r>
                      <a:r>
                        <a:rPr lang="zh-CN" altLang="en-US" sz="1000" b="0" i="0" u="none" strike="noStrike" dirty="0">
                          <a:solidFill>
                            <a:srgbClr val="000000"/>
                          </a:solidFill>
                          <a:effectLst/>
                          <a:latin typeface="微软雅黑" panose="020B0503020204020204" charset="-122"/>
                          <a:ea typeface="微软雅黑" panose="020B0503020204020204" charset="-122"/>
                        </a:rPr>
                        <a:t>系统抽查肿瘤患者治疗方案</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2</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314537667"/>
                  </a:ext>
                </a:extLst>
              </a:tr>
              <a:tr h="458079">
                <a:tc rowSpan="2">
                  <a:txBody>
                    <a:bodyPr/>
                    <a:lstStyle/>
                    <a:p>
                      <a:pPr marL="9525" algn="ctr" fontAlgn="ctr">
                        <a:buClrTx/>
                        <a:buSzTx/>
                        <a:buFontTx/>
                      </a:pPr>
                      <a:r>
                        <a:rPr lang="zh-CN" altLang="en-US" sz="1100" b="0" i="0" dirty="0">
                          <a:solidFill>
                            <a:srgbClr val="000000"/>
                          </a:solidFill>
                          <a:latin typeface="微软雅黑" panose="020B0503020204020204" charset="-122"/>
                          <a:ea typeface="微软雅黑" panose="020B0503020204020204" charset="-122"/>
                        </a:rPr>
                        <a:t>人员设置</a:t>
                      </a:r>
                    </a:p>
                  </a:txBody>
                  <a:tcPr marL="9842" marR="9842" marT="9842"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9525" indent="0" algn="l" fontAlgn="ctr"/>
                      <a:r>
                        <a:rPr lang="zh-CN" altLang="en-US" sz="1100" b="0" i="0">
                          <a:solidFill>
                            <a:srgbClr val="000000"/>
                          </a:solidFill>
                          <a:latin typeface="微软雅黑" panose="020B0503020204020204" charset="-122"/>
                          <a:ea typeface="微软雅黑" panose="020B0503020204020204" charset="-122"/>
                        </a:rPr>
                        <a:t>有肺癌专科护士</a:t>
                      </a:r>
                    </a:p>
                  </a:txBody>
                  <a:tcPr marL="9842" marR="9842" marT="9842"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9525" indent="0" algn="ctr" fontAlgn="ctr"/>
                      <a:r>
                        <a:rPr lang="zh-CN" altLang="en-US" sz="1100" b="0" i="0">
                          <a:solidFill>
                            <a:srgbClr val="000000"/>
                          </a:solidFill>
                          <a:latin typeface="微软雅黑" panose="020B0503020204020204" charset="-122"/>
                          <a:ea typeface="微软雅黑" panose="020B0503020204020204" charset="-122"/>
                        </a:rPr>
                        <a:t>现场</a:t>
                      </a:r>
                    </a:p>
                  </a:txBody>
                  <a:tcPr marL="9842" marR="9842" marT="9842"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9525" indent="0" algn="l" fontAlgn="ctr"/>
                      <a:r>
                        <a:rPr lang="en-US" altLang="zh-CN" sz="1100" b="0" i="0">
                          <a:solidFill>
                            <a:srgbClr val="000000"/>
                          </a:solidFill>
                          <a:latin typeface="微软雅黑" panose="020B0503020204020204" charset="-122"/>
                          <a:ea typeface="微软雅黑" panose="020B0503020204020204" charset="-122"/>
                        </a:rPr>
                        <a:t>1.</a:t>
                      </a:r>
                      <a:r>
                        <a:rPr lang="zh-CN" altLang="en-US" sz="1100" b="0" i="0">
                          <a:solidFill>
                            <a:srgbClr val="000000"/>
                          </a:solidFill>
                          <a:latin typeface="微软雅黑" panose="020B0503020204020204" charset="-122"/>
                          <a:ea typeface="微软雅黑" panose="020B0503020204020204" charset="-122"/>
                        </a:rPr>
                        <a:t>有专职负责肿瘤药物治疗的专科护士。 </a:t>
                      </a:r>
                      <a:br>
                        <a:rPr lang="zh-CN" altLang="en-US" sz="1100" b="0" i="0">
                          <a:solidFill>
                            <a:srgbClr val="000000"/>
                          </a:solidFill>
                          <a:latin typeface="微软雅黑" panose="020B0503020204020204" charset="-122"/>
                          <a:ea typeface="微软雅黑" panose="020B0503020204020204" charset="-122"/>
                        </a:rPr>
                      </a:br>
                      <a:r>
                        <a:rPr lang="en-US" altLang="zh-CN" sz="1100" b="0" i="0">
                          <a:solidFill>
                            <a:srgbClr val="000000"/>
                          </a:solidFill>
                          <a:latin typeface="微软雅黑" panose="020B0503020204020204" charset="-122"/>
                          <a:ea typeface="微软雅黑" panose="020B0503020204020204" charset="-122"/>
                        </a:rPr>
                        <a:t>2.</a:t>
                      </a:r>
                      <a:r>
                        <a:rPr lang="zh-CN" altLang="en-US" sz="1100" b="0" i="0">
                          <a:solidFill>
                            <a:srgbClr val="000000"/>
                          </a:solidFill>
                          <a:latin typeface="微软雅黑" panose="020B0503020204020204" charset="-122"/>
                          <a:ea typeface="微软雅黑" panose="020B0503020204020204" charset="-122"/>
                        </a:rPr>
                        <a:t>检查方法：随机提问，考察专职护士是否能了解肿瘤治疗相关护理问题</a:t>
                      </a:r>
                    </a:p>
                  </a:txBody>
                  <a:tcPr marL="9842" marR="9842" marT="9842"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a:solidFill>
                            <a:srgbClr val="000000"/>
                          </a:solidFill>
                          <a:effectLst/>
                          <a:latin typeface="微软雅黑" panose="020B0503020204020204" charset="-122"/>
                          <a:ea typeface="微软雅黑" panose="020B0503020204020204" charset="-122"/>
                        </a:rPr>
                        <a:t>是（</a:t>
                      </a:r>
                      <a:r>
                        <a:rPr lang="en-US" altLang="zh-CN" sz="1000" b="0" i="0" u="none" strike="noStrike">
                          <a:solidFill>
                            <a:srgbClr val="000000"/>
                          </a:solidFill>
                          <a:effectLst/>
                          <a:latin typeface="微软雅黑" panose="020B0503020204020204" charset="-122"/>
                          <a:ea typeface="微软雅黑" panose="020B0503020204020204" charset="-122"/>
                        </a:rPr>
                        <a:t>2</a:t>
                      </a:r>
                      <a:r>
                        <a:rPr lang="zh-CN" altLang="en-US" sz="100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a:solidFill>
                            <a:srgbClr val="000000"/>
                          </a:solidFill>
                          <a:effectLst/>
                          <a:latin typeface="微软雅黑" panose="020B0503020204020204" charset="-122"/>
                          <a:ea typeface="微软雅黑" panose="020B0503020204020204" charset="-122"/>
                        </a:rPr>
                        <a:t>否（</a:t>
                      </a:r>
                      <a:r>
                        <a:rPr lang="en-US" altLang="zh-CN" sz="1000" b="0" i="0" u="none" strike="noStrike">
                          <a:solidFill>
                            <a:srgbClr val="000000"/>
                          </a:solidFill>
                          <a:effectLst/>
                          <a:latin typeface="微软雅黑" panose="020B0503020204020204" charset="-122"/>
                          <a:ea typeface="微软雅黑" panose="020B0503020204020204" charset="-122"/>
                        </a:rPr>
                        <a:t>0</a:t>
                      </a:r>
                      <a:r>
                        <a:rPr lang="zh-CN" altLang="en-US" sz="100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714713018"/>
                  </a:ext>
                </a:extLst>
              </a:tr>
              <a:tr h="458079">
                <a:tc vMerge="1">
                  <a:txBody>
                    <a:bodyPr/>
                    <a:lstStyle/>
                    <a:p>
                      <a:endParaRPr lang="zh-CN"/>
                    </a:p>
                  </a:txBody>
                  <a:tcP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9525" algn="l" fontAlgn="ctr">
                        <a:buClrTx/>
                        <a:buSzTx/>
                        <a:buFontTx/>
                      </a:pPr>
                      <a:r>
                        <a:rPr lang="zh-CN" altLang="en-US" sz="1100" b="0" i="0" dirty="0">
                          <a:solidFill>
                            <a:srgbClr val="000000"/>
                          </a:solidFill>
                          <a:latin typeface="微软雅黑" panose="020B0503020204020204" charset="-122"/>
                          <a:ea typeface="微软雅黑" panose="020B0503020204020204" charset="-122"/>
                        </a:rPr>
                        <a:t>设立有肺癌/肺结节患者随访平台</a:t>
                      </a:r>
                    </a:p>
                  </a:txBody>
                  <a:tcPr marL="9842" marR="9842" marT="9842"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9525" algn="l" fontAlgn="ctr">
                        <a:buClrTx/>
                        <a:buSzTx/>
                        <a:buFontTx/>
                      </a:pPr>
                      <a:r>
                        <a:rPr lang="zh-CN" altLang="en-US" sz="1100" b="0" i="0" dirty="0">
                          <a:solidFill>
                            <a:srgbClr val="000000"/>
                          </a:solidFill>
                          <a:latin typeface="微软雅黑" panose="020B0503020204020204" charset="-122"/>
                          <a:ea typeface="微软雅黑" panose="020B0503020204020204" charset="-122"/>
                        </a:rPr>
                        <a:t>会议室资料准备</a:t>
                      </a:r>
                    </a:p>
                  </a:txBody>
                  <a:tcPr marL="9842" marR="9842" marT="9842"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9525" algn="l" fontAlgn="ctr">
                        <a:buClrTx/>
                        <a:buSzTx/>
                        <a:buFontTx/>
                      </a:pPr>
                      <a:r>
                        <a:rPr lang="zh-CN" altLang="en-US" sz="1100" b="0" i="0" dirty="0">
                          <a:solidFill>
                            <a:srgbClr val="000000"/>
                          </a:solidFill>
                          <a:latin typeface="微软雅黑" panose="020B0503020204020204" charset="-122"/>
                          <a:ea typeface="微软雅黑" panose="020B0503020204020204" charset="-122"/>
                        </a:rPr>
                        <a:t>1.检查标准：肺癌/肺结节随访管理系统包括专属电子管理系统、微信群、开通复诊预约通道等</a:t>
                      </a:r>
                      <a:br>
                        <a:rPr lang="zh-CN" altLang="en-US" sz="1100" b="0" i="0" dirty="0">
                          <a:solidFill>
                            <a:srgbClr val="000000"/>
                          </a:solidFill>
                          <a:latin typeface="微软雅黑" panose="020B0503020204020204" charset="-122"/>
                          <a:ea typeface="微软雅黑" panose="020B0503020204020204" charset="-122"/>
                        </a:rPr>
                      </a:br>
                      <a:r>
                        <a:rPr lang="zh-CN" altLang="en-US" sz="1100" b="0" i="0" dirty="0">
                          <a:solidFill>
                            <a:srgbClr val="000000"/>
                          </a:solidFill>
                          <a:latin typeface="微软雅黑" panose="020B0503020204020204" charset="-122"/>
                          <a:ea typeface="微软雅黑" panose="020B0503020204020204" charset="-122"/>
                        </a:rPr>
                        <a:t>2.检查方法：查看肺结节肺癌患者电子管理平台，须呈现患者管理人数 。</a:t>
                      </a:r>
                    </a:p>
                  </a:txBody>
                  <a:tcPr marL="9842" marR="9842" marT="9842"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9525" algn="l" fontAlgn="ctr">
                        <a:buClrTx/>
                        <a:buSzTx/>
                        <a:buFontTx/>
                      </a:pPr>
                      <a:endParaRPr lang="zh-CN" altLang="en-US" sz="1100" b="0" i="0" u="none" strike="noStrike" dirty="0">
                        <a:solidFill>
                          <a:srgbClr val="000000"/>
                        </a:solidFill>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9525" algn="l" fontAlgn="ctr">
                        <a:buClrTx/>
                        <a:buSzTx/>
                        <a:buFontTx/>
                      </a:pPr>
                      <a:r>
                        <a:rPr lang="zh-CN" altLang="en-US" sz="1100" b="0" i="0" u="none" strike="noStrike" dirty="0">
                          <a:solidFill>
                            <a:srgbClr val="000000"/>
                          </a:solidFill>
                          <a:latin typeface="微软雅黑" panose="020B0503020204020204" charset="-122"/>
                          <a:ea typeface="微软雅黑" panose="020B0503020204020204" charset="-122"/>
                        </a:rPr>
                        <a:t>是（2）</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9525" algn="l" fontAlgn="ctr">
                        <a:buClrTx/>
                        <a:buSzTx/>
                        <a:buFontTx/>
                      </a:pPr>
                      <a:r>
                        <a:rPr lang="zh-CN" altLang="en-US" sz="1100" b="0" i="0" u="none" strike="noStrike" dirty="0">
                          <a:solidFill>
                            <a:srgbClr val="000000"/>
                          </a:solidFill>
                          <a:latin typeface="微软雅黑" panose="020B0503020204020204" charset="-122"/>
                          <a:ea typeface="微软雅黑" panose="020B0503020204020204" charset="-122"/>
                        </a:rPr>
                        <a:t>否（0）</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588858326"/>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 imgW="5715" imgH="5715" progId="TCLayout.ActiveDocument.1">
                  <p:embed/>
                </p:oleObj>
              </mc:Choice>
              <mc:Fallback>
                <p:oleObj name="think-cell 幻灯片" r:id="rId3" imgW="5715" imgH="5715" progId="TCLayout.ActiveDocument.1">
                  <p:embed/>
                  <p:pic>
                    <p:nvPicPr>
                      <p:cNvPr id="0" name="think-cell data - do not delete"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t>11</a:t>
            </a:fld>
            <a:endParaRPr lang="en-GB" dirty="0"/>
          </a:p>
        </p:txBody>
      </p:sp>
      <p:sp>
        <p:nvSpPr>
          <p:cNvPr id="9" name="标题 1"/>
          <p:cNvSpPr txBox="1"/>
          <p:nvPr/>
        </p:nvSpPr>
        <p:spPr>
          <a:xfrm>
            <a:off x="177514" y="44322"/>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业务能力</a:t>
            </a:r>
            <a:endParaRPr lang="zh-CN" altLang="en-US" dirty="0">
              <a:solidFill>
                <a:srgbClr val="A60000"/>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2883644764"/>
              </p:ext>
            </p:extLst>
          </p:nvPr>
        </p:nvGraphicFramePr>
        <p:xfrm>
          <a:off x="233631" y="541527"/>
          <a:ext cx="8676738" cy="4445703"/>
        </p:xfrm>
        <a:graphic>
          <a:graphicData uri="http://schemas.openxmlformats.org/drawingml/2006/table">
            <a:tbl>
              <a:tblPr/>
              <a:tblGrid>
                <a:gridCol w="742110">
                  <a:extLst>
                    <a:ext uri="{9D8B030D-6E8A-4147-A177-3AD203B41FA5}">
                      <a16:colId xmlns:a16="http://schemas.microsoft.com/office/drawing/2014/main" val="20000"/>
                    </a:ext>
                  </a:extLst>
                </a:gridCol>
                <a:gridCol w="3201465">
                  <a:extLst>
                    <a:ext uri="{9D8B030D-6E8A-4147-A177-3AD203B41FA5}">
                      <a16:colId xmlns:a16="http://schemas.microsoft.com/office/drawing/2014/main" val="20001"/>
                    </a:ext>
                  </a:extLst>
                </a:gridCol>
                <a:gridCol w="586379">
                  <a:extLst>
                    <a:ext uri="{9D8B030D-6E8A-4147-A177-3AD203B41FA5}">
                      <a16:colId xmlns:a16="http://schemas.microsoft.com/office/drawing/2014/main" val="20002"/>
                    </a:ext>
                  </a:extLst>
                </a:gridCol>
                <a:gridCol w="2340563">
                  <a:extLst>
                    <a:ext uri="{9D8B030D-6E8A-4147-A177-3AD203B41FA5}">
                      <a16:colId xmlns:a16="http://schemas.microsoft.com/office/drawing/2014/main" val="20003"/>
                    </a:ext>
                  </a:extLst>
                </a:gridCol>
                <a:gridCol w="422285">
                  <a:extLst>
                    <a:ext uri="{9D8B030D-6E8A-4147-A177-3AD203B41FA5}">
                      <a16:colId xmlns:a16="http://schemas.microsoft.com/office/drawing/2014/main" val="20004"/>
                    </a:ext>
                  </a:extLst>
                </a:gridCol>
                <a:gridCol w="691968">
                  <a:extLst>
                    <a:ext uri="{9D8B030D-6E8A-4147-A177-3AD203B41FA5}">
                      <a16:colId xmlns:a16="http://schemas.microsoft.com/office/drawing/2014/main" val="20005"/>
                    </a:ext>
                  </a:extLst>
                </a:gridCol>
                <a:gridCol w="691968">
                  <a:extLst>
                    <a:ext uri="{9D8B030D-6E8A-4147-A177-3AD203B41FA5}">
                      <a16:colId xmlns:a16="http://schemas.microsoft.com/office/drawing/2014/main" val="20006"/>
                    </a:ext>
                  </a:extLst>
                </a:gridCol>
              </a:tblGrid>
              <a:tr h="256008">
                <a:tc gridSpan="2">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业务能力考核指标</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2">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评分标准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extLst>
                  <a:ext uri="{0D108BD9-81ED-4DB2-BD59-A6C34878D82A}">
                    <a16:rowId xmlns:a16="http://schemas.microsoft.com/office/drawing/2014/main" val="10000"/>
                  </a:ext>
                </a:extLst>
              </a:tr>
              <a:tr h="272415">
                <a:tc rowSpan="3">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影像</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1000" b="1" i="0" u="none" strike="noStrike" dirty="0">
                          <a:solidFill>
                            <a:srgbClr val="A60000"/>
                          </a:solidFill>
                          <a:effectLst/>
                          <a:latin typeface="微软雅黑" panose="020B0503020204020204" charset="-122"/>
                          <a:ea typeface="微软雅黑" panose="020B0503020204020204" charset="-122"/>
                        </a:rPr>
                        <a:t>可行胸部低剂量</a:t>
                      </a:r>
                      <a:r>
                        <a:rPr lang="en-US" altLang="zh-CN" sz="1000" b="1" i="0" u="none" strike="noStrike" dirty="0">
                          <a:solidFill>
                            <a:srgbClr val="A60000"/>
                          </a:solidFill>
                          <a:effectLst/>
                          <a:latin typeface="微软雅黑" panose="020B0503020204020204" charset="-122"/>
                          <a:ea typeface="微软雅黑" panose="020B0503020204020204" charset="-122"/>
                        </a:rPr>
                        <a:t>/HRCT/</a:t>
                      </a:r>
                      <a:r>
                        <a:rPr lang="zh-CN" altLang="en-US" sz="1000" b="1" i="0" u="none" strike="noStrike" dirty="0">
                          <a:solidFill>
                            <a:srgbClr val="A60000"/>
                          </a:solidFill>
                          <a:effectLst/>
                          <a:latin typeface="微软雅黑" panose="020B0503020204020204" charset="-122"/>
                          <a:ea typeface="微软雅黑" panose="020B0503020204020204" charset="-122"/>
                        </a:rPr>
                        <a:t>增强</a:t>
                      </a:r>
                      <a:r>
                        <a:rPr lang="en-US" altLang="zh-CN" sz="1000" b="1" i="0" u="none" strike="noStrike" dirty="0">
                          <a:solidFill>
                            <a:srgbClr val="A60000"/>
                          </a:solidFill>
                          <a:effectLst/>
                          <a:latin typeface="微软雅黑" panose="020B0503020204020204" charset="-122"/>
                          <a:ea typeface="微软雅黑" panose="020B0503020204020204" charset="-122"/>
                        </a:rPr>
                        <a:t>CT</a:t>
                      </a:r>
                      <a:r>
                        <a:rPr lang="zh-CN" altLang="en-US" sz="1000" b="1" i="0" u="none" strike="noStrike" dirty="0">
                          <a:solidFill>
                            <a:srgbClr val="A60000"/>
                          </a:solidFill>
                          <a:effectLst/>
                          <a:latin typeface="微软雅黑" panose="020B0503020204020204" charset="-122"/>
                          <a:ea typeface="微软雅黑" panose="020B0503020204020204" charset="-122"/>
                        </a:rPr>
                        <a:t>检查（准入项）</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3">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现场</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3">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检查方法：现场设备、参数设置，筛查影像资料，抽查影像报告</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00" b="0" i="0" u="none" strike="noStrike">
                          <a:solidFill>
                            <a:srgbClr val="000000"/>
                          </a:solidFill>
                          <a:effectLst/>
                          <a:latin typeface="微软雅黑" panose="020B0503020204020204" charset="-122"/>
                          <a:ea typeface="微软雅黑" panose="020B0503020204020204" charset="-122"/>
                        </a:rPr>
                        <a:t>是（</a:t>
                      </a:r>
                      <a:r>
                        <a:rPr lang="en-US" altLang="zh-CN" sz="1000" b="0" i="0" u="none" strike="noStrike">
                          <a:solidFill>
                            <a:srgbClr val="000000"/>
                          </a:solidFill>
                          <a:effectLst/>
                          <a:latin typeface="微软雅黑" panose="020B0503020204020204" charset="-122"/>
                          <a:ea typeface="微软雅黑" panose="020B0503020204020204" charset="-122"/>
                        </a:rPr>
                        <a:t>2</a:t>
                      </a:r>
                      <a:r>
                        <a:rPr lang="zh-CN" altLang="en-US" sz="100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a:solidFill>
                            <a:srgbClr val="000000"/>
                          </a:solidFill>
                          <a:effectLst/>
                          <a:latin typeface="微软雅黑" panose="020B0503020204020204" charset="-122"/>
                          <a:ea typeface="微软雅黑" panose="020B0503020204020204" charset="-122"/>
                        </a:rPr>
                        <a:t>否（</a:t>
                      </a:r>
                      <a:r>
                        <a:rPr lang="en-US" altLang="zh-CN" sz="1000" b="0" i="0" u="none" strike="noStrike">
                          <a:solidFill>
                            <a:srgbClr val="000000"/>
                          </a:solidFill>
                          <a:effectLst/>
                          <a:latin typeface="微软雅黑" panose="020B0503020204020204" charset="-122"/>
                          <a:ea typeface="微软雅黑" panose="020B0503020204020204" charset="-122"/>
                        </a:rPr>
                        <a:t>0</a:t>
                      </a:r>
                      <a:r>
                        <a:rPr lang="zh-CN" altLang="en-US" sz="100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0001"/>
                  </a:ext>
                </a:extLst>
              </a:tr>
              <a:tr h="272525">
                <a:tc vMerge="1">
                  <a:txBody>
                    <a:bodyPr/>
                    <a:lstStyle/>
                    <a:p>
                      <a:endParaRPr lang="zh-CN"/>
                    </a:p>
                  </a:txBody>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可行计算机辅助胸部</a:t>
                      </a:r>
                      <a:r>
                        <a:rPr lang="en-US" altLang="zh-CN" sz="1000" b="0" i="0" u="none" strike="noStrike" dirty="0">
                          <a:solidFill>
                            <a:srgbClr val="000000"/>
                          </a:solidFill>
                          <a:effectLst/>
                          <a:latin typeface="微软雅黑" panose="020B0503020204020204" charset="-122"/>
                          <a:ea typeface="微软雅黑" panose="020B0503020204020204" charset="-122"/>
                        </a:rPr>
                        <a:t>CT</a:t>
                      </a:r>
                      <a:r>
                        <a:rPr lang="zh-CN" altLang="en-US" sz="1000" b="0" i="0" u="none" strike="noStrike" dirty="0">
                          <a:solidFill>
                            <a:srgbClr val="000000"/>
                          </a:solidFill>
                          <a:effectLst/>
                          <a:latin typeface="微软雅黑" panose="020B0503020204020204" charset="-122"/>
                          <a:ea typeface="微软雅黑" panose="020B0503020204020204" charset="-122"/>
                        </a:rPr>
                        <a:t>（肺结节）定量分析</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2</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0002"/>
                  </a:ext>
                </a:extLst>
              </a:tr>
              <a:tr h="272525">
                <a:tc vMerge="1">
                  <a:txBody>
                    <a:bodyPr/>
                    <a:lstStyle/>
                    <a:p>
                      <a:endParaRPr lang="zh-CN"/>
                    </a:p>
                  </a:txBody>
                  <a:tcPr/>
                </a:tc>
                <a:tc>
                  <a:txBody>
                    <a:bodyPr/>
                    <a:lstStyle/>
                    <a:p>
                      <a:pPr algn="l" fontAlgn="ctr"/>
                      <a:r>
                        <a:rPr lang="zh-CN" altLang="en-US" sz="1000" b="0" i="0" u="none" strike="noStrike">
                          <a:solidFill>
                            <a:srgbClr val="000000"/>
                          </a:solidFill>
                          <a:effectLst/>
                          <a:latin typeface="微软雅黑" panose="020B0503020204020204" charset="-122"/>
                          <a:ea typeface="微软雅黑" panose="020B0503020204020204" charset="-122"/>
                        </a:rPr>
                        <a:t>可行胸部影像（肺结节）影像组学分析</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00" b="0" i="0" u="none" strike="noStrike">
                          <a:solidFill>
                            <a:srgbClr val="000000"/>
                          </a:solidFill>
                          <a:effectLst/>
                          <a:latin typeface="微软雅黑" panose="020B0503020204020204" charset="-122"/>
                          <a:ea typeface="微软雅黑" panose="020B0503020204020204" charset="-122"/>
                        </a:rPr>
                        <a:t>是（</a:t>
                      </a:r>
                      <a:r>
                        <a:rPr lang="en-US" altLang="zh-CN" sz="1000" b="0" i="0" u="none" strike="noStrike">
                          <a:solidFill>
                            <a:srgbClr val="000000"/>
                          </a:solidFill>
                          <a:effectLst/>
                          <a:latin typeface="微软雅黑" panose="020B0503020204020204" charset="-122"/>
                          <a:ea typeface="微软雅黑" panose="020B0503020204020204" charset="-122"/>
                        </a:rPr>
                        <a:t>2</a:t>
                      </a:r>
                      <a:r>
                        <a:rPr lang="zh-CN" altLang="en-US" sz="100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0003"/>
                  </a:ext>
                </a:extLst>
              </a:tr>
              <a:tr h="303702">
                <a:tc rowSpan="4">
                  <a:txBody>
                    <a:bodyPr/>
                    <a:lstStyle/>
                    <a:p>
                      <a:pPr algn="ctr" fontAlgn="ctr"/>
                      <a:r>
                        <a:rPr lang="zh-CN" altLang="en-US" sz="1050" b="0" i="0" u="none" strike="noStrike" dirty="0">
                          <a:solidFill>
                            <a:srgbClr val="000000"/>
                          </a:solidFill>
                          <a:effectLst/>
                          <a:latin typeface="微软雅黑" panose="020B0503020204020204" charset="-122"/>
                          <a:ea typeface="微软雅黑" panose="020B0503020204020204" charset="-122"/>
                        </a:rPr>
                        <a:t>病理</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1050" b="1" i="0" u="none" strike="noStrike" dirty="0">
                          <a:solidFill>
                            <a:srgbClr val="A60000"/>
                          </a:solidFill>
                          <a:effectLst/>
                          <a:latin typeface="微软雅黑" panose="020B0503020204020204" charset="-122"/>
                          <a:ea typeface="微软雅黑" panose="020B0503020204020204" charset="-122"/>
                        </a:rPr>
                        <a:t>具备出具规范肿瘤病理诊断报告能力（准入项）</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4">
                  <a:txBody>
                    <a:bodyPr/>
                    <a:lstStyle/>
                    <a:p>
                      <a:pPr algn="ctr" fontAlgn="ctr"/>
                      <a:r>
                        <a:rPr lang="zh-CN" altLang="en-US" sz="1050" b="0" i="0" u="none" strike="noStrike" dirty="0">
                          <a:solidFill>
                            <a:srgbClr val="000000"/>
                          </a:solidFill>
                          <a:effectLst/>
                          <a:latin typeface="微软雅黑" panose="020B0503020204020204" charset="-122"/>
                          <a:ea typeface="微软雅黑" panose="020B0503020204020204" charset="-122"/>
                        </a:rPr>
                        <a:t>现场</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2">
                  <a:txBody>
                    <a:bodyPr/>
                    <a:lstStyle/>
                    <a:p>
                      <a:pPr algn="l" fontAlgn="ctr"/>
                      <a:r>
                        <a:rPr lang="en-US" altLang="zh-CN" sz="900" b="0" i="0" u="none" strike="noStrike" dirty="0">
                          <a:solidFill>
                            <a:srgbClr val="000000"/>
                          </a:solidFill>
                          <a:effectLst/>
                          <a:latin typeface="微软雅黑" panose="020B0503020204020204" charset="-122"/>
                          <a:ea typeface="微软雅黑" panose="020B0503020204020204" charset="-122"/>
                        </a:rPr>
                        <a:t>1.</a:t>
                      </a:r>
                      <a:r>
                        <a:rPr lang="zh-CN" altLang="en-US" sz="900" b="0" i="0" u="none" strike="noStrike" dirty="0">
                          <a:solidFill>
                            <a:srgbClr val="000000"/>
                          </a:solidFill>
                          <a:effectLst/>
                          <a:latin typeface="微软雅黑" panose="020B0503020204020204" charset="-122"/>
                          <a:ea typeface="微软雅黑" panose="020B0503020204020204" charset="-122"/>
                        </a:rPr>
                        <a:t>检查标准：肺癌患者病理报告内容需包括但不限于指导临床治疗的要素，如组织学类型、亚型、分化程度、浸润等级、免疫组化和（或）特殊染色等。</a:t>
                      </a:r>
                      <a:br>
                        <a:rPr lang="zh-CN" altLang="en-US" sz="900" b="0" i="0" u="none" strike="noStrike" dirty="0">
                          <a:solidFill>
                            <a:srgbClr val="000000"/>
                          </a:solidFill>
                          <a:effectLst/>
                          <a:latin typeface="微软雅黑" panose="020B0503020204020204" charset="-122"/>
                          <a:ea typeface="微软雅黑" panose="020B0503020204020204" charset="-122"/>
                        </a:rPr>
                      </a:br>
                      <a:r>
                        <a:rPr lang="en-US" altLang="zh-CN" sz="900" b="0" i="0" u="none" strike="noStrike" dirty="0">
                          <a:solidFill>
                            <a:srgbClr val="000000"/>
                          </a:solidFill>
                          <a:effectLst/>
                          <a:latin typeface="微软雅黑" panose="020B0503020204020204" charset="-122"/>
                          <a:ea typeface="微软雅黑" panose="020B0503020204020204" charset="-122"/>
                        </a:rPr>
                        <a:t>2.</a:t>
                      </a:r>
                      <a:r>
                        <a:rPr lang="zh-CN" altLang="en-US" sz="900" b="0" i="0" u="none" strike="noStrike" dirty="0">
                          <a:solidFill>
                            <a:srgbClr val="000000"/>
                          </a:solidFill>
                          <a:effectLst/>
                          <a:latin typeface="微软雅黑" panose="020B0503020204020204" charset="-122"/>
                          <a:ea typeface="微软雅黑" panose="020B0503020204020204" charset="-122"/>
                        </a:rPr>
                        <a:t>检查方法：结合主任汇报，现场与工作人员沟通，抽查肺癌</a:t>
                      </a:r>
                      <a:r>
                        <a:rPr lang="en-US" altLang="zh-CN" sz="900" b="0" i="0" u="none" strike="noStrike" dirty="0">
                          <a:solidFill>
                            <a:srgbClr val="000000"/>
                          </a:solidFill>
                          <a:effectLst/>
                          <a:latin typeface="微软雅黑" panose="020B0503020204020204" charset="-122"/>
                          <a:ea typeface="微软雅黑" panose="020B0503020204020204" charset="-122"/>
                        </a:rPr>
                        <a:t>/</a:t>
                      </a:r>
                      <a:r>
                        <a:rPr lang="zh-CN" altLang="en-US" sz="900" b="0" i="0" u="none" strike="noStrike" dirty="0">
                          <a:solidFill>
                            <a:srgbClr val="000000"/>
                          </a:solidFill>
                          <a:effectLst/>
                          <a:latin typeface="微软雅黑" panose="020B0503020204020204" charset="-122"/>
                          <a:ea typeface="微软雅黑" panose="020B0503020204020204" charset="-122"/>
                        </a:rPr>
                        <a:t>肺结节患者病理报告</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2">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2">
                  <a:txBody>
                    <a:bodyPr/>
                    <a:lstStyle/>
                    <a:p>
                      <a:pPr algn="ctr" fontAlgn="ctr"/>
                      <a:r>
                        <a:rPr lang="zh-CN" altLang="en-US" sz="1050" b="0" i="0" u="none" strike="noStrike" dirty="0">
                          <a:solidFill>
                            <a:srgbClr val="000000"/>
                          </a:solidFill>
                          <a:effectLst/>
                          <a:latin typeface="微软雅黑" panose="020B0503020204020204" charset="-122"/>
                          <a:ea typeface="微软雅黑" panose="020B0503020204020204" charset="-122"/>
                        </a:rPr>
                        <a:t>是（</a:t>
                      </a:r>
                      <a:r>
                        <a:rPr lang="en-US" altLang="zh-CN" sz="1050" b="0" i="0" u="none" strike="noStrike" dirty="0">
                          <a:solidFill>
                            <a:srgbClr val="000000"/>
                          </a:solidFill>
                          <a:effectLst/>
                          <a:latin typeface="微软雅黑" panose="020B0503020204020204" charset="-122"/>
                          <a:ea typeface="微软雅黑" panose="020B0503020204020204" charset="-122"/>
                        </a:rPr>
                        <a:t>2</a:t>
                      </a:r>
                      <a:r>
                        <a:rPr lang="zh-CN" altLang="en-US" sz="105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2">
                  <a:txBody>
                    <a:bodyPr/>
                    <a:lstStyle/>
                    <a:p>
                      <a:pPr algn="ctr" fontAlgn="ctr"/>
                      <a:r>
                        <a:rPr lang="zh-CN" altLang="en-US" sz="1050" b="0" i="0" u="none" strike="noStrike">
                          <a:solidFill>
                            <a:srgbClr val="000000"/>
                          </a:solidFill>
                          <a:effectLst/>
                          <a:latin typeface="微软雅黑" panose="020B0503020204020204" charset="-122"/>
                          <a:ea typeface="微软雅黑" panose="020B0503020204020204" charset="-122"/>
                        </a:rPr>
                        <a:t>否（</a:t>
                      </a:r>
                      <a:r>
                        <a:rPr lang="en-US" altLang="zh-CN" sz="1050" b="0" i="0" u="none" strike="noStrike">
                          <a:solidFill>
                            <a:srgbClr val="000000"/>
                          </a:solidFill>
                          <a:effectLst/>
                          <a:latin typeface="微软雅黑" panose="020B0503020204020204" charset="-122"/>
                          <a:ea typeface="微软雅黑" panose="020B0503020204020204" charset="-122"/>
                        </a:rPr>
                        <a:t>0</a:t>
                      </a:r>
                      <a:r>
                        <a:rPr lang="zh-CN" altLang="en-US" sz="105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848389266"/>
                  </a:ext>
                </a:extLst>
              </a:tr>
              <a:tr h="531467">
                <a:tc vMerge="1">
                  <a:txBody>
                    <a:bodyPr/>
                    <a:lstStyle/>
                    <a:p>
                      <a:endParaRPr lang="zh-CN" altLang="en-US"/>
                    </a:p>
                  </a:txBody>
                  <a:tcPr/>
                </a:tc>
                <a:tc>
                  <a:txBody>
                    <a:bodyPr/>
                    <a:lstStyle/>
                    <a:p>
                      <a:pPr algn="l" fontAlgn="ctr"/>
                      <a:r>
                        <a:rPr lang="zh-CN" altLang="en-US" sz="1050" b="0" i="0" u="none" strike="noStrike" dirty="0">
                          <a:solidFill>
                            <a:srgbClr val="000000"/>
                          </a:solidFill>
                          <a:effectLst/>
                          <a:latin typeface="微软雅黑" panose="020B0503020204020204" charset="-122"/>
                          <a:ea typeface="微软雅黑" panose="020B0503020204020204" charset="-122"/>
                        </a:rPr>
                        <a:t>具备肺癌常见驱动基因检测能力（</a:t>
                      </a:r>
                      <a:r>
                        <a:rPr lang="en-US" sz="1050" b="0" i="0" u="none" strike="noStrike" dirty="0">
                          <a:solidFill>
                            <a:srgbClr val="000000"/>
                          </a:solidFill>
                          <a:effectLst/>
                          <a:latin typeface="微软雅黑" panose="020B0503020204020204" charset="-122"/>
                          <a:ea typeface="微软雅黑" panose="020B0503020204020204" charset="-122"/>
                        </a:rPr>
                        <a:t>EGFR/ALK/ROS1/HER2/MET</a:t>
                      </a:r>
                      <a:r>
                        <a:rPr lang="zh-CN" altLang="en-US" sz="1050" b="0" i="0" u="none" strike="noStrike" dirty="0">
                          <a:solidFill>
                            <a:srgbClr val="000000"/>
                          </a:solidFill>
                          <a:effectLst/>
                          <a:latin typeface="微软雅黑" panose="020B0503020204020204" charset="-122"/>
                          <a:ea typeface="微软雅黑" panose="020B0503020204020204" charset="-122"/>
                        </a:rPr>
                        <a:t>等）</a:t>
                      </a:r>
                      <a:endParaRPr lang="zh-CN" altLang="en-US" sz="1050" b="1" i="0" u="none" strike="noStrike" dirty="0">
                        <a:solidFill>
                          <a:srgbClr val="A6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ltLang="en-US"/>
                    </a:p>
                  </a:txBody>
                  <a:tcPr/>
                </a:tc>
                <a:tc vMerge="1">
                  <a:txBody>
                    <a:bodyPr/>
                    <a:lstStyle/>
                    <a:p>
                      <a:pPr algn="l" fontAlgn="ct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pPr algn="ctr" fontAlgn="ctr"/>
                      <a:endParaRPr lang="zh-CN" altLang="en-US"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pPr algn="ctr" fontAlgn="ctr"/>
                      <a:endParaRPr lang="zh-CN" altLang="en-US" sz="1050" b="0"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538238680"/>
                  </a:ext>
                </a:extLst>
              </a:tr>
              <a:tr h="272525">
                <a:tc vMerge="1">
                  <a:txBody>
                    <a:bodyPr/>
                    <a:lstStyle/>
                    <a:p>
                      <a:endParaRPr lang="zh-CN"/>
                    </a:p>
                  </a:txBody>
                  <a:tcP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2">
                  <a:txBody>
                    <a:bodyPr/>
                    <a:lstStyle/>
                    <a:p>
                      <a:pPr algn="l" fontAlgn="ctr"/>
                      <a:r>
                        <a:rPr lang="zh-CN" altLang="en-US" sz="1050" b="0" i="0" u="none" strike="noStrike" dirty="0">
                          <a:solidFill>
                            <a:srgbClr val="000000"/>
                          </a:solidFill>
                          <a:effectLst/>
                          <a:latin typeface="微软雅黑" panose="020B0503020204020204" charset="-122"/>
                          <a:ea typeface="微软雅黑" panose="020B0503020204020204" charset="-122"/>
                        </a:rPr>
                        <a:t>具备肿瘤免疫治疗相关检测能力（</a:t>
                      </a:r>
                      <a:r>
                        <a:rPr lang="en-US" altLang="zh-CN" sz="1050" b="0" i="0" u="none" strike="noStrike" dirty="0">
                          <a:solidFill>
                            <a:srgbClr val="000000"/>
                          </a:solidFill>
                          <a:effectLst/>
                          <a:latin typeface="微软雅黑" panose="020B0503020204020204" charset="-122"/>
                          <a:ea typeface="微软雅黑" panose="020B0503020204020204" charset="-122"/>
                        </a:rPr>
                        <a:t>PD-1/PD-L1</a:t>
                      </a:r>
                      <a:r>
                        <a:rPr lang="zh-CN" altLang="en-US" sz="1050" b="0" i="0" u="none" strike="noStrike" dirty="0">
                          <a:solidFill>
                            <a:srgbClr val="000000"/>
                          </a:solidFill>
                          <a:effectLst/>
                          <a:latin typeface="微软雅黑" panose="020B0503020204020204" charset="-122"/>
                          <a:ea typeface="微软雅黑" panose="020B0503020204020204" charset="-122"/>
                        </a:rPr>
                        <a:t>等）</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900" b="0" i="0" u="none" strike="noStrike" dirty="0">
                          <a:solidFill>
                            <a:srgbClr val="000000"/>
                          </a:solidFill>
                          <a:effectLst/>
                          <a:latin typeface="微软雅黑" panose="020B0503020204020204" charset="-122"/>
                          <a:ea typeface="微软雅黑" panose="020B0503020204020204" charset="-122"/>
                        </a:rPr>
                        <a:t>1.</a:t>
                      </a:r>
                      <a:r>
                        <a:rPr lang="zh-CN" altLang="en-US" sz="900" b="0" i="0" u="none" strike="noStrike" dirty="0">
                          <a:solidFill>
                            <a:srgbClr val="000000"/>
                          </a:solidFill>
                          <a:effectLst/>
                          <a:latin typeface="微软雅黑" panose="020B0503020204020204" charset="-122"/>
                          <a:ea typeface="微软雅黑" panose="020B0503020204020204" charset="-122"/>
                        </a:rPr>
                        <a:t>检查标准：院内外的分子病理报告都可以</a:t>
                      </a:r>
                      <a:br>
                        <a:rPr lang="zh-CN" altLang="en-US" sz="900" b="0" i="0" u="none" strike="noStrike" dirty="0">
                          <a:solidFill>
                            <a:srgbClr val="000000"/>
                          </a:solidFill>
                          <a:effectLst/>
                          <a:latin typeface="微软雅黑" panose="020B0503020204020204" charset="-122"/>
                          <a:ea typeface="微软雅黑" panose="020B0503020204020204" charset="-122"/>
                        </a:rPr>
                      </a:br>
                      <a:r>
                        <a:rPr lang="en-US" altLang="zh-CN" sz="900" b="0" i="0" u="none" strike="noStrike" dirty="0">
                          <a:solidFill>
                            <a:srgbClr val="000000"/>
                          </a:solidFill>
                          <a:effectLst/>
                          <a:latin typeface="微软雅黑" panose="020B0503020204020204" charset="-122"/>
                          <a:ea typeface="微软雅黑" panose="020B0503020204020204" charset="-122"/>
                        </a:rPr>
                        <a:t>2.</a:t>
                      </a:r>
                      <a:r>
                        <a:rPr lang="zh-CN" altLang="en-US" sz="900" b="0" i="0" u="none" strike="noStrike" dirty="0">
                          <a:solidFill>
                            <a:srgbClr val="000000"/>
                          </a:solidFill>
                          <a:effectLst/>
                          <a:latin typeface="微软雅黑" panose="020B0503020204020204" charset="-122"/>
                          <a:ea typeface="微软雅黑" panose="020B0503020204020204" charset="-122"/>
                        </a:rPr>
                        <a:t>检查方法：结合主任汇报，现场与工作人员沟通，抽查肺癌</a:t>
                      </a:r>
                      <a:r>
                        <a:rPr lang="en-US" altLang="zh-CN" sz="900" b="0" i="0" u="none" strike="noStrike" dirty="0">
                          <a:solidFill>
                            <a:srgbClr val="000000"/>
                          </a:solidFill>
                          <a:effectLst/>
                          <a:latin typeface="微软雅黑" panose="020B0503020204020204" charset="-122"/>
                          <a:ea typeface="微软雅黑" panose="020B0503020204020204" charset="-122"/>
                        </a:rPr>
                        <a:t>/</a:t>
                      </a:r>
                      <a:r>
                        <a:rPr lang="zh-CN" altLang="en-US" sz="900" b="0" i="0" u="none" strike="noStrike" dirty="0">
                          <a:solidFill>
                            <a:srgbClr val="000000"/>
                          </a:solidFill>
                          <a:effectLst/>
                          <a:latin typeface="微软雅黑" panose="020B0503020204020204" charset="-122"/>
                          <a:ea typeface="微软雅黑" panose="020B0503020204020204" charset="-122"/>
                        </a:rPr>
                        <a:t>肺结节患者分子病理报告</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dirty="0">
                          <a:solidFill>
                            <a:srgbClr val="000000"/>
                          </a:solidFill>
                          <a:effectLst/>
                          <a:latin typeface="微软雅黑" panose="020B0503020204020204" charset="-122"/>
                          <a:ea typeface="微软雅黑" panose="020B0503020204020204" charset="-122"/>
                        </a:rPr>
                        <a:t>是（</a:t>
                      </a:r>
                      <a:r>
                        <a:rPr lang="en-US" altLang="zh-CN" sz="1050" b="0" i="0" u="none" strike="noStrike" dirty="0">
                          <a:solidFill>
                            <a:srgbClr val="000000"/>
                          </a:solidFill>
                          <a:effectLst/>
                          <a:latin typeface="微软雅黑" panose="020B0503020204020204" charset="-122"/>
                          <a:ea typeface="微软雅黑" panose="020B0503020204020204" charset="-122"/>
                        </a:rPr>
                        <a:t>2</a:t>
                      </a:r>
                      <a:r>
                        <a:rPr lang="zh-CN" altLang="en-US" sz="105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dirty="0">
                          <a:solidFill>
                            <a:srgbClr val="000000"/>
                          </a:solidFill>
                          <a:effectLst/>
                          <a:latin typeface="微软雅黑" panose="020B0503020204020204" charset="-122"/>
                          <a:ea typeface="微软雅黑" panose="020B0503020204020204" charset="-122"/>
                        </a:rPr>
                        <a:t>否（</a:t>
                      </a:r>
                      <a:r>
                        <a:rPr lang="en-US" altLang="zh-CN" sz="1050" b="0" i="0" u="none" strike="noStrike" dirty="0">
                          <a:solidFill>
                            <a:srgbClr val="000000"/>
                          </a:solidFill>
                          <a:effectLst/>
                          <a:latin typeface="微软雅黑" panose="020B0503020204020204" charset="-122"/>
                          <a:ea typeface="微软雅黑" panose="020B0503020204020204" charset="-122"/>
                        </a:rPr>
                        <a:t>0</a:t>
                      </a:r>
                      <a:r>
                        <a:rPr lang="zh-CN" altLang="en-US" sz="105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942658947"/>
                  </a:ext>
                </a:extLst>
              </a:tr>
              <a:tr h="272525">
                <a:tc vMerge="1">
                  <a:txBody>
                    <a:bodyPr/>
                    <a:lstStyle/>
                    <a:p>
                      <a:endParaRPr lang="zh-CN"/>
                    </a:p>
                  </a:txBody>
                  <a:tcP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pPr algn="l" fontAlgn="ctr"/>
                      <a:r>
                        <a:rPr lang="zh-CN" altLang="en-US" sz="1050" b="0" i="0" u="none" strike="noStrike" dirty="0">
                          <a:solidFill>
                            <a:srgbClr val="000000"/>
                          </a:solidFill>
                          <a:effectLst/>
                          <a:latin typeface="微软雅黑" panose="020B0503020204020204" charset="-122"/>
                          <a:ea typeface="微软雅黑" panose="020B0503020204020204" charset="-122"/>
                        </a:rPr>
                        <a:t>具备肿瘤免疫治疗相关检测能力（</a:t>
                      </a:r>
                      <a:r>
                        <a:rPr lang="en-US" altLang="zh-CN" sz="1050" b="0" i="0" u="none" strike="noStrike" dirty="0">
                          <a:solidFill>
                            <a:srgbClr val="000000"/>
                          </a:solidFill>
                          <a:effectLst/>
                          <a:latin typeface="微软雅黑" panose="020B0503020204020204" charset="-122"/>
                          <a:ea typeface="微软雅黑" panose="020B0503020204020204" charset="-122"/>
                        </a:rPr>
                        <a:t>PD-1/PD-L1</a:t>
                      </a:r>
                      <a:r>
                        <a:rPr lang="zh-CN" altLang="en-US" sz="1050" b="0" i="0" u="none" strike="noStrike" dirty="0">
                          <a:solidFill>
                            <a:srgbClr val="000000"/>
                          </a:solidFill>
                          <a:effectLst/>
                          <a:latin typeface="微软雅黑" panose="020B0503020204020204" charset="-122"/>
                          <a:ea typeface="微软雅黑" panose="020B0503020204020204" charset="-122"/>
                        </a:rPr>
                        <a:t>等）</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检查方法：结合主任汇报，现场与工作人员沟通，抽查肺癌</a:t>
                      </a:r>
                      <a:r>
                        <a:rPr lang="en-US" altLang="zh-CN" sz="900" b="0" i="0" u="none" strike="noStrike" dirty="0">
                          <a:solidFill>
                            <a:srgbClr val="000000"/>
                          </a:solidFill>
                          <a:effectLst/>
                          <a:latin typeface="微软雅黑" panose="020B0503020204020204" charset="-122"/>
                          <a:ea typeface="微软雅黑" panose="020B0503020204020204" charset="-122"/>
                        </a:rPr>
                        <a:t>/</a:t>
                      </a:r>
                      <a:r>
                        <a:rPr lang="zh-CN" altLang="en-US" sz="900" b="0" i="0" u="none" strike="noStrike" dirty="0">
                          <a:solidFill>
                            <a:srgbClr val="000000"/>
                          </a:solidFill>
                          <a:effectLst/>
                          <a:latin typeface="微软雅黑" panose="020B0503020204020204" charset="-122"/>
                          <a:ea typeface="微软雅黑" panose="020B0503020204020204" charset="-122"/>
                        </a:rPr>
                        <a:t>肺结节患者分子病理报告</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dirty="0">
                          <a:solidFill>
                            <a:srgbClr val="000000"/>
                          </a:solidFill>
                          <a:effectLst/>
                          <a:latin typeface="微软雅黑" panose="020B0503020204020204" charset="-122"/>
                          <a:ea typeface="微软雅黑" panose="020B0503020204020204" charset="-122"/>
                        </a:rPr>
                        <a:t>是（</a:t>
                      </a:r>
                      <a:r>
                        <a:rPr lang="en-US" altLang="zh-CN" sz="1050" b="0" i="0" u="none" strike="noStrike" dirty="0">
                          <a:solidFill>
                            <a:srgbClr val="000000"/>
                          </a:solidFill>
                          <a:effectLst/>
                          <a:latin typeface="微软雅黑" panose="020B0503020204020204" charset="-122"/>
                          <a:ea typeface="微软雅黑" panose="020B0503020204020204" charset="-122"/>
                        </a:rPr>
                        <a:t>2</a:t>
                      </a:r>
                      <a:r>
                        <a:rPr lang="zh-CN" altLang="en-US" sz="105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dirty="0">
                          <a:solidFill>
                            <a:srgbClr val="000000"/>
                          </a:solidFill>
                          <a:effectLst/>
                          <a:latin typeface="微软雅黑" panose="020B0503020204020204" charset="-122"/>
                          <a:ea typeface="微软雅黑" panose="020B0503020204020204" charset="-122"/>
                        </a:rPr>
                        <a:t>否（</a:t>
                      </a:r>
                      <a:r>
                        <a:rPr lang="en-US" altLang="zh-CN" sz="1050" b="0" i="0" u="none" strike="noStrike" dirty="0">
                          <a:solidFill>
                            <a:srgbClr val="000000"/>
                          </a:solidFill>
                          <a:effectLst/>
                          <a:latin typeface="微软雅黑" panose="020B0503020204020204" charset="-122"/>
                          <a:ea typeface="微软雅黑" panose="020B0503020204020204" charset="-122"/>
                        </a:rPr>
                        <a:t>0</a:t>
                      </a:r>
                      <a:r>
                        <a:rPr lang="zh-CN" altLang="en-US" sz="105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665407457"/>
                  </a:ext>
                </a:extLst>
              </a:tr>
              <a:tr h="272525">
                <a:tc rowSpan="6">
                  <a:txBody>
                    <a:bodyPr/>
                    <a:lstStyle/>
                    <a:p>
                      <a:pPr algn="ctr" fontAlgn="ctr"/>
                      <a:r>
                        <a:rPr lang="zh-CN" altLang="en-US" sz="1050" b="0" i="0" u="none" strike="noStrike" dirty="0">
                          <a:solidFill>
                            <a:srgbClr val="000000"/>
                          </a:solidFill>
                          <a:effectLst/>
                          <a:latin typeface="微软雅黑" panose="020B0503020204020204" charset="-122"/>
                          <a:ea typeface="微软雅黑" panose="020B0503020204020204" charset="-122"/>
                        </a:rPr>
                        <a:t>呼吸介入</a:t>
                      </a:r>
                      <a:br>
                        <a:rPr lang="zh-CN" altLang="en-US" sz="1050" b="0" i="0" u="none" strike="noStrike" dirty="0">
                          <a:solidFill>
                            <a:srgbClr val="000000"/>
                          </a:solidFill>
                          <a:effectLst/>
                          <a:latin typeface="微软雅黑" panose="020B0503020204020204" charset="-122"/>
                          <a:ea typeface="微软雅黑" panose="020B0503020204020204" charset="-122"/>
                        </a:rPr>
                      </a:br>
                      <a:r>
                        <a:rPr lang="zh-CN" altLang="en-US" sz="1050" b="0" i="0" u="none" strike="noStrike" dirty="0">
                          <a:solidFill>
                            <a:srgbClr val="000000"/>
                          </a:solidFill>
                          <a:effectLst/>
                          <a:latin typeface="微软雅黑" panose="020B0503020204020204" charset="-122"/>
                          <a:ea typeface="微软雅黑" panose="020B0503020204020204" charset="-122"/>
                        </a:rPr>
                        <a:t>（含呼吸内镜室）</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1050" b="1" i="0" u="none" strike="noStrike" dirty="0">
                          <a:solidFill>
                            <a:srgbClr val="A60000"/>
                          </a:solidFill>
                          <a:effectLst/>
                          <a:latin typeface="微软雅黑" panose="020B0503020204020204" charset="-122"/>
                          <a:ea typeface="微软雅黑" panose="020B0503020204020204" charset="-122"/>
                        </a:rPr>
                        <a:t>可行支气管镜检查和病变活检（准入项</a:t>
                      </a:r>
                      <a:r>
                        <a:rPr lang="zh-CN" altLang="en-US" sz="1050" b="0" i="0" u="none" strike="noStrike" dirty="0">
                          <a:solidFill>
                            <a:srgbClr val="A6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6">
                  <a:txBody>
                    <a:bodyPr/>
                    <a:lstStyle/>
                    <a:p>
                      <a:pPr algn="ctr" fontAlgn="ctr"/>
                      <a:r>
                        <a:rPr lang="zh-CN" altLang="en-US" sz="1050" b="0" i="0" u="none" strike="noStrike" dirty="0">
                          <a:solidFill>
                            <a:srgbClr val="000000"/>
                          </a:solidFill>
                          <a:effectLst/>
                          <a:latin typeface="微软雅黑" panose="020B0503020204020204" charset="-122"/>
                          <a:ea typeface="微软雅黑" panose="020B0503020204020204" charset="-122"/>
                        </a:rPr>
                        <a:t>现场</a:t>
                      </a:r>
                      <a:r>
                        <a:rPr lang="zh-CN" altLang="en-US" sz="1050" b="0" i="0" u="none" strike="noStrike" dirty="0">
                          <a:solidFill>
                            <a:srgbClr val="000000"/>
                          </a:solidFill>
                          <a:effectLst/>
                          <a:latin typeface="微软雅黑" panose="020B0503020204020204" charset="-122"/>
                          <a:ea typeface="+mn-ea"/>
                        </a:rPr>
                        <a:t>实地查看</a:t>
                      </a:r>
                      <a:endParaRPr lang="zh-CN" altLang="en-US"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2">
                  <a:txBody>
                    <a:bodyPr/>
                    <a:lstStyle/>
                    <a:p>
                      <a:pPr algn="l" fontAlgn="ctr"/>
                      <a:r>
                        <a:rPr lang="zh-CN" altLang="en-US" sz="1050" b="0" i="0" u="none" strike="noStrike" dirty="0">
                          <a:solidFill>
                            <a:srgbClr val="000000"/>
                          </a:solidFill>
                          <a:effectLst/>
                          <a:latin typeface="微软雅黑" panose="020B0503020204020204" charset="-122"/>
                          <a:ea typeface="微软雅黑" panose="020B0503020204020204" charset="-122"/>
                        </a:rPr>
                        <a:t>检查方法：随机抽查呼吸内镜检查数据（记录本），医务科须提供</a:t>
                      </a:r>
                      <a:r>
                        <a:rPr lang="en-US" altLang="zh-CN" sz="1050" b="0" i="0" u="none" strike="noStrike" dirty="0">
                          <a:solidFill>
                            <a:srgbClr val="000000"/>
                          </a:solidFill>
                          <a:effectLst/>
                          <a:latin typeface="微软雅黑" panose="020B0503020204020204" charset="-122"/>
                          <a:ea typeface="微软雅黑" panose="020B0503020204020204" charset="-122"/>
                        </a:rPr>
                        <a:t>1</a:t>
                      </a:r>
                      <a:r>
                        <a:rPr lang="zh-CN" altLang="en-US" sz="1050" b="0" i="0" u="none" strike="noStrike" dirty="0">
                          <a:solidFill>
                            <a:srgbClr val="000000"/>
                          </a:solidFill>
                          <a:effectLst/>
                          <a:latin typeface="微软雅黑" panose="020B0503020204020204" charset="-122"/>
                          <a:ea typeface="微软雅黑" panose="020B0503020204020204" charset="-122"/>
                        </a:rPr>
                        <a:t>年工作量。</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a:solidFill>
                            <a:srgbClr val="000000"/>
                          </a:solidFill>
                          <a:effectLst/>
                          <a:latin typeface="微软雅黑" panose="020B0503020204020204" charset="-122"/>
                          <a:ea typeface="微软雅黑" panose="020B0503020204020204" charset="-122"/>
                        </a:rPr>
                        <a:t>是（</a:t>
                      </a:r>
                      <a:r>
                        <a:rPr lang="en-US" altLang="zh-CN" sz="1050" b="0" i="0" u="none" strike="noStrike">
                          <a:solidFill>
                            <a:srgbClr val="000000"/>
                          </a:solidFill>
                          <a:effectLst/>
                          <a:latin typeface="微软雅黑" panose="020B0503020204020204" charset="-122"/>
                          <a:ea typeface="微软雅黑" panose="020B0503020204020204" charset="-122"/>
                        </a:rPr>
                        <a:t>2</a:t>
                      </a:r>
                      <a:r>
                        <a:rPr lang="zh-CN" altLang="en-US" sz="105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a:solidFill>
                            <a:srgbClr val="000000"/>
                          </a:solidFill>
                          <a:effectLst/>
                          <a:latin typeface="微软雅黑" panose="020B0503020204020204" charset="-122"/>
                          <a:ea typeface="微软雅黑" panose="020B0503020204020204" charset="-122"/>
                        </a:rPr>
                        <a:t>否（</a:t>
                      </a:r>
                      <a:r>
                        <a:rPr lang="en-US" altLang="zh-CN" sz="1050" b="0" i="0" u="none" strike="noStrike">
                          <a:solidFill>
                            <a:srgbClr val="000000"/>
                          </a:solidFill>
                          <a:effectLst/>
                          <a:latin typeface="微软雅黑" panose="020B0503020204020204" charset="-122"/>
                          <a:ea typeface="微软雅黑" panose="020B0503020204020204" charset="-122"/>
                        </a:rPr>
                        <a:t>0</a:t>
                      </a:r>
                      <a:r>
                        <a:rPr lang="zh-CN" altLang="en-US" sz="105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524026635"/>
                  </a:ext>
                </a:extLst>
              </a:tr>
              <a:tr h="272525">
                <a:tc vMerge="1">
                  <a:txBody>
                    <a:bodyPr/>
                    <a:lstStyle/>
                    <a:p>
                      <a:endParaRPr lang="zh-CN"/>
                    </a:p>
                  </a:txBody>
                  <a:tcP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1050" b="0" i="0" u="none" strike="noStrike" dirty="0">
                          <a:solidFill>
                            <a:srgbClr val="000000"/>
                          </a:solidFill>
                          <a:effectLst/>
                          <a:latin typeface="微软雅黑" panose="020B0503020204020204" charset="-122"/>
                          <a:ea typeface="微软雅黑" panose="020B0503020204020204" charset="-122"/>
                        </a:rPr>
                        <a:t>可行内科胸腔镜检查和活检</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a:solidFill>
                            <a:srgbClr val="000000"/>
                          </a:solidFill>
                          <a:effectLst/>
                          <a:latin typeface="微软雅黑" panose="020B0503020204020204" charset="-122"/>
                          <a:ea typeface="微软雅黑" panose="020B0503020204020204" charset="-122"/>
                        </a:rPr>
                        <a:t>是（</a:t>
                      </a:r>
                      <a:r>
                        <a:rPr lang="en-US" altLang="zh-CN" sz="1050" b="0" i="0" u="none" strike="noStrike">
                          <a:solidFill>
                            <a:srgbClr val="000000"/>
                          </a:solidFill>
                          <a:effectLst/>
                          <a:latin typeface="微软雅黑" panose="020B0503020204020204" charset="-122"/>
                          <a:ea typeface="微软雅黑" panose="020B0503020204020204" charset="-122"/>
                        </a:rPr>
                        <a:t>3</a:t>
                      </a:r>
                      <a:r>
                        <a:rPr lang="zh-CN" altLang="en-US" sz="105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a:solidFill>
                            <a:srgbClr val="000000"/>
                          </a:solidFill>
                          <a:effectLst/>
                          <a:latin typeface="微软雅黑" panose="020B0503020204020204" charset="-122"/>
                          <a:ea typeface="微软雅黑" panose="020B0503020204020204" charset="-122"/>
                        </a:rPr>
                        <a:t>否（</a:t>
                      </a:r>
                      <a:r>
                        <a:rPr lang="en-US" altLang="zh-CN" sz="1050" b="0" i="0" u="none" strike="noStrike">
                          <a:solidFill>
                            <a:srgbClr val="000000"/>
                          </a:solidFill>
                          <a:effectLst/>
                          <a:latin typeface="微软雅黑" panose="020B0503020204020204" charset="-122"/>
                          <a:ea typeface="微软雅黑" panose="020B0503020204020204" charset="-122"/>
                        </a:rPr>
                        <a:t>0</a:t>
                      </a:r>
                      <a:r>
                        <a:rPr lang="zh-CN" altLang="en-US" sz="105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444724784"/>
                  </a:ext>
                </a:extLst>
              </a:tr>
              <a:tr h="272525">
                <a:tc vMerge="1">
                  <a:txBody>
                    <a:bodyPr/>
                    <a:lstStyle/>
                    <a:p>
                      <a:endParaRPr lang="zh-CN"/>
                    </a:p>
                  </a:txBody>
                  <a:tcP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1050" b="0" i="0" u="none" strike="noStrike">
                          <a:solidFill>
                            <a:srgbClr val="000000"/>
                          </a:solidFill>
                          <a:effectLst/>
                          <a:latin typeface="微软雅黑" panose="020B0503020204020204" charset="-122"/>
                          <a:ea typeface="微软雅黑" panose="020B0503020204020204" charset="-122"/>
                        </a:rPr>
                        <a:t>可行纵隔肺门淋巴结穿刺活检（</a:t>
                      </a:r>
                      <a:r>
                        <a:rPr lang="en-US" altLang="zh-CN" sz="1050" b="0" i="0" u="none" strike="noStrike">
                          <a:solidFill>
                            <a:srgbClr val="000000"/>
                          </a:solidFill>
                          <a:effectLst/>
                          <a:latin typeface="微软雅黑" panose="020B0503020204020204" charset="-122"/>
                          <a:ea typeface="微软雅黑" panose="020B0503020204020204" charset="-122"/>
                        </a:rPr>
                        <a:t>C-TBNA</a:t>
                      </a:r>
                      <a:r>
                        <a:rPr lang="zh-CN" altLang="en-US" sz="1050" b="0" i="0" u="none" strike="noStrike">
                          <a:solidFill>
                            <a:srgbClr val="000000"/>
                          </a:solidFill>
                          <a:effectLst/>
                          <a:latin typeface="微软雅黑" panose="020B0503020204020204" charset="-122"/>
                          <a:ea typeface="微软雅黑" panose="020B0503020204020204" charset="-122"/>
                        </a:rPr>
                        <a:t>、</a:t>
                      </a:r>
                      <a:r>
                        <a:rPr lang="en-US" altLang="zh-CN" sz="1050" b="0" i="0" u="none" strike="noStrike">
                          <a:solidFill>
                            <a:srgbClr val="000000"/>
                          </a:solidFill>
                          <a:effectLst/>
                          <a:latin typeface="微软雅黑" panose="020B0503020204020204" charset="-122"/>
                          <a:ea typeface="微软雅黑" panose="020B0503020204020204" charset="-122"/>
                        </a:rPr>
                        <a:t>EBUS-TBNA</a:t>
                      </a:r>
                      <a:r>
                        <a:rPr lang="zh-CN" altLang="en-US" sz="105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2">
                  <a:txBody>
                    <a:bodyPr/>
                    <a:lstStyle/>
                    <a:p>
                      <a:pPr algn="l" fontAlgn="ctr"/>
                      <a:r>
                        <a:rPr lang="zh-CN" altLang="en-US" sz="1050" b="0" i="0" u="none" strike="noStrike" dirty="0">
                          <a:solidFill>
                            <a:srgbClr val="000000"/>
                          </a:solidFill>
                          <a:effectLst/>
                          <a:latin typeface="微软雅黑" panose="020B0503020204020204" charset="-122"/>
                          <a:ea typeface="微软雅黑" panose="020B0503020204020204" charset="-122"/>
                        </a:rPr>
                        <a:t>检查方法：抽查检查报告，医务科须提供</a:t>
                      </a:r>
                      <a:r>
                        <a:rPr lang="en-US" altLang="zh-CN" sz="1050" b="0" i="0" u="none" strike="noStrike" dirty="0">
                          <a:solidFill>
                            <a:srgbClr val="000000"/>
                          </a:solidFill>
                          <a:effectLst/>
                          <a:latin typeface="微软雅黑" panose="020B0503020204020204" charset="-122"/>
                          <a:ea typeface="微软雅黑" panose="020B0503020204020204" charset="-122"/>
                        </a:rPr>
                        <a:t>1</a:t>
                      </a:r>
                      <a:r>
                        <a:rPr lang="zh-CN" altLang="en-US" sz="1050" b="0" i="0" u="none" strike="noStrike" dirty="0">
                          <a:solidFill>
                            <a:srgbClr val="000000"/>
                          </a:solidFill>
                          <a:effectLst/>
                          <a:latin typeface="微软雅黑" panose="020B0503020204020204" charset="-122"/>
                          <a:ea typeface="微软雅黑" panose="020B0503020204020204" charset="-122"/>
                        </a:rPr>
                        <a:t>年工作量。</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a:solidFill>
                            <a:srgbClr val="000000"/>
                          </a:solidFill>
                          <a:effectLst/>
                          <a:latin typeface="微软雅黑" panose="020B0503020204020204" charset="-122"/>
                          <a:ea typeface="微软雅黑" panose="020B0503020204020204" charset="-122"/>
                        </a:rPr>
                        <a:t>是（</a:t>
                      </a:r>
                      <a:r>
                        <a:rPr lang="en-US" altLang="zh-CN" sz="1050" b="0" i="0" u="none" strike="noStrike">
                          <a:solidFill>
                            <a:srgbClr val="000000"/>
                          </a:solidFill>
                          <a:effectLst/>
                          <a:latin typeface="微软雅黑" panose="020B0503020204020204" charset="-122"/>
                          <a:ea typeface="微软雅黑" panose="020B0503020204020204" charset="-122"/>
                        </a:rPr>
                        <a:t>3</a:t>
                      </a:r>
                      <a:r>
                        <a:rPr lang="zh-CN" altLang="en-US" sz="105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a:solidFill>
                            <a:srgbClr val="000000"/>
                          </a:solidFill>
                          <a:effectLst/>
                          <a:latin typeface="微软雅黑" panose="020B0503020204020204" charset="-122"/>
                          <a:ea typeface="微软雅黑" panose="020B0503020204020204" charset="-122"/>
                        </a:rPr>
                        <a:t>否（</a:t>
                      </a:r>
                      <a:r>
                        <a:rPr lang="en-US" altLang="zh-CN" sz="1050" b="0" i="0" u="none" strike="noStrike">
                          <a:solidFill>
                            <a:srgbClr val="000000"/>
                          </a:solidFill>
                          <a:effectLst/>
                          <a:latin typeface="微软雅黑" panose="020B0503020204020204" charset="-122"/>
                          <a:ea typeface="微软雅黑" panose="020B0503020204020204" charset="-122"/>
                        </a:rPr>
                        <a:t>0</a:t>
                      </a:r>
                      <a:r>
                        <a:rPr lang="zh-CN" altLang="en-US" sz="105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369837498"/>
                  </a:ext>
                </a:extLst>
              </a:tr>
              <a:tr h="272525">
                <a:tc vMerge="1">
                  <a:txBody>
                    <a:bodyPr/>
                    <a:lstStyle/>
                    <a:p>
                      <a:endParaRPr lang="zh-CN"/>
                    </a:p>
                  </a:txBody>
                  <a:tcP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1050" b="0" i="0" u="none" strike="noStrike" dirty="0">
                          <a:solidFill>
                            <a:srgbClr val="000000"/>
                          </a:solidFill>
                          <a:effectLst/>
                          <a:latin typeface="微软雅黑" panose="020B0503020204020204" charset="-122"/>
                          <a:ea typeface="微软雅黑" panose="020B0503020204020204" charset="-122"/>
                        </a:rPr>
                        <a:t>可行影像引导下经胸壁肺活检</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a:solidFill>
                            <a:srgbClr val="000000"/>
                          </a:solidFill>
                          <a:effectLst/>
                          <a:latin typeface="微软雅黑" panose="020B0503020204020204" charset="-122"/>
                          <a:ea typeface="微软雅黑" panose="020B0503020204020204" charset="-122"/>
                        </a:rPr>
                        <a:t>是（</a:t>
                      </a:r>
                      <a:r>
                        <a:rPr lang="en-US" altLang="zh-CN" sz="1050" b="0" i="0" u="none" strike="noStrike">
                          <a:solidFill>
                            <a:srgbClr val="000000"/>
                          </a:solidFill>
                          <a:effectLst/>
                          <a:latin typeface="微软雅黑" panose="020B0503020204020204" charset="-122"/>
                          <a:ea typeface="微软雅黑" panose="020B0503020204020204" charset="-122"/>
                        </a:rPr>
                        <a:t>3</a:t>
                      </a:r>
                      <a:r>
                        <a:rPr lang="zh-CN" altLang="en-US" sz="105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a:solidFill>
                            <a:srgbClr val="000000"/>
                          </a:solidFill>
                          <a:effectLst/>
                          <a:latin typeface="微软雅黑" panose="020B0503020204020204" charset="-122"/>
                          <a:ea typeface="微软雅黑" panose="020B0503020204020204" charset="-122"/>
                        </a:rPr>
                        <a:t>否（</a:t>
                      </a:r>
                      <a:r>
                        <a:rPr lang="en-US" altLang="zh-CN" sz="1050" b="0" i="0" u="none" strike="noStrike">
                          <a:solidFill>
                            <a:srgbClr val="000000"/>
                          </a:solidFill>
                          <a:effectLst/>
                          <a:latin typeface="微软雅黑" panose="020B0503020204020204" charset="-122"/>
                          <a:ea typeface="微软雅黑" panose="020B0503020204020204" charset="-122"/>
                        </a:rPr>
                        <a:t>0</a:t>
                      </a:r>
                      <a:r>
                        <a:rPr lang="zh-CN" altLang="en-US" sz="105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802439079"/>
                  </a:ext>
                </a:extLst>
              </a:tr>
              <a:tr h="272525">
                <a:tc vMerge="1">
                  <a:txBody>
                    <a:bodyPr/>
                    <a:lstStyle/>
                    <a:p>
                      <a:endParaRPr lang="zh-CN"/>
                    </a:p>
                  </a:txBody>
                  <a:tcP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1050" b="0" i="0" u="none" strike="noStrike">
                          <a:solidFill>
                            <a:srgbClr val="000000"/>
                          </a:solidFill>
                          <a:effectLst/>
                          <a:latin typeface="微软雅黑" panose="020B0503020204020204" charset="-122"/>
                          <a:ea typeface="微软雅黑" panose="020B0503020204020204" charset="-122"/>
                        </a:rPr>
                        <a:t>可行设备辅助（</a:t>
                      </a:r>
                      <a:r>
                        <a:rPr lang="en-US" altLang="zh-CN" sz="1050" b="0" i="0" u="none" strike="noStrike">
                          <a:solidFill>
                            <a:srgbClr val="000000"/>
                          </a:solidFill>
                          <a:effectLst/>
                          <a:latin typeface="微软雅黑" panose="020B0503020204020204" charset="-122"/>
                          <a:ea typeface="微软雅黑" panose="020B0503020204020204" charset="-122"/>
                        </a:rPr>
                        <a:t>X</a:t>
                      </a:r>
                      <a:r>
                        <a:rPr lang="zh-CN" altLang="en-US" sz="1050" b="0" i="0" u="none" strike="noStrike">
                          <a:solidFill>
                            <a:srgbClr val="000000"/>
                          </a:solidFill>
                          <a:effectLst/>
                          <a:latin typeface="微软雅黑" panose="020B0503020204020204" charset="-122"/>
                          <a:ea typeface="微软雅黑" panose="020B0503020204020204" charset="-122"/>
                        </a:rPr>
                        <a:t>线、超声小探头、虚拟导航、磁导航）经气管镜肺活检</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50" b="0" i="0" u="none" strike="noStrike" dirty="0">
                          <a:solidFill>
                            <a:srgbClr val="000000"/>
                          </a:solidFill>
                          <a:effectLst/>
                          <a:latin typeface="微软雅黑" panose="020B0503020204020204" charset="-122"/>
                          <a:ea typeface="微软雅黑" panose="020B0503020204020204" charset="-122"/>
                        </a:rPr>
                        <a:t>检查方法：随机抽查呼吸内镜检查数据（记录本），医务科须提供</a:t>
                      </a:r>
                      <a:r>
                        <a:rPr lang="en-US" altLang="zh-CN" sz="1050" b="0" i="0" u="none" strike="noStrike" dirty="0">
                          <a:solidFill>
                            <a:srgbClr val="000000"/>
                          </a:solidFill>
                          <a:effectLst/>
                          <a:latin typeface="微软雅黑" panose="020B0503020204020204" charset="-122"/>
                          <a:ea typeface="微软雅黑" panose="020B0503020204020204" charset="-122"/>
                        </a:rPr>
                        <a:t>1</a:t>
                      </a:r>
                      <a:r>
                        <a:rPr lang="zh-CN" altLang="en-US" sz="1050" b="0" i="0" u="none" strike="noStrike" dirty="0">
                          <a:solidFill>
                            <a:srgbClr val="000000"/>
                          </a:solidFill>
                          <a:effectLst/>
                          <a:latin typeface="微软雅黑" panose="020B0503020204020204" charset="-122"/>
                          <a:ea typeface="微软雅黑" panose="020B0503020204020204" charset="-122"/>
                        </a:rPr>
                        <a:t>年工作量。</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dirty="0">
                          <a:solidFill>
                            <a:srgbClr val="000000"/>
                          </a:solidFill>
                          <a:effectLst/>
                          <a:latin typeface="微软雅黑" panose="020B0503020204020204" charset="-122"/>
                          <a:ea typeface="微软雅黑" panose="020B0503020204020204" charset="-122"/>
                        </a:rPr>
                        <a:t>是（</a:t>
                      </a:r>
                      <a:r>
                        <a:rPr lang="en-US" altLang="zh-CN" sz="1050" b="0" i="0" u="none" strike="noStrike" dirty="0">
                          <a:solidFill>
                            <a:srgbClr val="000000"/>
                          </a:solidFill>
                          <a:effectLst/>
                          <a:latin typeface="微软雅黑" panose="020B0503020204020204" charset="-122"/>
                          <a:ea typeface="微软雅黑" panose="020B0503020204020204" charset="-122"/>
                        </a:rPr>
                        <a:t>3</a:t>
                      </a:r>
                      <a:r>
                        <a:rPr lang="zh-CN" altLang="en-US" sz="105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dirty="0">
                          <a:solidFill>
                            <a:srgbClr val="000000"/>
                          </a:solidFill>
                          <a:effectLst/>
                          <a:latin typeface="微软雅黑" panose="020B0503020204020204" charset="-122"/>
                          <a:ea typeface="微软雅黑" panose="020B0503020204020204" charset="-122"/>
                        </a:rPr>
                        <a:t>否（</a:t>
                      </a:r>
                      <a:r>
                        <a:rPr lang="en-US" altLang="zh-CN" sz="1050" b="0" i="0" u="none" strike="noStrike" dirty="0">
                          <a:solidFill>
                            <a:srgbClr val="000000"/>
                          </a:solidFill>
                          <a:effectLst/>
                          <a:latin typeface="微软雅黑" panose="020B0503020204020204" charset="-122"/>
                          <a:ea typeface="微软雅黑" panose="020B0503020204020204" charset="-122"/>
                        </a:rPr>
                        <a:t>0</a:t>
                      </a:r>
                      <a:r>
                        <a:rPr lang="zh-CN" altLang="en-US" sz="105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776334255"/>
                  </a:ext>
                </a:extLst>
              </a:tr>
              <a:tr h="272525">
                <a:tc vMerge="1">
                  <a:txBody>
                    <a:bodyPr/>
                    <a:lstStyle/>
                    <a:p>
                      <a:endParaRPr lang="zh-CN"/>
                    </a:p>
                  </a:txBody>
                  <a:tcP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1050" b="0" i="0" u="none" strike="noStrike" dirty="0">
                          <a:solidFill>
                            <a:srgbClr val="000000"/>
                          </a:solidFill>
                          <a:effectLst/>
                          <a:latin typeface="微软雅黑" panose="020B0503020204020204" charset="-122"/>
                          <a:ea typeface="微软雅黑" panose="020B0503020204020204" charset="-122"/>
                        </a:rPr>
                        <a:t>有</a:t>
                      </a:r>
                      <a:r>
                        <a:rPr lang="en-US" altLang="zh-CN" sz="1050" b="0" i="0" u="none" strike="noStrike" dirty="0">
                          <a:solidFill>
                            <a:srgbClr val="000000"/>
                          </a:solidFill>
                          <a:effectLst/>
                          <a:latin typeface="微软雅黑" panose="020B0503020204020204" charset="-122"/>
                          <a:ea typeface="微软雅黑" panose="020B0503020204020204" charset="-122"/>
                        </a:rPr>
                        <a:t>ROSE</a:t>
                      </a:r>
                      <a:r>
                        <a:rPr lang="zh-CN" altLang="en-US" sz="1050" b="0" i="0" u="none" strike="noStrike" dirty="0">
                          <a:solidFill>
                            <a:srgbClr val="000000"/>
                          </a:solidFill>
                          <a:effectLst/>
                          <a:latin typeface="微软雅黑" panose="020B0503020204020204" charset="-122"/>
                          <a:ea typeface="微软雅黑" panose="020B0503020204020204" charset="-122"/>
                        </a:rPr>
                        <a:t>诊断人员，可行</a:t>
                      </a:r>
                      <a:r>
                        <a:rPr lang="en-US" altLang="zh-CN" sz="1050" b="0" i="0" u="none" strike="noStrike" dirty="0">
                          <a:solidFill>
                            <a:srgbClr val="000000"/>
                          </a:solidFill>
                          <a:effectLst/>
                          <a:latin typeface="微软雅黑" panose="020B0503020204020204" charset="-122"/>
                          <a:ea typeface="微软雅黑" panose="020B0503020204020204" charset="-122"/>
                        </a:rPr>
                        <a:t>ROSE</a:t>
                      </a:r>
                      <a:r>
                        <a:rPr lang="zh-CN" altLang="en-US" sz="1050" b="0" i="0" u="none" strike="noStrike" dirty="0">
                          <a:solidFill>
                            <a:srgbClr val="000000"/>
                          </a:solidFill>
                          <a:effectLst/>
                          <a:latin typeface="微软雅黑" panose="020B0503020204020204" charset="-122"/>
                          <a:ea typeface="微软雅黑" panose="020B0503020204020204" charset="-122"/>
                        </a:rPr>
                        <a:t>诊断</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50" b="0" i="0" u="none" strike="noStrike" dirty="0">
                          <a:solidFill>
                            <a:srgbClr val="000000"/>
                          </a:solidFill>
                          <a:effectLst/>
                          <a:latin typeface="微软雅黑" panose="020B0503020204020204" charset="-122"/>
                          <a:ea typeface="微软雅黑" panose="020B0503020204020204" charset="-122"/>
                        </a:rPr>
                        <a:t>检查方法：现场提问，随机抽查诊断报告，医务科须提供</a:t>
                      </a:r>
                      <a:r>
                        <a:rPr lang="en-US" altLang="zh-CN" sz="1050" b="0" i="0" u="none" strike="noStrike" dirty="0">
                          <a:solidFill>
                            <a:srgbClr val="000000"/>
                          </a:solidFill>
                          <a:effectLst/>
                          <a:latin typeface="微软雅黑" panose="020B0503020204020204" charset="-122"/>
                          <a:ea typeface="微软雅黑" panose="020B0503020204020204" charset="-122"/>
                        </a:rPr>
                        <a:t>1</a:t>
                      </a:r>
                      <a:r>
                        <a:rPr lang="zh-CN" altLang="en-US" sz="1050" b="0" i="0" u="none" strike="noStrike" dirty="0">
                          <a:solidFill>
                            <a:srgbClr val="000000"/>
                          </a:solidFill>
                          <a:effectLst/>
                          <a:latin typeface="微软雅黑" panose="020B0503020204020204" charset="-122"/>
                          <a:ea typeface="微软雅黑" panose="020B0503020204020204" charset="-122"/>
                        </a:rPr>
                        <a:t>年工作量。</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dirty="0">
                          <a:solidFill>
                            <a:srgbClr val="000000"/>
                          </a:solidFill>
                          <a:effectLst/>
                          <a:latin typeface="微软雅黑" panose="020B0503020204020204" charset="-122"/>
                          <a:ea typeface="微软雅黑" panose="020B0503020204020204" charset="-122"/>
                        </a:rPr>
                        <a:t>是（</a:t>
                      </a:r>
                      <a:r>
                        <a:rPr lang="en-US" altLang="zh-CN" sz="1050" b="0" i="0" u="none" strike="noStrike" dirty="0">
                          <a:solidFill>
                            <a:srgbClr val="000000"/>
                          </a:solidFill>
                          <a:effectLst/>
                          <a:latin typeface="微软雅黑" panose="020B0503020204020204" charset="-122"/>
                          <a:ea typeface="微软雅黑" panose="020B0503020204020204" charset="-122"/>
                        </a:rPr>
                        <a:t>3</a:t>
                      </a:r>
                      <a:r>
                        <a:rPr lang="zh-CN" altLang="en-US" sz="105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050" b="0" i="0" u="none" strike="noStrike" dirty="0">
                          <a:solidFill>
                            <a:srgbClr val="000000"/>
                          </a:solidFill>
                          <a:effectLst/>
                          <a:latin typeface="微软雅黑" panose="020B0503020204020204" charset="-122"/>
                          <a:ea typeface="微软雅黑" panose="020B0503020204020204" charset="-122"/>
                        </a:rPr>
                        <a:t>否（</a:t>
                      </a:r>
                      <a:r>
                        <a:rPr lang="en-US" altLang="zh-CN" sz="1050" b="0" i="0" u="none" strike="noStrike" dirty="0">
                          <a:solidFill>
                            <a:srgbClr val="000000"/>
                          </a:solidFill>
                          <a:effectLst/>
                          <a:latin typeface="微软雅黑" panose="020B0503020204020204" charset="-122"/>
                          <a:ea typeface="微软雅黑" panose="020B0503020204020204" charset="-122"/>
                        </a:rPr>
                        <a:t>0</a:t>
                      </a:r>
                      <a:r>
                        <a:rPr lang="zh-CN" altLang="en-US" sz="105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80207937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 imgW="5715" imgH="5715" progId="TCLayout.ActiveDocument.1">
                  <p:embed/>
                </p:oleObj>
              </mc:Choice>
              <mc:Fallback>
                <p:oleObj name="think-cell 幻灯片" r:id="rId3" imgW="5715" imgH="5715" progId="TCLayout.ActiveDocument.1">
                  <p:embed/>
                  <p:pic>
                    <p:nvPicPr>
                      <p:cNvPr id="0" name="think-cell data - do not delete"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0" name="标题 1"/>
          <p:cNvSpPr txBox="1"/>
          <p:nvPr/>
        </p:nvSpPr>
        <p:spPr>
          <a:xfrm>
            <a:off x="204297" y="70826"/>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质量与安全</a:t>
            </a:r>
            <a:endParaRPr lang="zh-CN" altLang="en-US" dirty="0">
              <a:solidFill>
                <a:srgbClr val="A60000"/>
              </a:solidFill>
            </a:endParaRPr>
          </a:p>
        </p:txBody>
      </p:sp>
      <p:sp>
        <p:nvSpPr>
          <p:cNvPr id="11"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t>12</a:t>
            </a:fld>
            <a:endParaRPr lang="en-GB" dirty="0"/>
          </a:p>
        </p:txBody>
      </p:sp>
      <p:graphicFrame>
        <p:nvGraphicFramePr>
          <p:cNvPr id="5" name="表格 4"/>
          <p:cNvGraphicFramePr>
            <a:graphicFrameLocks noGrp="1"/>
          </p:cNvGraphicFramePr>
          <p:nvPr>
            <p:extLst>
              <p:ext uri="{D42A27DB-BD31-4B8C-83A1-F6EECF244321}">
                <p14:modId xmlns:p14="http://schemas.microsoft.com/office/powerpoint/2010/main" val="658943934"/>
              </p:ext>
            </p:extLst>
          </p:nvPr>
        </p:nvGraphicFramePr>
        <p:xfrm>
          <a:off x="204297" y="505216"/>
          <a:ext cx="8621328" cy="4454133"/>
        </p:xfrm>
        <a:graphic>
          <a:graphicData uri="http://schemas.openxmlformats.org/drawingml/2006/table">
            <a:tbl>
              <a:tblPr/>
              <a:tblGrid>
                <a:gridCol w="600746">
                  <a:extLst>
                    <a:ext uri="{9D8B030D-6E8A-4147-A177-3AD203B41FA5}">
                      <a16:colId xmlns:a16="http://schemas.microsoft.com/office/drawing/2014/main" val="20000"/>
                    </a:ext>
                  </a:extLst>
                </a:gridCol>
                <a:gridCol w="2348320">
                  <a:extLst>
                    <a:ext uri="{9D8B030D-6E8A-4147-A177-3AD203B41FA5}">
                      <a16:colId xmlns:a16="http://schemas.microsoft.com/office/drawing/2014/main" val="20001"/>
                    </a:ext>
                  </a:extLst>
                </a:gridCol>
                <a:gridCol w="575733">
                  <a:extLst>
                    <a:ext uri="{9D8B030D-6E8A-4147-A177-3AD203B41FA5}">
                      <a16:colId xmlns:a16="http://schemas.microsoft.com/office/drawing/2014/main" val="20002"/>
                    </a:ext>
                  </a:extLst>
                </a:gridCol>
                <a:gridCol w="2408297">
                  <a:extLst>
                    <a:ext uri="{9D8B030D-6E8A-4147-A177-3AD203B41FA5}">
                      <a16:colId xmlns:a16="http://schemas.microsoft.com/office/drawing/2014/main" val="20003"/>
                    </a:ext>
                  </a:extLst>
                </a:gridCol>
                <a:gridCol w="391348">
                  <a:extLst>
                    <a:ext uri="{9D8B030D-6E8A-4147-A177-3AD203B41FA5}">
                      <a16:colId xmlns:a16="http://schemas.microsoft.com/office/drawing/2014/main" val="20004"/>
                    </a:ext>
                  </a:extLst>
                </a:gridCol>
                <a:gridCol w="654755">
                  <a:extLst>
                    <a:ext uri="{9D8B030D-6E8A-4147-A177-3AD203B41FA5}">
                      <a16:colId xmlns:a16="http://schemas.microsoft.com/office/drawing/2014/main" val="20005"/>
                    </a:ext>
                  </a:extLst>
                </a:gridCol>
                <a:gridCol w="993423">
                  <a:extLst>
                    <a:ext uri="{9D8B030D-6E8A-4147-A177-3AD203B41FA5}">
                      <a16:colId xmlns:a16="http://schemas.microsoft.com/office/drawing/2014/main" val="20006"/>
                    </a:ext>
                  </a:extLst>
                </a:gridCol>
                <a:gridCol w="648706">
                  <a:extLst>
                    <a:ext uri="{9D8B030D-6E8A-4147-A177-3AD203B41FA5}">
                      <a16:colId xmlns:a16="http://schemas.microsoft.com/office/drawing/2014/main" val="20007"/>
                    </a:ext>
                  </a:extLst>
                </a:gridCol>
              </a:tblGrid>
              <a:tr h="444850">
                <a:tc gridSpan="2">
                  <a:txBody>
                    <a:bodyPr/>
                    <a:lstStyle/>
                    <a:p>
                      <a:pPr algn="ctr" fontAlgn="ctr"/>
                      <a:r>
                        <a:rPr lang="zh-CN" altLang="en-US" sz="1100" b="1" i="0" u="none" strike="noStrike" dirty="0">
                          <a:solidFill>
                            <a:srgbClr val="000000"/>
                          </a:solidFill>
                          <a:effectLst/>
                          <a:latin typeface="微软雅黑" panose="020B0503020204020204" charset="-122"/>
                          <a:ea typeface="微软雅黑" panose="020B0503020204020204" charset="-122"/>
                        </a:rPr>
                        <a:t>质量与安全考核指标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a:txBody>
                    <a:bodyPr/>
                    <a:lstStyle/>
                    <a:p>
                      <a:pPr algn="ctr" fontAlgn="ctr"/>
                      <a:r>
                        <a:rPr lang="zh-CN" altLang="en-US" sz="1100" b="1" i="0" u="none" strike="noStrike">
                          <a:solidFill>
                            <a:srgbClr val="000000"/>
                          </a:solidFill>
                          <a:effectLst/>
                          <a:latin typeface="微软雅黑" panose="020B0503020204020204" charset="-122"/>
                          <a:ea typeface="微软雅黑" panose="020B0503020204020204" charset="-122"/>
                        </a:rPr>
                        <a:t>实地认定场景</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100" b="1" i="0" u="none" strike="noStrike">
                          <a:solidFill>
                            <a:srgbClr val="000000"/>
                          </a:solidFill>
                          <a:effectLst/>
                          <a:latin typeface="微软雅黑" panose="020B0503020204020204" charset="-122"/>
                          <a:ea typeface="微软雅黑" panose="020B0503020204020204" charset="-122"/>
                        </a:rPr>
                        <a:t>检查标准与方法</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100" b="1" i="0" u="none" strike="noStrike">
                          <a:solidFill>
                            <a:srgbClr val="FFFFFF"/>
                          </a:solidFill>
                          <a:effectLst/>
                          <a:latin typeface="微软雅黑" panose="020B0503020204020204" charset="-122"/>
                          <a:ea typeface="微软雅黑" panose="020B0503020204020204" charset="-122"/>
                        </a:rPr>
                        <a:t>自评</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100" b="1" i="0" u="none" strike="noStrike">
                          <a:solidFill>
                            <a:srgbClr val="000000"/>
                          </a:solidFill>
                          <a:effectLst/>
                          <a:latin typeface="微软雅黑" panose="020B0503020204020204" charset="-122"/>
                          <a:ea typeface="微软雅黑" panose="020B0503020204020204" charset="-122"/>
                        </a:rPr>
                        <a:t>评分标准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444850">
                <a:tc rowSpan="4">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工作量（人次</a:t>
                      </a:r>
                      <a:r>
                        <a:rPr lang="en-US" altLang="zh-CN" sz="700" b="0" i="0" u="none" strike="noStrike" dirty="0">
                          <a:solidFill>
                            <a:srgbClr val="000000"/>
                          </a:solidFill>
                          <a:effectLst/>
                          <a:latin typeface="微软雅黑" panose="020B0503020204020204" charset="-122"/>
                          <a:ea typeface="微软雅黑" panose="020B0503020204020204" charset="-122"/>
                        </a:rPr>
                        <a:t>/</a:t>
                      </a:r>
                      <a:r>
                        <a:rPr lang="zh-CN" altLang="en-US" sz="700" b="0" i="0" u="none" strike="noStrike" dirty="0">
                          <a:solidFill>
                            <a:srgbClr val="000000"/>
                          </a:solidFill>
                          <a:effectLst/>
                          <a:latin typeface="微软雅黑" panose="020B0503020204020204" charset="-122"/>
                          <a:ea typeface="微软雅黑" panose="020B0503020204020204" charset="-122"/>
                        </a:rPr>
                        <a:t>年）</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肺癌</a:t>
                      </a:r>
                      <a:r>
                        <a:rPr lang="en-US" altLang="zh-CN" sz="700" b="0" i="0" u="none" strike="noStrike" dirty="0">
                          <a:solidFill>
                            <a:srgbClr val="000000"/>
                          </a:solidFill>
                          <a:effectLst/>
                          <a:latin typeface="微软雅黑" panose="020B0503020204020204" charset="-122"/>
                          <a:ea typeface="微软雅黑" panose="020B0503020204020204" charset="-122"/>
                        </a:rPr>
                        <a:t>/</a:t>
                      </a:r>
                      <a:r>
                        <a:rPr lang="zh-CN" altLang="en-US" sz="700" b="0" i="0" u="none" strike="noStrike" dirty="0">
                          <a:solidFill>
                            <a:srgbClr val="000000"/>
                          </a:solidFill>
                          <a:effectLst/>
                          <a:latin typeface="微软雅黑" panose="020B0503020204020204" charset="-122"/>
                          <a:ea typeface="微软雅黑" panose="020B0503020204020204" charset="-122"/>
                        </a:rPr>
                        <a:t>肺结节亚专科门诊患者数（人次</a:t>
                      </a:r>
                      <a:r>
                        <a:rPr lang="en-US" altLang="zh-CN" sz="700" b="0" i="0" u="none" strike="noStrike" dirty="0">
                          <a:solidFill>
                            <a:srgbClr val="000000"/>
                          </a:solidFill>
                          <a:effectLst/>
                          <a:latin typeface="微软雅黑" panose="020B0503020204020204" charset="-122"/>
                          <a:ea typeface="微软雅黑" panose="020B0503020204020204" charset="-122"/>
                        </a:rPr>
                        <a:t>/</a:t>
                      </a:r>
                      <a:r>
                        <a:rPr lang="zh-CN" altLang="en-US" sz="700" b="0" i="0" u="none" strike="noStrike" dirty="0">
                          <a:solidFill>
                            <a:srgbClr val="000000"/>
                          </a:solidFill>
                          <a:effectLst/>
                          <a:latin typeface="微软雅黑" panose="020B0503020204020204" charset="-122"/>
                          <a:ea typeface="微软雅黑" panose="020B0503020204020204" charset="-122"/>
                        </a:rPr>
                        <a:t>年）</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4">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会议室资料准备</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4">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检查方法：结合主任汇报，医务科数据为准，专家也可通过</a:t>
                      </a:r>
                      <a:r>
                        <a:rPr lang="en-US" altLang="zh-CN" sz="700" b="0" i="0" u="none" strike="noStrike" dirty="0">
                          <a:solidFill>
                            <a:srgbClr val="000000"/>
                          </a:solidFill>
                          <a:effectLst/>
                          <a:latin typeface="微软雅黑" panose="020B0503020204020204" charset="-122"/>
                          <a:ea typeface="微软雅黑" panose="020B0503020204020204" charset="-122"/>
                        </a:rPr>
                        <a:t>HIS</a:t>
                      </a:r>
                      <a:r>
                        <a:rPr lang="zh-CN" altLang="en-US" sz="700" b="0" i="0" u="none" strike="noStrike" dirty="0">
                          <a:solidFill>
                            <a:srgbClr val="000000"/>
                          </a:solidFill>
                          <a:effectLst/>
                          <a:latin typeface="微软雅黑" panose="020B0503020204020204" charset="-122"/>
                          <a:ea typeface="微软雅黑" panose="020B0503020204020204" charset="-122"/>
                        </a:rPr>
                        <a:t>现场数据来衡量。</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7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1200(4)</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 </a:t>
                      </a:r>
                      <a:r>
                        <a:rPr lang="en-US" altLang="zh-CN" sz="700" b="0" i="0" u="none" strike="noStrike" dirty="0">
                          <a:solidFill>
                            <a:srgbClr val="000000"/>
                          </a:solidFill>
                          <a:effectLst/>
                          <a:latin typeface="微软雅黑" panose="020B0503020204020204" charset="-122"/>
                          <a:ea typeface="微软雅黑" panose="020B0503020204020204" charset="-122"/>
                        </a:rPr>
                        <a:t>[600,1200)(3)</a:t>
                      </a:r>
                      <a:br>
                        <a:rPr lang="en-US" altLang="zh-CN" sz="700" b="0" i="0" u="none" strike="noStrike" dirty="0">
                          <a:solidFill>
                            <a:srgbClr val="000000"/>
                          </a:solidFill>
                          <a:effectLst/>
                          <a:latin typeface="微软雅黑" panose="020B0503020204020204" charset="-122"/>
                          <a:ea typeface="微软雅黑" panose="020B0503020204020204" charset="-122"/>
                        </a:rPr>
                      </a:br>
                      <a:r>
                        <a:rPr lang="en-US" altLang="zh-CN" sz="700" b="0" i="0" u="none" strike="noStrike" dirty="0">
                          <a:solidFill>
                            <a:srgbClr val="000000"/>
                          </a:solidFill>
                          <a:effectLst/>
                          <a:latin typeface="微软雅黑" panose="020B0503020204020204" charset="-122"/>
                          <a:ea typeface="微软雅黑" panose="020B0503020204020204" charset="-122"/>
                        </a:rPr>
                        <a:t>[ 300,600)(1)</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effectLst/>
                          <a:latin typeface="微软雅黑" panose="020B0503020204020204" charset="-122"/>
                          <a:ea typeface="微软雅黑" panose="020B0503020204020204" charset="-122"/>
                        </a:rPr>
                        <a:t>＜</a:t>
                      </a:r>
                      <a:r>
                        <a:rPr lang="en-US" altLang="zh-CN" sz="700" b="0" i="0" u="none" strike="noStrike">
                          <a:solidFill>
                            <a:srgbClr val="000000"/>
                          </a:solidFill>
                          <a:effectLst/>
                          <a:latin typeface="微软雅黑" panose="020B0503020204020204" charset="-122"/>
                          <a:ea typeface="微软雅黑" panose="020B0503020204020204" charset="-122"/>
                        </a:rPr>
                        <a:t>300</a:t>
                      </a:r>
                      <a:r>
                        <a:rPr lang="zh-CN" altLang="en-US" sz="700" b="0" i="0" u="none" strike="noStrike">
                          <a:solidFill>
                            <a:srgbClr val="000000"/>
                          </a:solidFill>
                          <a:effectLst/>
                          <a:latin typeface="微软雅黑" panose="020B0503020204020204" charset="-122"/>
                          <a:ea typeface="微软雅黑" panose="020B0503020204020204" charset="-122"/>
                        </a:rPr>
                        <a:t>（</a:t>
                      </a:r>
                      <a:r>
                        <a:rPr lang="en-US" altLang="zh-CN" sz="700" b="0" i="0" u="none" strike="noStrike">
                          <a:solidFill>
                            <a:srgbClr val="000000"/>
                          </a:solidFill>
                          <a:effectLst/>
                          <a:latin typeface="微软雅黑" panose="020B0503020204020204" charset="-122"/>
                          <a:ea typeface="微软雅黑" panose="020B0503020204020204" charset="-122"/>
                        </a:rPr>
                        <a:t>0</a:t>
                      </a:r>
                      <a:r>
                        <a:rPr lang="zh-CN" altLang="en-US" sz="70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0001"/>
                  </a:ext>
                </a:extLst>
              </a:tr>
              <a:tr h="290891">
                <a:tc vMerge="1">
                  <a:txBody>
                    <a:bodyPr/>
                    <a:lstStyle/>
                    <a:p>
                      <a:endParaRPr lang="zh-CN"/>
                    </a:p>
                  </a:txBody>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肺癌</a:t>
                      </a:r>
                      <a:r>
                        <a:rPr lang="en-US" altLang="zh-CN" sz="700" b="0" i="0" u="none" strike="noStrike" dirty="0">
                          <a:solidFill>
                            <a:srgbClr val="000000"/>
                          </a:solidFill>
                          <a:effectLst/>
                          <a:latin typeface="微软雅黑" panose="020B0503020204020204" charset="-122"/>
                          <a:ea typeface="微软雅黑" panose="020B0503020204020204" charset="-122"/>
                        </a:rPr>
                        <a:t>/</a:t>
                      </a:r>
                      <a:r>
                        <a:rPr lang="zh-CN" altLang="en-US" sz="700" b="0" i="0" u="none" strike="noStrike" dirty="0">
                          <a:solidFill>
                            <a:srgbClr val="000000"/>
                          </a:solidFill>
                          <a:effectLst/>
                          <a:latin typeface="微软雅黑" panose="020B0503020204020204" charset="-122"/>
                          <a:ea typeface="微软雅黑" panose="020B0503020204020204" charset="-122"/>
                        </a:rPr>
                        <a:t>肺结节住院患者例数（人次</a:t>
                      </a:r>
                      <a:r>
                        <a:rPr lang="en-US" altLang="zh-CN" sz="700" b="0" i="0" u="none" strike="noStrike" dirty="0">
                          <a:solidFill>
                            <a:srgbClr val="000000"/>
                          </a:solidFill>
                          <a:effectLst/>
                          <a:latin typeface="微软雅黑" panose="020B0503020204020204" charset="-122"/>
                          <a:ea typeface="微软雅黑" panose="020B0503020204020204" charset="-122"/>
                        </a:rPr>
                        <a:t>/</a:t>
                      </a:r>
                      <a:r>
                        <a:rPr lang="zh-CN" altLang="en-US" sz="700" b="0" i="0" u="none" strike="noStrike" dirty="0">
                          <a:solidFill>
                            <a:srgbClr val="000000"/>
                          </a:solidFill>
                          <a:effectLst/>
                          <a:latin typeface="微软雅黑" panose="020B0503020204020204" charset="-122"/>
                          <a:ea typeface="微软雅黑" panose="020B0503020204020204" charset="-122"/>
                        </a:rPr>
                        <a:t>年）</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2">
                  <a:txBody>
                    <a:bodyPr/>
                    <a:lstStyle/>
                    <a:p>
                      <a:pPr algn="ctr" fontAlgn="ctr"/>
                      <a:endParaRPr lang="en-US" altLang="zh-CN" sz="7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2">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1200(4)</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2">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 </a:t>
                      </a:r>
                      <a:r>
                        <a:rPr lang="en-US" altLang="zh-CN" sz="700" b="0" i="0" u="none" strike="noStrike" dirty="0">
                          <a:solidFill>
                            <a:srgbClr val="000000"/>
                          </a:solidFill>
                          <a:effectLst/>
                          <a:latin typeface="微软雅黑" panose="020B0503020204020204" charset="-122"/>
                          <a:ea typeface="微软雅黑" panose="020B0503020204020204" charset="-122"/>
                        </a:rPr>
                        <a:t>[600,1200)(3</a:t>
                      </a:r>
                      <a:r>
                        <a:rPr lang="zh-CN" altLang="en-US" sz="700" b="0" i="0" u="none" strike="noStrike" dirty="0">
                          <a:solidFill>
                            <a:srgbClr val="000000"/>
                          </a:solidFill>
                          <a:effectLst/>
                          <a:latin typeface="微软雅黑" panose="020B0503020204020204" charset="-122"/>
                          <a:ea typeface="微软雅黑" panose="020B0503020204020204" charset="-122"/>
                        </a:rPr>
                        <a:t>分</a:t>
                      </a:r>
                      <a:r>
                        <a:rPr lang="en-US" altLang="zh-CN" sz="700" b="0" i="0" u="none" strike="noStrike" dirty="0">
                          <a:solidFill>
                            <a:srgbClr val="000000"/>
                          </a:solidFill>
                          <a:effectLst/>
                          <a:latin typeface="微软雅黑" panose="020B0503020204020204" charset="-122"/>
                          <a:ea typeface="微软雅黑" panose="020B0503020204020204" charset="-122"/>
                        </a:rPr>
                        <a:t>)</a:t>
                      </a:r>
                      <a:br>
                        <a:rPr lang="en-US" altLang="zh-CN" sz="700" b="0" i="0" u="none" strike="noStrike" dirty="0">
                          <a:solidFill>
                            <a:srgbClr val="000000"/>
                          </a:solidFill>
                          <a:effectLst/>
                          <a:latin typeface="微软雅黑" panose="020B0503020204020204" charset="-122"/>
                          <a:ea typeface="微软雅黑" panose="020B0503020204020204" charset="-122"/>
                        </a:rPr>
                      </a:br>
                      <a:r>
                        <a:rPr lang="en-US" altLang="zh-CN" sz="700" b="0" i="0" u="none" strike="noStrike" dirty="0">
                          <a:solidFill>
                            <a:srgbClr val="000000"/>
                          </a:solidFill>
                          <a:effectLst/>
                          <a:latin typeface="微软雅黑" panose="020B0503020204020204" charset="-122"/>
                          <a:ea typeface="微软雅黑" panose="020B0503020204020204" charset="-122"/>
                        </a:rPr>
                        <a:t>[ 300,600)(1)</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2">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300</a:t>
                      </a: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0</a:t>
                      </a:r>
                      <a:r>
                        <a:rPr lang="zh-CN" altLang="en-US" sz="7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0002"/>
                  </a:ext>
                </a:extLst>
              </a:tr>
              <a:tr h="272917">
                <a:tc vMerge="1">
                  <a:txBody>
                    <a:bodyPr/>
                    <a:lstStyle/>
                    <a:p>
                      <a:endParaRPr lang="zh-CN" altLang="en-US"/>
                    </a:p>
                  </a:txBody>
                  <a:tcPr/>
                </a:tc>
                <a:tc rowSpan="2">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呼吸介入诊疗数（人次</a:t>
                      </a:r>
                      <a:r>
                        <a:rPr lang="en-US" altLang="zh-CN" sz="700" b="0" i="0" u="none" strike="noStrike" dirty="0">
                          <a:solidFill>
                            <a:srgbClr val="000000"/>
                          </a:solidFill>
                          <a:effectLst/>
                          <a:latin typeface="微软雅黑" panose="020B0503020204020204" charset="-122"/>
                          <a:ea typeface="微软雅黑" panose="020B0503020204020204" charset="-122"/>
                        </a:rPr>
                        <a:t>/</a:t>
                      </a:r>
                      <a:r>
                        <a:rPr lang="zh-CN" altLang="en-US" sz="700" b="0" i="0" u="none" strike="noStrike" dirty="0">
                          <a:solidFill>
                            <a:srgbClr val="000000"/>
                          </a:solidFill>
                          <a:effectLst/>
                          <a:latin typeface="微软雅黑" panose="020B0503020204020204" charset="-122"/>
                          <a:ea typeface="微软雅黑" panose="020B0503020204020204" charset="-122"/>
                        </a:rPr>
                        <a:t>年）（肺癌</a:t>
                      </a:r>
                      <a:r>
                        <a:rPr lang="en-US" altLang="zh-CN" sz="700" b="0" i="0" u="none" strike="noStrike" dirty="0">
                          <a:solidFill>
                            <a:srgbClr val="000000"/>
                          </a:solidFill>
                          <a:effectLst/>
                          <a:latin typeface="微软雅黑" panose="020B0503020204020204" charset="-122"/>
                          <a:ea typeface="微软雅黑" panose="020B0503020204020204" charset="-122"/>
                        </a:rPr>
                        <a:t>/</a:t>
                      </a:r>
                      <a:r>
                        <a:rPr lang="zh-CN" altLang="en-US" sz="700" b="0" i="0" u="none" strike="noStrike" dirty="0">
                          <a:solidFill>
                            <a:srgbClr val="000000"/>
                          </a:solidFill>
                          <a:effectLst/>
                          <a:latin typeface="微软雅黑" panose="020B0503020204020204" charset="-122"/>
                          <a:ea typeface="微软雅黑" panose="020B0503020204020204" charset="-122"/>
                        </a:rPr>
                        <a:t>肺结节患者）</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ltLang="en-US"/>
                    </a:p>
                  </a:txBody>
                  <a:tcPr/>
                </a:tc>
                <a:tc vMerge="1">
                  <a:txBody>
                    <a:bodyPr/>
                    <a:lstStyle/>
                    <a:p>
                      <a:endParaRPr lang="zh-CN" altLang="en-US"/>
                    </a:p>
                  </a:txBody>
                  <a:tcPr/>
                </a:tc>
                <a:tc vMerge="1">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pPr algn="l" fontAlgn="ctr"/>
                      <a:endParaRPr lang="zh-CN" altLang="en-US"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786297144"/>
                  </a:ext>
                </a:extLst>
              </a:tr>
              <a:tr h="238846">
                <a:tc vMerge="1">
                  <a:txBody>
                    <a:bodyPr/>
                    <a:lstStyle/>
                    <a:p>
                      <a:endParaRPr lang="zh-CN"/>
                    </a:p>
                  </a:txBody>
                  <a:tcPr/>
                </a:tc>
                <a:tc vMerge="1">
                  <a:txBody>
                    <a:bodyPr/>
                    <a:lstStyle/>
                    <a:p>
                      <a:pPr algn="l" fontAlgn="ctr"/>
                      <a:r>
                        <a:rPr lang="zh-CN" altLang="en-US" sz="1050" b="0" i="0" u="none" strike="noStrike" dirty="0">
                          <a:solidFill>
                            <a:srgbClr val="000000"/>
                          </a:solidFill>
                          <a:effectLst/>
                          <a:latin typeface="微软雅黑" panose="020B0503020204020204" charset="-122"/>
                          <a:ea typeface="微软雅黑" panose="020B0503020204020204" charset="-122"/>
                        </a:rPr>
                        <a:t>呼吸介入诊疗数（人次</a:t>
                      </a:r>
                      <a:r>
                        <a:rPr lang="en-US" altLang="zh-CN" sz="1050" b="0" i="0" u="none" strike="noStrike" dirty="0">
                          <a:solidFill>
                            <a:srgbClr val="000000"/>
                          </a:solidFill>
                          <a:effectLst/>
                          <a:latin typeface="微软雅黑" panose="020B0503020204020204" charset="-122"/>
                          <a:ea typeface="微软雅黑" panose="020B0503020204020204" charset="-122"/>
                        </a:rPr>
                        <a:t>/</a:t>
                      </a:r>
                      <a:r>
                        <a:rPr lang="zh-CN" altLang="en-US" sz="1050" b="0" i="0" u="none" strike="noStrike" dirty="0">
                          <a:solidFill>
                            <a:srgbClr val="000000"/>
                          </a:solidFill>
                          <a:effectLst/>
                          <a:latin typeface="微软雅黑" panose="020B0503020204020204" charset="-122"/>
                          <a:ea typeface="微软雅黑" panose="020B0503020204020204" charset="-122"/>
                        </a:rPr>
                        <a:t>年）（肺癌</a:t>
                      </a:r>
                      <a:r>
                        <a:rPr lang="en-US" altLang="zh-CN" sz="1050" b="0" i="0" u="none" strike="noStrike" dirty="0">
                          <a:solidFill>
                            <a:srgbClr val="000000"/>
                          </a:solidFill>
                          <a:effectLst/>
                          <a:latin typeface="微软雅黑" panose="020B0503020204020204" charset="-122"/>
                          <a:ea typeface="微软雅黑" panose="020B0503020204020204" charset="-122"/>
                        </a:rPr>
                        <a:t>/</a:t>
                      </a:r>
                      <a:r>
                        <a:rPr lang="zh-CN" altLang="en-US" sz="1050" b="0" i="0" u="none" strike="noStrike" dirty="0">
                          <a:solidFill>
                            <a:srgbClr val="000000"/>
                          </a:solidFill>
                          <a:effectLst/>
                          <a:latin typeface="微软雅黑" panose="020B0503020204020204" charset="-122"/>
                          <a:ea typeface="微软雅黑" panose="020B0503020204020204" charset="-122"/>
                        </a:rPr>
                        <a:t>肺结节患者）</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7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200(4)</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 </a:t>
                      </a:r>
                      <a:r>
                        <a:rPr lang="en-US" altLang="zh-CN" sz="700" b="0" i="0" u="none" strike="noStrike" dirty="0">
                          <a:solidFill>
                            <a:srgbClr val="000000"/>
                          </a:solidFill>
                          <a:effectLst/>
                          <a:latin typeface="微软雅黑" panose="020B0503020204020204" charset="-122"/>
                          <a:ea typeface="微软雅黑" panose="020B0503020204020204" charset="-122"/>
                        </a:rPr>
                        <a:t>[100,200)(3) </a:t>
                      </a:r>
                      <a:br>
                        <a:rPr lang="en-US" altLang="zh-CN" sz="700" b="0" i="0" u="none" strike="noStrike" dirty="0">
                          <a:solidFill>
                            <a:srgbClr val="000000"/>
                          </a:solidFill>
                          <a:effectLst/>
                          <a:latin typeface="微软雅黑" panose="020B0503020204020204" charset="-122"/>
                          <a:ea typeface="微软雅黑" panose="020B0503020204020204" charset="-122"/>
                        </a:rPr>
                      </a:br>
                      <a:r>
                        <a:rPr lang="en-US" altLang="zh-CN" sz="700" b="0" i="0" u="none" strike="noStrike" dirty="0">
                          <a:solidFill>
                            <a:srgbClr val="000000"/>
                          </a:solidFill>
                          <a:effectLst/>
                          <a:latin typeface="微软雅黑" panose="020B0503020204020204" charset="-122"/>
                          <a:ea typeface="微软雅黑" panose="020B0503020204020204" charset="-122"/>
                        </a:rPr>
                        <a:t>[50,100</a:t>
                      </a: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(1)</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50</a:t>
                      </a: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0</a:t>
                      </a:r>
                      <a:r>
                        <a:rPr lang="zh-CN" altLang="en-US" sz="7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0003"/>
                  </a:ext>
                </a:extLst>
              </a:tr>
              <a:tr h="444850">
                <a:tc rowSpan="3">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质量与安全考核指标</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肺癌患者首次治疗前完成临床</a:t>
                      </a:r>
                      <a:r>
                        <a:rPr lang="en-US" altLang="zh-CN" sz="700" b="0" i="0" u="none" strike="noStrike" dirty="0">
                          <a:solidFill>
                            <a:srgbClr val="000000"/>
                          </a:solidFill>
                          <a:effectLst/>
                          <a:latin typeface="微软雅黑" panose="020B0503020204020204" charset="-122"/>
                          <a:ea typeface="微软雅黑" panose="020B0503020204020204" charset="-122"/>
                        </a:rPr>
                        <a:t>TNM</a:t>
                      </a:r>
                      <a:r>
                        <a:rPr lang="zh-CN" altLang="en-US" sz="700" b="0" i="0" u="none" strike="noStrike" dirty="0">
                          <a:solidFill>
                            <a:srgbClr val="000000"/>
                          </a:solidFill>
                          <a:effectLst/>
                          <a:latin typeface="微软雅黑" panose="020B0503020204020204" charset="-122"/>
                          <a:ea typeface="微软雅黑" panose="020B0503020204020204" charset="-122"/>
                        </a:rPr>
                        <a:t>分期诊断率</a:t>
                      </a:r>
                      <a:br>
                        <a:rPr lang="zh-CN" altLang="en-US" sz="700" b="0" i="0" u="none" strike="noStrike" dirty="0">
                          <a:solidFill>
                            <a:srgbClr val="000000"/>
                          </a:solidFill>
                          <a:effectLst/>
                          <a:latin typeface="微软雅黑" panose="020B0503020204020204" charset="-122"/>
                          <a:ea typeface="微软雅黑" panose="020B0503020204020204" charset="-122"/>
                        </a:rPr>
                      </a:b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3">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会议室资料准备</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分子：肺癌患者首次治疗前完成临床</a:t>
                      </a:r>
                      <a:r>
                        <a:rPr lang="en-US" altLang="zh-CN" sz="700" b="0" i="0" u="none" strike="noStrike" dirty="0">
                          <a:solidFill>
                            <a:srgbClr val="000000"/>
                          </a:solidFill>
                          <a:effectLst/>
                          <a:latin typeface="微软雅黑" panose="020B0503020204020204" charset="-122"/>
                          <a:ea typeface="微软雅黑" panose="020B0503020204020204" charset="-122"/>
                        </a:rPr>
                        <a:t>TNM</a:t>
                      </a:r>
                      <a:r>
                        <a:rPr lang="zh-CN" altLang="en-US" sz="700" b="0" i="0" u="none" strike="noStrike" dirty="0">
                          <a:solidFill>
                            <a:srgbClr val="000000"/>
                          </a:solidFill>
                          <a:effectLst/>
                          <a:latin typeface="微软雅黑" panose="020B0503020204020204" charset="-122"/>
                          <a:ea typeface="微软雅黑" panose="020B0503020204020204" charset="-122"/>
                        </a:rPr>
                        <a:t>分期诊断的病例数</a:t>
                      </a:r>
                      <a:br>
                        <a:rPr lang="zh-CN" altLang="en-US" sz="700" b="0" i="0" u="none" strike="noStrike" dirty="0">
                          <a:solidFill>
                            <a:srgbClr val="000000"/>
                          </a:solidFill>
                          <a:effectLst/>
                          <a:latin typeface="微软雅黑" panose="020B0503020204020204" charset="-122"/>
                          <a:ea typeface="微软雅黑" panose="020B0503020204020204" charset="-122"/>
                        </a:rPr>
                      </a:br>
                      <a:r>
                        <a:rPr lang="zh-CN" altLang="en-US" sz="700" b="0" i="0" u="none" strike="noStrike" dirty="0">
                          <a:solidFill>
                            <a:srgbClr val="000000"/>
                          </a:solidFill>
                          <a:effectLst/>
                          <a:latin typeface="微软雅黑" panose="020B0503020204020204" charset="-122"/>
                          <a:ea typeface="微软雅黑" panose="020B0503020204020204" charset="-122"/>
                        </a:rPr>
                        <a:t>分母：肺癌患者首次治疗的病例数</a:t>
                      </a:r>
                      <a:br>
                        <a:rPr lang="zh-CN" altLang="en-US" sz="700" b="0" i="0" u="none" strike="noStrike" dirty="0">
                          <a:solidFill>
                            <a:srgbClr val="000000"/>
                          </a:solidFill>
                          <a:effectLst/>
                          <a:latin typeface="微软雅黑" panose="020B0503020204020204" charset="-122"/>
                          <a:ea typeface="微软雅黑" panose="020B0503020204020204" charset="-122"/>
                        </a:rPr>
                      </a:br>
                      <a:r>
                        <a:rPr lang="zh-CN" altLang="en-US" sz="700" b="0" i="0" u="none" strike="noStrike" dirty="0">
                          <a:solidFill>
                            <a:srgbClr val="000000"/>
                          </a:solidFill>
                          <a:effectLst/>
                          <a:latin typeface="微软雅黑" panose="020B0503020204020204" charset="-122"/>
                          <a:ea typeface="微软雅黑" panose="020B0503020204020204" charset="-122"/>
                        </a:rPr>
                        <a:t>检查方法：根据提供的年收治肺癌清单，从中随机抽查</a:t>
                      </a:r>
                      <a:r>
                        <a:rPr lang="en-US" altLang="zh-CN" sz="700" b="0" i="0" u="none" strike="noStrike" dirty="0">
                          <a:solidFill>
                            <a:srgbClr val="000000"/>
                          </a:solidFill>
                          <a:effectLst/>
                          <a:latin typeface="微软雅黑" panose="020B0503020204020204" charset="-122"/>
                          <a:ea typeface="微软雅黑" panose="020B0503020204020204" charset="-122"/>
                        </a:rPr>
                        <a:t>10</a:t>
                      </a:r>
                      <a:r>
                        <a:rPr lang="zh-CN" altLang="en-US" sz="700" b="0" i="0" u="none" strike="noStrike" dirty="0">
                          <a:solidFill>
                            <a:srgbClr val="000000"/>
                          </a:solidFill>
                          <a:effectLst/>
                          <a:latin typeface="微软雅黑" panose="020B0503020204020204" charset="-122"/>
                          <a:ea typeface="微软雅黑" panose="020B0503020204020204" charset="-122"/>
                        </a:rPr>
                        <a:t>份病例判断</a:t>
                      </a:r>
                      <a:r>
                        <a:rPr lang="en-US" altLang="zh-CN" sz="700" b="0" i="0" u="none" strike="noStrike" dirty="0">
                          <a:solidFill>
                            <a:srgbClr val="000000"/>
                          </a:solidFill>
                          <a:effectLst/>
                          <a:latin typeface="微软雅黑" panose="020B0503020204020204" charset="-122"/>
                          <a:ea typeface="微软雅黑" panose="020B0503020204020204" charset="-122"/>
                        </a:rPr>
                        <a:t>TNM</a:t>
                      </a:r>
                      <a:r>
                        <a:rPr lang="zh-CN" altLang="en-US" sz="700" b="0" i="0" u="none" strike="noStrike" dirty="0">
                          <a:solidFill>
                            <a:srgbClr val="000000"/>
                          </a:solidFill>
                          <a:effectLst/>
                          <a:latin typeface="微软雅黑" panose="020B0503020204020204" charset="-122"/>
                          <a:ea typeface="微软雅黑" panose="020B0503020204020204" charset="-122"/>
                        </a:rPr>
                        <a:t>分期准确性。</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7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90%(5)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700" b="0" i="0" u="none" strike="noStrike" dirty="0">
                          <a:solidFill>
                            <a:srgbClr val="000000"/>
                          </a:solidFill>
                          <a:effectLst/>
                          <a:latin typeface="微软雅黑" panose="020B0503020204020204" charset="-122"/>
                          <a:ea typeface="微软雅黑" panose="020B0503020204020204" charset="-122"/>
                        </a:rPr>
                        <a:t>[70%</a:t>
                      </a: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90%</a:t>
                      </a: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(3)</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a:solidFill>
                            <a:srgbClr val="000000"/>
                          </a:solidFill>
                          <a:effectLst/>
                          <a:latin typeface="微软雅黑" panose="020B0503020204020204" charset="-122"/>
                          <a:ea typeface="微软雅黑" panose="020B0503020204020204" charset="-122"/>
                        </a:rPr>
                        <a:t>＜</a:t>
                      </a:r>
                      <a:r>
                        <a:rPr lang="en-US" altLang="zh-CN" sz="700" b="0" i="0" u="none" strike="noStrike">
                          <a:solidFill>
                            <a:srgbClr val="000000"/>
                          </a:solidFill>
                          <a:effectLst/>
                          <a:latin typeface="微软雅黑" panose="020B0503020204020204" charset="-122"/>
                          <a:ea typeface="微软雅黑" panose="020B0503020204020204" charset="-122"/>
                        </a:rPr>
                        <a:t>70%</a:t>
                      </a:r>
                      <a:r>
                        <a:rPr lang="zh-CN" altLang="en-US" sz="700" b="0" i="0" u="none" strike="noStrike">
                          <a:solidFill>
                            <a:srgbClr val="000000"/>
                          </a:solidFill>
                          <a:effectLst/>
                          <a:latin typeface="微软雅黑" panose="020B0503020204020204" charset="-122"/>
                          <a:ea typeface="微软雅黑" panose="020B0503020204020204" charset="-122"/>
                        </a:rPr>
                        <a:t>（</a:t>
                      </a:r>
                      <a:r>
                        <a:rPr lang="en-US" altLang="zh-CN" sz="700" b="0" i="0" u="none" strike="noStrike">
                          <a:solidFill>
                            <a:srgbClr val="000000"/>
                          </a:solidFill>
                          <a:effectLst/>
                          <a:latin typeface="微软雅黑" panose="020B0503020204020204" charset="-122"/>
                          <a:ea typeface="微软雅黑" panose="020B0503020204020204" charset="-122"/>
                        </a:rPr>
                        <a:t>0</a:t>
                      </a:r>
                      <a:r>
                        <a:rPr lang="zh-CN" altLang="en-US" sz="70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219616147"/>
                  </a:ext>
                </a:extLst>
              </a:tr>
              <a:tr h="444850">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肺癌患者首次非手术治疗前病理学诊断率</a:t>
                      </a:r>
                      <a:br>
                        <a:rPr lang="zh-CN" altLang="en-US" sz="700" b="0" i="0" u="none" strike="noStrike" dirty="0">
                          <a:solidFill>
                            <a:srgbClr val="000000"/>
                          </a:solidFill>
                          <a:effectLst/>
                          <a:latin typeface="微软雅黑" panose="020B0503020204020204" charset="-122"/>
                          <a:ea typeface="微软雅黑" panose="020B0503020204020204" charset="-122"/>
                        </a:rPr>
                      </a:b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分子：肺癌患者首次非手术治疗前完成病理学诊断的病例数</a:t>
                      </a:r>
                      <a:br>
                        <a:rPr lang="zh-CN" altLang="en-US" sz="700" b="0" i="0" u="none" strike="noStrike" dirty="0">
                          <a:solidFill>
                            <a:srgbClr val="000000"/>
                          </a:solidFill>
                          <a:effectLst/>
                          <a:latin typeface="微软雅黑" panose="020B0503020204020204" charset="-122"/>
                          <a:ea typeface="微软雅黑" panose="020B0503020204020204" charset="-122"/>
                        </a:rPr>
                      </a:br>
                      <a:r>
                        <a:rPr lang="zh-CN" altLang="en-US" sz="700" b="0" i="0" u="none" strike="noStrike" dirty="0">
                          <a:solidFill>
                            <a:srgbClr val="000000"/>
                          </a:solidFill>
                          <a:effectLst/>
                          <a:latin typeface="微软雅黑" panose="020B0503020204020204" charset="-122"/>
                          <a:ea typeface="微软雅黑" panose="020B0503020204020204" charset="-122"/>
                        </a:rPr>
                        <a:t>分母：接受首次非手术治疗的肺癌患者的病例数</a:t>
                      </a:r>
                      <a:br>
                        <a:rPr lang="zh-CN" altLang="en-US" sz="700" b="0" i="0" u="none" strike="noStrike" dirty="0">
                          <a:solidFill>
                            <a:srgbClr val="000000"/>
                          </a:solidFill>
                          <a:effectLst/>
                          <a:latin typeface="微软雅黑" panose="020B0503020204020204" charset="-122"/>
                          <a:ea typeface="微软雅黑" panose="020B0503020204020204" charset="-122"/>
                        </a:rPr>
                      </a:br>
                      <a:r>
                        <a:rPr lang="zh-CN" altLang="en-US" sz="700" b="0" i="0" u="none" strike="noStrike" dirty="0">
                          <a:solidFill>
                            <a:srgbClr val="000000"/>
                          </a:solidFill>
                          <a:effectLst/>
                          <a:latin typeface="微软雅黑" panose="020B0503020204020204" charset="-122"/>
                          <a:ea typeface="微软雅黑" panose="020B0503020204020204" charset="-122"/>
                        </a:rPr>
                        <a:t>检查方法：在年收治非手术治疗肺癌患者清单中随机抽查</a:t>
                      </a:r>
                      <a:r>
                        <a:rPr lang="en-US" altLang="zh-CN" sz="700" b="0" i="0" u="none" strike="noStrike" dirty="0">
                          <a:solidFill>
                            <a:srgbClr val="000000"/>
                          </a:solidFill>
                          <a:effectLst/>
                          <a:latin typeface="微软雅黑" panose="020B0503020204020204" charset="-122"/>
                          <a:ea typeface="微软雅黑" panose="020B0503020204020204" charset="-122"/>
                        </a:rPr>
                        <a:t>10</a:t>
                      </a:r>
                      <a:r>
                        <a:rPr lang="zh-CN" altLang="en-US" sz="700" b="0" i="0" u="none" strike="noStrike" dirty="0">
                          <a:solidFill>
                            <a:srgbClr val="000000"/>
                          </a:solidFill>
                          <a:effectLst/>
                          <a:latin typeface="微软雅黑" panose="020B0503020204020204" charset="-122"/>
                          <a:ea typeface="微软雅黑" panose="020B0503020204020204" charset="-122"/>
                        </a:rPr>
                        <a:t>份。</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7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90%(5)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700" b="0" i="0" u="none" strike="noStrike" dirty="0">
                          <a:solidFill>
                            <a:srgbClr val="000000"/>
                          </a:solidFill>
                          <a:effectLst/>
                          <a:latin typeface="微软雅黑" panose="020B0503020204020204" charset="-122"/>
                          <a:ea typeface="微软雅黑" panose="020B0503020204020204" charset="-122"/>
                        </a:rPr>
                        <a:t>[70%</a:t>
                      </a: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90%</a:t>
                      </a: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(3)</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70%</a:t>
                      </a: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0</a:t>
                      </a:r>
                      <a:r>
                        <a:rPr lang="zh-CN" altLang="en-US" sz="7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507219442"/>
                  </a:ext>
                </a:extLst>
              </a:tr>
              <a:tr h="444850">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a:solidFill>
                            <a:srgbClr val="000000"/>
                          </a:solidFill>
                          <a:effectLst/>
                          <a:latin typeface="微软雅黑" panose="020B0503020204020204" charset="-122"/>
                          <a:ea typeface="微软雅黑" panose="020B0503020204020204" charset="-122"/>
                        </a:rPr>
                        <a:t>非小细胞肺癌患者病理组织标本（</a:t>
                      </a:r>
                      <a:r>
                        <a:rPr lang="en-US" sz="700" b="0" i="0" u="none" strike="noStrike">
                          <a:solidFill>
                            <a:srgbClr val="000000"/>
                          </a:solidFill>
                          <a:effectLst/>
                          <a:latin typeface="微软雅黑" panose="020B0503020204020204" charset="-122"/>
                          <a:ea typeface="微软雅黑" panose="020B0503020204020204" charset="-122"/>
                        </a:rPr>
                        <a:t>EGFR/ALK/MET/ROS1</a:t>
                      </a:r>
                      <a:r>
                        <a:rPr lang="zh-CN" altLang="en-US" sz="700" b="0" i="0" u="none" strike="noStrike">
                          <a:solidFill>
                            <a:srgbClr val="000000"/>
                          </a:solidFill>
                          <a:effectLst/>
                          <a:latin typeface="微软雅黑" panose="020B0503020204020204" charset="-122"/>
                          <a:ea typeface="微软雅黑" panose="020B0503020204020204" charset="-122"/>
                        </a:rPr>
                        <a:t>和</a:t>
                      </a:r>
                      <a:r>
                        <a:rPr lang="en-US" sz="700" b="0" i="0" u="none" strike="noStrike">
                          <a:solidFill>
                            <a:srgbClr val="000000"/>
                          </a:solidFill>
                          <a:effectLst/>
                          <a:latin typeface="微软雅黑" panose="020B0503020204020204" charset="-122"/>
                          <a:ea typeface="微软雅黑" panose="020B0503020204020204" charset="-122"/>
                        </a:rPr>
                        <a:t>PD-L1</a:t>
                      </a:r>
                      <a:r>
                        <a:rPr lang="zh-CN" altLang="en-US" sz="700" b="0" i="0" u="none" strike="noStrike">
                          <a:solidFill>
                            <a:srgbClr val="000000"/>
                          </a:solidFill>
                          <a:effectLst/>
                          <a:latin typeface="微软雅黑" panose="020B0503020204020204" charset="-122"/>
                          <a:ea typeface="微软雅黑" panose="020B0503020204020204" charset="-122"/>
                        </a:rPr>
                        <a:t>等）送检率</a:t>
                      </a:r>
                      <a:br>
                        <a:rPr lang="zh-CN" altLang="en-US" sz="700" b="0" i="0" u="none" strike="noStrike">
                          <a:solidFill>
                            <a:srgbClr val="000000"/>
                          </a:solidFill>
                          <a:effectLst/>
                          <a:latin typeface="微软雅黑" panose="020B0503020204020204" charset="-122"/>
                          <a:ea typeface="微软雅黑" panose="020B0503020204020204" charset="-122"/>
                        </a:rPr>
                      </a:br>
                      <a:endParaRPr lang="zh-CN" altLang="en-US" sz="700" b="0"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分子：非小细胞肺癌患者病理组织肺癌驱动基因送检的病例数</a:t>
                      </a:r>
                      <a:br>
                        <a:rPr lang="zh-CN" altLang="en-US" sz="700" b="0" i="0" u="none" strike="noStrike" dirty="0">
                          <a:solidFill>
                            <a:srgbClr val="000000"/>
                          </a:solidFill>
                          <a:effectLst/>
                          <a:latin typeface="微软雅黑" panose="020B0503020204020204" charset="-122"/>
                          <a:ea typeface="微软雅黑" panose="020B0503020204020204" charset="-122"/>
                        </a:rPr>
                      </a:br>
                      <a:r>
                        <a:rPr lang="zh-CN" altLang="en-US" sz="700" b="0" i="0" u="none" strike="noStrike" dirty="0">
                          <a:solidFill>
                            <a:srgbClr val="000000"/>
                          </a:solidFill>
                          <a:effectLst/>
                          <a:latin typeface="微软雅黑" panose="020B0503020204020204" charset="-122"/>
                          <a:ea typeface="微软雅黑" panose="020B0503020204020204" charset="-122"/>
                        </a:rPr>
                        <a:t>分母：非小细胞肺癌患者的病例数</a:t>
                      </a:r>
                      <a:br>
                        <a:rPr lang="zh-CN" altLang="en-US" sz="700" b="0" i="0" u="none" strike="noStrike" dirty="0">
                          <a:solidFill>
                            <a:srgbClr val="000000"/>
                          </a:solidFill>
                          <a:effectLst/>
                          <a:latin typeface="微软雅黑" panose="020B0503020204020204" charset="-122"/>
                          <a:ea typeface="微软雅黑" panose="020B0503020204020204" charset="-122"/>
                        </a:rPr>
                      </a:br>
                      <a:r>
                        <a:rPr lang="zh-CN" altLang="en-US" sz="700" b="0" i="0" u="none" strike="noStrike" dirty="0">
                          <a:solidFill>
                            <a:srgbClr val="000000"/>
                          </a:solidFill>
                          <a:effectLst/>
                          <a:latin typeface="微软雅黑" panose="020B0503020204020204" charset="-122"/>
                          <a:ea typeface="微软雅黑" panose="020B0503020204020204" charset="-122"/>
                        </a:rPr>
                        <a:t>检查方法：在年收治非小细胞肺癌患者清单中随机抽查</a:t>
                      </a:r>
                      <a:r>
                        <a:rPr lang="en-US" altLang="zh-CN" sz="700" b="0" i="0" u="none" strike="noStrike" dirty="0">
                          <a:solidFill>
                            <a:srgbClr val="000000"/>
                          </a:solidFill>
                          <a:effectLst/>
                          <a:latin typeface="微软雅黑" panose="020B0503020204020204" charset="-122"/>
                          <a:ea typeface="微软雅黑" panose="020B0503020204020204" charset="-122"/>
                        </a:rPr>
                        <a:t>10</a:t>
                      </a:r>
                      <a:r>
                        <a:rPr lang="zh-CN" altLang="en-US" sz="700" b="0" i="0" u="none" strike="noStrike" dirty="0">
                          <a:solidFill>
                            <a:srgbClr val="000000"/>
                          </a:solidFill>
                          <a:effectLst/>
                          <a:latin typeface="微软雅黑" panose="020B0503020204020204" charset="-122"/>
                          <a:ea typeface="微软雅黑" panose="020B0503020204020204" charset="-122"/>
                        </a:rPr>
                        <a:t>份。</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7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effectLst/>
                          <a:latin typeface="微软雅黑" panose="020B0503020204020204" charset="-122"/>
                          <a:ea typeface="微软雅黑" panose="020B0503020204020204" charset="-122"/>
                        </a:rPr>
                        <a:t>≥</a:t>
                      </a:r>
                      <a:r>
                        <a:rPr lang="en-US" altLang="zh-CN" sz="700" b="0" i="0" u="none" strike="noStrike">
                          <a:solidFill>
                            <a:srgbClr val="000000"/>
                          </a:solidFill>
                          <a:effectLst/>
                          <a:latin typeface="微软雅黑" panose="020B0503020204020204" charset="-122"/>
                          <a:ea typeface="微软雅黑" panose="020B0503020204020204" charset="-122"/>
                        </a:rPr>
                        <a:t>90%(5)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700" b="0" i="0" u="none" strike="noStrike">
                          <a:solidFill>
                            <a:srgbClr val="000000"/>
                          </a:solidFill>
                          <a:effectLst/>
                          <a:latin typeface="微软雅黑" panose="020B0503020204020204" charset="-122"/>
                          <a:ea typeface="微软雅黑" panose="020B0503020204020204" charset="-122"/>
                        </a:rPr>
                        <a:t>[70%</a:t>
                      </a:r>
                      <a:r>
                        <a:rPr lang="zh-CN" altLang="en-US" sz="700" b="0" i="0" u="none" strike="noStrike">
                          <a:solidFill>
                            <a:srgbClr val="000000"/>
                          </a:solidFill>
                          <a:effectLst/>
                          <a:latin typeface="微软雅黑" panose="020B0503020204020204" charset="-122"/>
                          <a:ea typeface="微软雅黑" panose="020B0503020204020204" charset="-122"/>
                        </a:rPr>
                        <a:t>，</a:t>
                      </a:r>
                      <a:r>
                        <a:rPr lang="en-US" altLang="zh-CN" sz="700" b="0" i="0" u="none" strike="noStrike">
                          <a:solidFill>
                            <a:srgbClr val="000000"/>
                          </a:solidFill>
                          <a:effectLst/>
                          <a:latin typeface="微软雅黑" panose="020B0503020204020204" charset="-122"/>
                          <a:ea typeface="微软雅黑" panose="020B0503020204020204" charset="-122"/>
                        </a:rPr>
                        <a:t>90%</a:t>
                      </a:r>
                      <a:r>
                        <a:rPr lang="zh-CN" altLang="en-US" sz="700" b="0" i="0" u="none" strike="noStrike">
                          <a:solidFill>
                            <a:srgbClr val="000000"/>
                          </a:solidFill>
                          <a:effectLst/>
                          <a:latin typeface="微软雅黑" panose="020B0503020204020204" charset="-122"/>
                          <a:ea typeface="微软雅黑" panose="020B0503020204020204" charset="-122"/>
                        </a:rPr>
                        <a:t>）</a:t>
                      </a:r>
                      <a:r>
                        <a:rPr lang="en-US" altLang="zh-CN" sz="700" b="0" i="0" u="none" strike="noStrike">
                          <a:solidFill>
                            <a:srgbClr val="000000"/>
                          </a:solidFill>
                          <a:effectLst/>
                          <a:latin typeface="微软雅黑" panose="020B0503020204020204" charset="-122"/>
                          <a:ea typeface="微软雅黑" panose="020B0503020204020204" charset="-122"/>
                        </a:rPr>
                        <a:t>(3)</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70%</a:t>
                      </a: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0</a:t>
                      </a:r>
                      <a:r>
                        <a:rPr lang="zh-CN" altLang="en-US" sz="7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765192222"/>
                  </a:ext>
                </a:extLst>
              </a:tr>
              <a:tr h="444850">
                <a:tc rowSpan="3">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质量与安全考核指标</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肺癌药物抗肿瘤方案与同期最新版指南推荐方案符合率（</a:t>
                      </a:r>
                      <a:r>
                        <a:rPr lang="en-US" altLang="zh-CN" sz="700" b="0" i="0" u="none" strike="noStrike" dirty="0">
                          <a:solidFill>
                            <a:srgbClr val="000000"/>
                          </a:solidFill>
                          <a:effectLst/>
                          <a:latin typeface="微软雅黑" panose="020B0503020204020204" charset="-122"/>
                          <a:ea typeface="微软雅黑" panose="020B0503020204020204" charset="-122"/>
                        </a:rPr>
                        <a:t>NCCN/CSCO</a:t>
                      </a:r>
                      <a:r>
                        <a:rPr lang="zh-CN" altLang="en-US" sz="700" b="0" i="0" u="none" strike="noStrike" dirty="0">
                          <a:solidFill>
                            <a:srgbClr val="000000"/>
                          </a:solidFill>
                          <a:effectLst/>
                          <a:latin typeface="微软雅黑" panose="020B0503020204020204" charset="-122"/>
                          <a:ea typeface="微软雅黑" panose="020B0503020204020204" charset="-122"/>
                        </a:rPr>
                        <a:t>）</a:t>
                      </a:r>
                      <a:br>
                        <a:rPr lang="zh-CN" altLang="en-US" sz="700" b="0" i="0" u="none" strike="noStrike" dirty="0">
                          <a:solidFill>
                            <a:srgbClr val="000000"/>
                          </a:solidFill>
                          <a:effectLst/>
                          <a:latin typeface="微软雅黑" panose="020B0503020204020204" charset="-122"/>
                          <a:ea typeface="微软雅黑" panose="020B0503020204020204" charset="-122"/>
                        </a:rPr>
                      </a:b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3">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会议室资料准备</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分子：肺癌患者抗肿瘤药物治疗方案与同期最新版指南推荐方案符合数</a:t>
                      </a:r>
                      <a:br>
                        <a:rPr lang="zh-CN" altLang="en-US" sz="700" b="0" i="0" u="none" strike="noStrike" dirty="0">
                          <a:solidFill>
                            <a:srgbClr val="000000"/>
                          </a:solidFill>
                          <a:effectLst/>
                          <a:latin typeface="微软雅黑" panose="020B0503020204020204" charset="-122"/>
                          <a:ea typeface="微软雅黑" panose="020B0503020204020204" charset="-122"/>
                        </a:rPr>
                      </a:br>
                      <a:r>
                        <a:rPr lang="zh-CN" altLang="en-US" sz="700" b="0" i="0" u="none" strike="noStrike" dirty="0">
                          <a:solidFill>
                            <a:srgbClr val="000000"/>
                          </a:solidFill>
                          <a:effectLst/>
                          <a:latin typeface="微软雅黑" panose="020B0503020204020204" charset="-122"/>
                          <a:ea typeface="微软雅黑" panose="020B0503020204020204" charset="-122"/>
                        </a:rPr>
                        <a:t>分母：肺癌患者接受抗肿瘤药物治疗的病例数</a:t>
                      </a:r>
                      <a:br>
                        <a:rPr lang="zh-CN" altLang="en-US" sz="700" b="0" i="0" u="none" strike="noStrike" dirty="0">
                          <a:solidFill>
                            <a:srgbClr val="000000"/>
                          </a:solidFill>
                          <a:effectLst/>
                          <a:latin typeface="微软雅黑" panose="020B0503020204020204" charset="-122"/>
                          <a:ea typeface="微软雅黑" panose="020B0503020204020204" charset="-122"/>
                        </a:rPr>
                      </a:br>
                      <a:r>
                        <a:rPr lang="zh-CN" altLang="en-US" sz="700" b="0" i="0" u="none" strike="noStrike" dirty="0">
                          <a:solidFill>
                            <a:srgbClr val="000000"/>
                          </a:solidFill>
                          <a:effectLst/>
                          <a:latin typeface="微软雅黑" panose="020B0503020204020204" charset="-122"/>
                          <a:ea typeface="微软雅黑" panose="020B0503020204020204" charset="-122"/>
                        </a:rPr>
                        <a:t>检查方法：在年收治肺癌患者清单中随机抽查</a:t>
                      </a:r>
                      <a:r>
                        <a:rPr lang="en-US" altLang="zh-CN" sz="700" b="0" i="0" u="none" strike="noStrike" dirty="0">
                          <a:solidFill>
                            <a:srgbClr val="000000"/>
                          </a:solidFill>
                          <a:effectLst/>
                          <a:latin typeface="微软雅黑" panose="020B0503020204020204" charset="-122"/>
                          <a:ea typeface="微软雅黑" panose="020B0503020204020204" charset="-122"/>
                        </a:rPr>
                        <a:t>10</a:t>
                      </a:r>
                      <a:r>
                        <a:rPr lang="zh-CN" altLang="en-US" sz="700" b="0" i="0" u="none" strike="noStrike" dirty="0">
                          <a:solidFill>
                            <a:srgbClr val="000000"/>
                          </a:solidFill>
                          <a:effectLst/>
                          <a:latin typeface="微软雅黑" panose="020B0503020204020204" charset="-122"/>
                          <a:ea typeface="微软雅黑" panose="020B0503020204020204" charset="-122"/>
                        </a:rPr>
                        <a:t>份。</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7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effectLst/>
                          <a:latin typeface="微软雅黑" panose="020B0503020204020204" charset="-122"/>
                          <a:ea typeface="微软雅黑" panose="020B0503020204020204" charset="-122"/>
                        </a:rPr>
                        <a:t>≥</a:t>
                      </a:r>
                      <a:r>
                        <a:rPr lang="en-US" altLang="zh-CN" sz="700" b="0" i="0" u="none" strike="noStrike">
                          <a:solidFill>
                            <a:srgbClr val="000000"/>
                          </a:solidFill>
                          <a:effectLst/>
                          <a:latin typeface="微软雅黑" panose="020B0503020204020204" charset="-122"/>
                          <a:ea typeface="微软雅黑" panose="020B0503020204020204" charset="-122"/>
                        </a:rPr>
                        <a:t>90%(5)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700" b="0" i="0" u="none" strike="noStrike">
                          <a:solidFill>
                            <a:srgbClr val="000000"/>
                          </a:solidFill>
                          <a:effectLst/>
                          <a:latin typeface="微软雅黑" panose="020B0503020204020204" charset="-122"/>
                          <a:ea typeface="微软雅黑" panose="020B0503020204020204" charset="-122"/>
                        </a:rPr>
                        <a:t>[70%</a:t>
                      </a:r>
                      <a:r>
                        <a:rPr lang="zh-CN" altLang="en-US" sz="700" b="0" i="0" u="none" strike="noStrike">
                          <a:solidFill>
                            <a:srgbClr val="000000"/>
                          </a:solidFill>
                          <a:effectLst/>
                          <a:latin typeface="微软雅黑" panose="020B0503020204020204" charset="-122"/>
                          <a:ea typeface="微软雅黑" panose="020B0503020204020204" charset="-122"/>
                        </a:rPr>
                        <a:t>，</a:t>
                      </a:r>
                      <a:r>
                        <a:rPr lang="en-US" altLang="zh-CN" sz="700" b="0" i="0" u="none" strike="noStrike">
                          <a:solidFill>
                            <a:srgbClr val="000000"/>
                          </a:solidFill>
                          <a:effectLst/>
                          <a:latin typeface="微软雅黑" panose="020B0503020204020204" charset="-122"/>
                          <a:ea typeface="微软雅黑" panose="020B0503020204020204" charset="-122"/>
                        </a:rPr>
                        <a:t>90%</a:t>
                      </a:r>
                      <a:r>
                        <a:rPr lang="zh-CN" altLang="en-US" sz="700" b="0" i="0" u="none" strike="noStrike">
                          <a:solidFill>
                            <a:srgbClr val="000000"/>
                          </a:solidFill>
                          <a:effectLst/>
                          <a:latin typeface="微软雅黑" panose="020B0503020204020204" charset="-122"/>
                          <a:ea typeface="微软雅黑" panose="020B0503020204020204" charset="-122"/>
                        </a:rPr>
                        <a:t>）</a:t>
                      </a:r>
                      <a:r>
                        <a:rPr lang="en-US" altLang="zh-CN" sz="700" b="0" i="0" u="none" strike="noStrike">
                          <a:solidFill>
                            <a:srgbClr val="000000"/>
                          </a:solidFill>
                          <a:effectLst/>
                          <a:latin typeface="微软雅黑" panose="020B0503020204020204" charset="-122"/>
                          <a:ea typeface="微软雅黑" panose="020B0503020204020204" charset="-122"/>
                        </a:rPr>
                        <a:t>(3)</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70%</a:t>
                      </a: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0</a:t>
                      </a:r>
                      <a:r>
                        <a:rPr lang="zh-CN" altLang="en-US" sz="7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684685903"/>
                  </a:ext>
                </a:extLst>
              </a:tr>
              <a:tr h="444850">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肺癌患者接受分子靶向治疗前肺癌驱动基因阳性的比例</a:t>
                      </a:r>
                      <a:br>
                        <a:rPr lang="zh-CN" altLang="en-US" sz="700" b="0" i="0" u="none" strike="noStrike" dirty="0">
                          <a:solidFill>
                            <a:srgbClr val="000000"/>
                          </a:solidFill>
                          <a:effectLst/>
                          <a:latin typeface="微软雅黑" panose="020B0503020204020204" charset="-122"/>
                          <a:ea typeface="微软雅黑" panose="020B0503020204020204" charset="-122"/>
                        </a:rPr>
                      </a:b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分子：接受分子靶向治疗前基因检测显示驱动基因突变阳性的肺癌病例数</a:t>
                      </a:r>
                      <a:br>
                        <a:rPr lang="zh-CN" altLang="en-US" sz="700" b="0" i="0" u="none" strike="noStrike" dirty="0">
                          <a:solidFill>
                            <a:srgbClr val="000000"/>
                          </a:solidFill>
                          <a:effectLst/>
                          <a:latin typeface="微软雅黑" panose="020B0503020204020204" charset="-122"/>
                          <a:ea typeface="微软雅黑" panose="020B0503020204020204" charset="-122"/>
                        </a:rPr>
                      </a:br>
                      <a:r>
                        <a:rPr lang="zh-CN" altLang="en-US" sz="700" b="0" i="0" u="none" strike="noStrike" dirty="0">
                          <a:solidFill>
                            <a:srgbClr val="000000"/>
                          </a:solidFill>
                          <a:effectLst/>
                          <a:latin typeface="微软雅黑" panose="020B0503020204020204" charset="-122"/>
                          <a:ea typeface="微软雅黑" panose="020B0503020204020204" charset="-122"/>
                        </a:rPr>
                        <a:t>分母：接受分子靶向治疗的肺癌病例数</a:t>
                      </a:r>
                      <a:br>
                        <a:rPr lang="zh-CN" altLang="en-US" sz="700" b="0" i="0" u="none" strike="noStrike" dirty="0">
                          <a:solidFill>
                            <a:srgbClr val="000000"/>
                          </a:solidFill>
                          <a:effectLst/>
                          <a:latin typeface="微软雅黑" panose="020B0503020204020204" charset="-122"/>
                          <a:ea typeface="微软雅黑" panose="020B0503020204020204" charset="-122"/>
                        </a:rPr>
                      </a:br>
                      <a:r>
                        <a:rPr lang="zh-CN" altLang="en-US" sz="700" b="0" i="0" u="none" strike="noStrike" dirty="0">
                          <a:solidFill>
                            <a:srgbClr val="000000"/>
                          </a:solidFill>
                          <a:effectLst/>
                          <a:latin typeface="微软雅黑" panose="020B0503020204020204" charset="-122"/>
                          <a:ea typeface="微软雅黑" panose="020B0503020204020204" charset="-122"/>
                        </a:rPr>
                        <a:t>检查方法：在年接受靶向治疗肺癌患者清单中，随机抽查</a:t>
                      </a:r>
                      <a:r>
                        <a:rPr lang="en-US" altLang="zh-CN" sz="700" b="0" i="0" u="none" strike="noStrike" dirty="0">
                          <a:solidFill>
                            <a:srgbClr val="000000"/>
                          </a:solidFill>
                          <a:effectLst/>
                          <a:latin typeface="微软雅黑" panose="020B0503020204020204" charset="-122"/>
                          <a:ea typeface="微软雅黑" panose="020B0503020204020204" charset="-122"/>
                        </a:rPr>
                        <a:t>10</a:t>
                      </a:r>
                      <a:r>
                        <a:rPr lang="zh-CN" altLang="en-US" sz="700" b="0" i="0" u="none" strike="noStrike" dirty="0">
                          <a:solidFill>
                            <a:srgbClr val="000000"/>
                          </a:solidFill>
                          <a:effectLst/>
                          <a:latin typeface="微软雅黑" panose="020B0503020204020204" charset="-122"/>
                          <a:ea typeface="微软雅黑" panose="020B0503020204020204" charset="-122"/>
                        </a:rPr>
                        <a:t>份。</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7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90%(5)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700" b="0" i="0" u="none" strike="noStrike" dirty="0">
                          <a:solidFill>
                            <a:srgbClr val="000000"/>
                          </a:solidFill>
                          <a:effectLst/>
                          <a:latin typeface="微软雅黑" panose="020B0503020204020204" charset="-122"/>
                          <a:ea typeface="微软雅黑" panose="020B0503020204020204" charset="-122"/>
                        </a:rPr>
                        <a:t>[70%</a:t>
                      </a: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90%</a:t>
                      </a: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(3)</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70%</a:t>
                      </a: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0</a:t>
                      </a:r>
                      <a:r>
                        <a:rPr lang="zh-CN" altLang="en-US" sz="7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4244248779"/>
                  </a:ext>
                </a:extLst>
              </a:tr>
              <a:tr h="444850">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由</a:t>
                      </a:r>
                      <a:r>
                        <a:rPr lang="en-US" altLang="zh-CN" sz="700" b="0" i="0" u="none" strike="noStrike" dirty="0">
                          <a:solidFill>
                            <a:srgbClr val="000000"/>
                          </a:solidFill>
                          <a:effectLst/>
                          <a:latin typeface="微软雅黑" panose="020B0503020204020204" charset="-122"/>
                          <a:ea typeface="微软雅黑" panose="020B0503020204020204" charset="-122"/>
                        </a:rPr>
                        <a:t>PCCM</a:t>
                      </a:r>
                      <a:r>
                        <a:rPr lang="zh-CN" altLang="en-US" sz="700" b="0" i="0" u="none" strike="noStrike" dirty="0">
                          <a:solidFill>
                            <a:srgbClr val="000000"/>
                          </a:solidFill>
                          <a:effectLst/>
                          <a:latin typeface="微软雅黑" panose="020B0503020204020204" charset="-122"/>
                          <a:ea typeface="微软雅黑" panose="020B0503020204020204" charset="-122"/>
                        </a:rPr>
                        <a:t>科主导的肺结节和肺癌多学科诊疗（</a:t>
                      </a:r>
                      <a:r>
                        <a:rPr lang="en-US" altLang="zh-CN" sz="700" b="0" i="0" u="none" strike="noStrike" dirty="0">
                          <a:solidFill>
                            <a:srgbClr val="000000"/>
                          </a:solidFill>
                          <a:effectLst/>
                          <a:latin typeface="微软雅黑" panose="020B0503020204020204" charset="-122"/>
                          <a:ea typeface="微软雅黑" panose="020B0503020204020204" charset="-122"/>
                        </a:rPr>
                        <a:t>MDT</a:t>
                      </a:r>
                      <a:r>
                        <a:rPr lang="zh-CN" altLang="en-US" sz="700" b="0" i="0" u="none" strike="noStrike" dirty="0">
                          <a:solidFill>
                            <a:srgbClr val="000000"/>
                          </a:solidFill>
                          <a:effectLst/>
                          <a:latin typeface="微软雅黑" panose="020B0503020204020204" charset="-122"/>
                          <a:ea typeface="微软雅黑" panose="020B0503020204020204" charset="-122"/>
                        </a:rPr>
                        <a:t>）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检查方法：结合主任汇报，提供</a:t>
                      </a:r>
                      <a:r>
                        <a:rPr lang="en-US" altLang="zh-CN" sz="700" b="0" i="0" u="none" strike="noStrike" dirty="0">
                          <a:solidFill>
                            <a:srgbClr val="000000"/>
                          </a:solidFill>
                          <a:effectLst/>
                          <a:latin typeface="微软雅黑" panose="020B0503020204020204" charset="-122"/>
                          <a:ea typeface="微软雅黑" panose="020B0503020204020204" charset="-122"/>
                        </a:rPr>
                        <a:t>1</a:t>
                      </a:r>
                      <a:r>
                        <a:rPr lang="zh-CN" altLang="en-US" sz="700" b="0" i="0" u="none" strike="noStrike" dirty="0">
                          <a:solidFill>
                            <a:srgbClr val="000000"/>
                          </a:solidFill>
                          <a:effectLst/>
                          <a:latin typeface="微软雅黑" panose="020B0503020204020204" charset="-122"/>
                          <a:ea typeface="微软雅黑" panose="020B0503020204020204" charset="-122"/>
                        </a:rPr>
                        <a:t>年</a:t>
                      </a:r>
                      <a:r>
                        <a:rPr lang="en-US" altLang="zh-CN" sz="700" b="0" i="0" u="none" strike="noStrike" dirty="0">
                          <a:solidFill>
                            <a:srgbClr val="000000"/>
                          </a:solidFill>
                          <a:effectLst/>
                          <a:latin typeface="微软雅黑" panose="020B0503020204020204" charset="-122"/>
                          <a:ea typeface="微软雅黑" panose="020B0503020204020204" charset="-122"/>
                        </a:rPr>
                        <a:t>MDT</a:t>
                      </a:r>
                      <a:r>
                        <a:rPr lang="zh-CN" altLang="en-US" sz="700" b="0" i="0" u="none" strike="noStrike" dirty="0">
                          <a:solidFill>
                            <a:srgbClr val="000000"/>
                          </a:solidFill>
                          <a:effectLst/>
                          <a:latin typeface="微软雅黑" panose="020B0503020204020204" charset="-122"/>
                          <a:ea typeface="微软雅黑" panose="020B0503020204020204" charset="-122"/>
                        </a:rPr>
                        <a:t>列表，</a:t>
                      </a:r>
                      <a:r>
                        <a:rPr lang="en-US" altLang="zh-CN" sz="700" b="0" i="0" u="none" strike="noStrike" dirty="0">
                          <a:solidFill>
                            <a:srgbClr val="000000"/>
                          </a:solidFill>
                          <a:effectLst/>
                          <a:latin typeface="微软雅黑" panose="020B0503020204020204" charset="-122"/>
                          <a:ea typeface="微软雅黑" panose="020B0503020204020204" charset="-122"/>
                        </a:rPr>
                        <a:t>MDT</a:t>
                      </a:r>
                      <a:r>
                        <a:rPr lang="zh-CN" altLang="en-US" sz="700" b="0" i="0" u="none" strike="noStrike" dirty="0">
                          <a:solidFill>
                            <a:srgbClr val="000000"/>
                          </a:solidFill>
                          <a:effectLst/>
                          <a:latin typeface="微软雅黑" panose="020B0503020204020204" charset="-122"/>
                          <a:ea typeface="微软雅黑" panose="020B0503020204020204" charset="-122"/>
                        </a:rPr>
                        <a:t>患者信息，抽查病历资料</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7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1</a:t>
                      </a:r>
                      <a:r>
                        <a:rPr lang="zh-CN" altLang="en-US" sz="700" b="0" i="0" u="none" strike="noStrike" dirty="0">
                          <a:solidFill>
                            <a:srgbClr val="000000"/>
                          </a:solidFill>
                          <a:effectLst/>
                          <a:latin typeface="微软雅黑" panose="020B0503020204020204" charset="-122"/>
                          <a:ea typeface="微软雅黑" panose="020B0503020204020204" charset="-122"/>
                        </a:rPr>
                        <a:t>次</a:t>
                      </a:r>
                      <a:r>
                        <a:rPr lang="en-US" altLang="zh-CN" sz="700" b="0" i="0" u="none" strike="noStrike" dirty="0">
                          <a:solidFill>
                            <a:srgbClr val="000000"/>
                          </a:solidFill>
                          <a:effectLst/>
                          <a:latin typeface="微软雅黑" panose="020B0503020204020204" charset="-122"/>
                          <a:ea typeface="微软雅黑" panose="020B0503020204020204" charset="-122"/>
                        </a:rPr>
                        <a:t>/</a:t>
                      </a:r>
                      <a:r>
                        <a:rPr lang="zh-CN" altLang="en-US" sz="700" b="0" i="0" u="none" strike="noStrike" dirty="0">
                          <a:solidFill>
                            <a:srgbClr val="000000"/>
                          </a:solidFill>
                          <a:effectLst/>
                          <a:latin typeface="微软雅黑" panose="020B0503020204020204" charset="-122"/>
                          <a:ea typeface="微软雅黑" panose="020B0503020204020204" charset="-122"/>
                        </a:rPr>
                        <a:t>周（</a:t>
                      </a:r>
                      <a:r>
                        <a:rPr lang="en-US" altLang="zh-CN" sz="700" b="0" i="0" u="none" strike="noStrike" dirty="0">
                          <a:solidFill>
                            <a:srgbClr val="000000"/>
                          </a:solidFill>
                          <a:effectLst/>
                          <a:latin typeface="微软雅黑" panose="020B0503020204020204" charset="-122"/>
                          <a:ea typeface="微软雅黑" panose="020B0503020204020204" charset="-122"/>
                        </a:rPr>
                        <a:t>5</a:t>
                      </a:r>
                      <a:r>
                        <a:rPr lang="zh-CN" altLang="en-US" sz="7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a:t>
                      </a:r>
                      <a:r>
                        <a:rPr lang="en-US" altLang="zh-CN" sz="700" b="0" i="0" u="none" strike="noStrike" dirty="0">
                          <a:solidFill>
                            <a:srgbClr val="000000"/>
                          </a:solidFill>
                          <a:effectLst/>
                          <a:latin typeface="微软雅黑" panose="020B0503020204020204" charset="-122"/>
                          <a:ea typeface="微软雅黑" panose="020B0503020204020204" charset="-122"/>
                        </a:rPr>
                        <a:t>1</a:t>
                      </a:r>
                      <a:r>
                        <a:rPr lang="zh-CN" altLang="en-US" sz="700" b="0" i="0" u="none" strike="noStrike" dirty="0">
                          <a:solidFill>
                            <a:srgbClr val="000000"/>
                          </a:solidFill>
                          <a:effectLst/>
                          <a:latin typeface="微软雅黑" panose="020B0503020204020204" charset="-122"/>
                          <a:ea typeface="微软雅黑" panose="020B0503020204020204" charset="-122"/>
                        </a:rPr>
                        <a:t>次</a:t>
                      </a:r>
                      <a:r>
                        <a:rPr lang="en-US" altLang="zh-CN" sz="700" b="0" i="0" u="none" strike="noStrike" dirty="0">
                          <a:solidFill>
                            <a:srgbClr val="000000"/>
                          </a:solidFill>
                          <a:effectLst/>
                          <a:latin typeface="微软雅黑" panose="020B0503020204020204" charset="-122"/>
                          <a:ea typeface="微软雅黑" panose="020B0503020204020204" charset="-122"/>
                        </a:rPr>
                        <a:t>/</a:t>
                      </a:r>
                      <a:r>
                        <a:rPr lang="zh-CN" altLang="en-US" sz="700" b="0" i="0" u="none" strike="noStrike" dirty="0">
                          <a:solidFill>
                            <a:srgbClr val="000000"/>
                          </a:solidFill>
                          <a:effectLst/>
                          <a:latin typeface="微软雅黑" panose="020B0503020204020204" charset="-122"/>
                          <a:ea typeface="微软雅黑" panose="020B0503020204020204" charset="-122"/>
                        </a:rPr>
                        <a:t>月（</a:t>
                      </a:r>
                      <a:r>
                        <a:rPr lang="en-US" altLang="zh-CN" sz="700" b="0" i="0" u="none" strike="noStrike" dirty="0">
                          <a:solidFill>
                            <a:srgbClr val="000000"/>
                          </a:solidFill>
                          <a:effectLst/>
                          <a:latin typeface="微软雅黑" panose="020B0503020204020204" charset="-122"/>
                          <a:ea typeface="微软雅黑" panose="020B0503020204020204" charset="-122"/>
                        </a:rPr>
                        <a:t>3</a:t>
                      </a:r>
                      <a:r>
                        <a:rPr lang="zh-CN" altLang="en-US" sz="7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无（</a:t>
                      </a:r>
                      <a:r>
                        <a:rPr lang="en-US" altLang="zh-CN" sz="700" b="0" i="0" u="none" strike="noStrike" dirty="0">
                          <a:solidFill>
                            <a:srgbClr val="000000"/>
                          </a:solidFill>
                          <a:effectLst/>
                          <a:latin typeface="微软雅黑" panose="020B0503020204020204" charset="-122"/>
                          <a:ea typeface="微软雅黑" panose="020B0503020204020204" charset="-122"/>
                        </a:rPr>
                        <a:t>0</a:t>
                      </a:r>
                      <a:r>
                        <a:rPr lang="zh-CN" altLang="en-US" sz="7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845586073"/>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 imgW="5715" imgH="5715" progId="TCLayout.ActiveDocument.1">
                  <p:embed/>
                </p:oleObj>
              </mc:Choice>
              <mc:Fallback>
                <p:oleObj name="think-cell 幻灯片" r:id="rId3" imgW="5715" imgH="5715" progId="TCLayout.ActiveDocument.1">
                  <p:embed/>
                  <p:pic>
                    <p:nvPicPr>
                      <p:cNvPr id="0" name="think-cell data - do not delete"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标题 1"/>
          <p:cNvSpPr txBox="1"/>
          <p:nvPr/>
        </p:nvSpPr>
        <p:spPr>
          <a:xfrm>
            <a:off x="328475" y="176189"/>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辐射能力</a:t>
            </a:r>
          </a:p>
        </p:txBody>
      </p:sp>
      <p:sp>
        <p:nvSpPr>
          <p:cNvPr id="10"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t>13</a:t>
            </a:fld>
            <a:endParaRPr lang="en-GB" dirty="0"/>
          </a:p>
        </p:txBody>
      </p:sp>
      <p:graphicFrame>
        <p:nvGraphicFramePr>
          <p:cNvPr id="3" name="表格 2"/>
          <p:cNvGraphicFramePr>
            <a:graphicFrameLocks noGrp="1"/>
          </p:cNvGraphicFramePr>
          <p:nvPr>
            <p:extLst>
              <p:ext uri="{D42A27DB-BD31-4B8C-83A1-F6EECF244321}">
                <p14:modId xmlns:p14="http://schemas.microsoft.com/office/powerpoint/2010/main" val="640232191"/>
              </p:ext>
            </p:extLst>
          </p:nvPr>
        </p:nvGraphicFramePr>
        <p:xfrm>
          <a:off x="390757" y="915400"/>
          <a:ext cx="7886700" cy="1299976"/>
        </p:xfrm>
        <a:graphic>
          <a:graphicData uri="http://schemas.openxmlformats.org/drawingml/2006/table">
            <a:tbl>
              <a:tblPr/>
              <a:tblGrid>
                <a:gridCol w="528533">
                  <a:extLst>
                    <a:ext uri="{9D8B030D-6E8A-4147-A177-3AD203B41FA5}">
                      <a16:colId xmlns:a16="http://schemas.microsoft.com/office/drawing/2014/main" val="20000"/>
                    </a:ext>
                  </a:extLst>
                </a:gridCol>
                <a:gridCol w="1585598">
                  <a:extLst>
                    <a:ext uri="{9D8B030D-6E8A-4147-A177-3AD203B41FA5}">
                      <a16:colId xmlns:a16="http://schemas.microsoft.com/office/drawing/2014/main" val="20001"/>
                    </a:ext>
                  </a:extLst>
                </a:gridCol>
                <a:gridCol w="701958">
                  <a:extLst>
                    <a:ext uri="{9D8B030D-6E8A-4147-A177-3AD203B41FA5}">
                      <a16:colId xmlns:a16="http://schemas.microsoft.com/office/drawing/2014/main" val="20002"/>
                    </a:ext>
                  </a:extLst>
                </a:gridCol>
                <a:gridCol w="2469239">
                  <a:extLst>
                    <a:ext uri="{9D8B030D-6E8A-4147-A177-3AD203B41FA5}">
                      <a16:colId xmlns:a16="http://schemas.microsoft.com/office/drawing/2014/main" val="20003"/>
                    </a:ext>
                  </a:extLst>
                </a:gridCol>
                <a:gridCol w="367234">
                  <a:extLst>
                    <a:ext uri="{9D8B030D-6E8A-4147-A177-3AD203B41FA5}">
                      <a16:colId xmlns:a16="http://schemas.microsoft.com/office/drawing/2014/main" val="20004"/>
                    </a:ext>
                  </a:extLst>
                </a:gridCol>
                <a:gridCol w="879773">
                  <a:extLst>
                    <a:ext uri="{9D8B030D-6E8A-4147-A177-3AD203B41FA5}">
                      <a16:colId xmlns:a16="http://schemas.microsoft.com/office/drawing/2014/main" val="20005"/>
                    </a:ext>
                  </a:extLst>
                </a:gridCol>
                <a:gridCol w="842349">
                  <a:extLst>
                    <a:ext uri="{9D8B030D-6E8A-4147-A177-3AD203B41FA5}">
                      <a16:colId xmlns:a16="http://schemas.microsoft.com/office/drawing/2014/main" val="20006"/>
                    </a:ext>
                  </a:extLst>
                </a:gridCol>
                <a:gridCol w="512016">
                  <a:extLst>
                    <a:ext uri="{9D8B030D-6E8A-4147-A177-3AD203B41FA5}">
                      <a16:colId xmlns:a16="http://schemas.microsoft.com/office/drawing/2014/main" val="20007"/>
                    </a:ext>
                  </a:extLst>
                </a:gridCol>
              </a:tblGrid>
              <a:tr h="435090">
                <a:tc gridSpan="2">
                  <a:txBody>
                    <a:bodyPr/>
                    <a:lstStyle/>
                    <a:p>
                      <a:pPr algn="ctr" fontAlgn="ctr"/>
                      <a:r>
                        <a:rPr lang="zh-CN" altLang="en-US" sz="1100" b="1" i="0" u="none" strike="noStrike">
                          <a:solidFill>
                            <a:srgbClr val="000000"/>
                          </a:solidFill>
                          <a:effectLst/>
                          <a:latin typeface="微软雅黑" panose="020B0503020204020204" charset="-122"/>
                          <a:ea typeface="微软雅黑" panose="020B0503020204020204" charset="-122"/>
                        </a:rPr>
                        <a:t>质量与安全考核指标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a:txBody>
                    <a:bodyPr/>
                    <a:lstStyle/>
                    <a:p>
                      <a:pPr algn="ctr" fontAlgn="ctr"/>
                      <a:r>
                        <a:rPr lang="zh-CN" altLang="en-US" sz="1100" b="1" i="0" u="none" strike="noStrike">
                          <a:solidFill>
                            <a:srgbClr val="000000"/>
                          </a:solidFill>
                          <a:effectLst/>
                          <a:latin typeface="微软雅黑" panose="020B0503020204020204" charset="-122"/>
                          <a:ea typeface="微软雅黑" panose="020B0503020204020204" charset="-122"/>
                        </a:rPr>
                        <a:t>实地认定场景</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100" b="1" i="0" u="none" strike="noStrike">
                          <a:solidFill>
                            <a:srgbClr val="000000"/>
                          </a:solidFill>
                          <a:effectLst/>
                          <a:latin typeface="微软雅黑" panose="020B0503020204020204" charset="-122"/>
                          <a:ea typeface="微软雅黑" panose="020B0503020204020204" charset="-122"/>
                        </a:rPr>
                        <a:t>检查标准与方法</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100" b="1" i="0" u="none" strike="noStrike">
                          <a:solidFill>
                            <a:srgbClr val="FFFFFF"/>
                          </a:solidFill>
                          <a:effectLst/>
                          <a:latin typeface="微软雅黑" panose="020B0503020204020204" charset="-122"/>
                          <a:ea typeface="微软雅黑" panose="020B0503020204020204" charset="-122"/>
                        </a:rPr>
                        <a:t>自评</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100" b="1" i="0" u="none" strike="noStrike">
                          <a:solidFill>
                            <a:srgbClr val="000000"/>
                          </a:solidFill>
                          <a:effectLst/>
                          <a:latin typeface="微软雅黑" panose="020B0503020204020204" charset="-122"/>
                          <a:ea typeface="微软雅黑" panose="020B0503020204020204" charset="-122"/>
                        </a:rPr>
                        <a:t>评分标准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864886">
                <a:tc>
                  <a:txBody>
                    <a:bodyPr/>
                    <a:lstStyle/>
                    <a:p>
                      <a:pPr algn="ctr" fontAlgn="ctr"/>
                      <a:r>
                        <a:rPr lang="zh-CN" altLang="en-US" sz="1100" b="0" i="0" u="none" strike="noStrike" dirty="0">
                          <a:solidFill>
                            <a:srgbClr val="000000"/>
                          </a:solidFill>
                          <a:effectLst/>
                          <a:latin typeface="微软雅黑" panose="020B0503020204020204" charset="-122"/>
                          <a:ea typeface="微软雅黑" panose="020B0503020204020204" charset="-122"/>
                        </a:rPr>
                        <a:t>辐射能力</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1100" b="0" i="0" u="none" strike="noStrike">
                          <a:solidFill>
                            <a:srgbClr val="000000"/>
                          </a:solidFill>
                          <a:effectLst/>
                          <a:latin typeface="微软雅黑" panose="020B0503020204020204" charset="-122"/>
                          <a:ea typeface="微软雅黑" panose="020B0503020204020204" charset="-122"/>
                        </a:rPr>
                        <a:t>科普（肺癌</a:t>
                      </a:r>
                      <a:r>
                        <a:rPr lang="en-US" altLang="zh-CN" sz="1100" b="0" i="0" u="none" strike="noStrike">
                          <a:solidFill>
                            <a:srgbClr val="000000"/>
                          </a:solidFill>
                          <a:effectLst/>
                          <a:latin typeface="微软雅黑" panose="020B0503020204020204" charset="-122"/>
                          <a:ea typeface="微软雅黑" panose="020B0503020204020204" charset="-122"/>
                        </a:rPr>
                        <a:t>/</a:t>
                      </a:r>
                      <a:r>
                        <a:rPr lang="zh-CN" altLang="en-US" sz="1100" b="0" i="0" u="none" strike="noStrike">
                          <a:solidFill>
                            <a:srgbClr val="000000"/>
                          </a:solidFill>
                          <a:effectLst/>
                          <a:latin typeface="微软雅黑" panose="020B0503020204020204" charset="-122"/>
                          <a:ea typeface="微软雅黑" panose="020B0503020204020204" charset="-122"/>
                        </a:rPr>
                        <a:t>肺结节相关）</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charset="-122"/>
                          <a:ea typeface="微软雅黑" panose="020B0503020204020204" charset="-122"/>
                        </a:rPr>
                        <a:t>会议室材料准备</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en-US" altLang="zh-CN" sz="1100" b="0" i="0" u="none" strike="noStrike">
                          <a:solidFill>
                            <a:srgbClr val="000000"/>
                          </a:solidFill>
                          <a:effectLst/>
                          <a:latin typeface="微软雅黑" panose="020B0503020204020204" charset="-122"/>
                          <a:ea typeface="微软雅黑" panose="020B0503020204020204" charset="-122"/>
                        </a:rPr>
                        <a:t>1.</a:t>
                      </a:r>
                      <a:r>
                        <a:rPr lang="zh-CN" altLang="en-US" sz="1100" b="0" i="0" u="none" strike="noStrike">
                          <a:solidFill>
                            <a:srgbClr val="000000"/>
                          </a:solidFill>
                          <a:effectLst/>
                          <a:latin typeface="微软雅黑" panose="020B0503020204020204" charset="-122"/>
                          <a:ea typeface="微软雅黑" panose="020B0503020204020204" charset="-122"/>
                        </a:rPr>
                        <a:t>检查标准：通过科普活动向高危人群介绍肺</a:t>
                      </a:r>
                      <a:r>
                        <a:rPr lang="en-US" altLang="zh-CN" sz="1100" b="0" i="0" u="none" strike="noStrike">
                          <a:solidFill>
                            <a:srgbClr val="000000"/>
                          </a:solidFill>
                          <a:effectLst/>
                          <a:latin typeface="微软雅黑" panose="020B0503020204020204" charset="-122"/>
                          <a:ea typeface="微软雅黑" panose="020B0503020204020204" charset="-122"/>
                        </a:rPr>
                        <a:t>CT</a:t>
                      </a:r>
                      <a:r>
                        <a:rPr lang="zh-CN" altLang="en-US" sz="1100" b="0" i="0" u="none" strike="noStrike">
                          <a:solidFill>
                            <a:srgbClr val="000000"/>
                          </a:solidFill>
                          <a:effectLst/>
                          <a:latin typeface="微软雅黑" panose="020B0503020204020204" charset="-122"/>
                          <a:ea typeface="微软雅黑" panose="020B0503020204020204" charset="-122"/>
                        </a:rPr>
                        <a:t>筛查必要性和肺结节规范管理。</a:t>
                      </a:r>
                      <a:br>
                        <a:rPr lang="zh-CN" altLang="en-US" sz="1100" b="0" i="0" u="none" strike="noStrike">
                          <a:solidFill>
                            <a:srgbClr val="000000"/>
                          </a:solidFill>
                          <a:effectLst/>
                          <a:latin typeface="微软雅黑" panose="020B0503020204020204" charset="-122"/>
                          <a:ea typeface="微软雅黑" panose="020B0503020204020204" charset="-122"/>
                        </a:rPr>
                      </a:br>
                      <a:r>
                        <a:rPr lang="en-US" altLang="zh-CN" sz="1100" b="0" i="0" u="none" strike="noStrike">
                          <a:solidFill>
                            <a:srgbClr val="000000"/>
                          </a:solidFill>
                          <a:effectLst/>
                          <a:latin typeface="微软雅黑" panose="020B0503020204020204" charset="-122"/>
                          <a:ea typeface="微软雅黑" panose="020B0503020204020204" charset="-122"/>
                        </a:rPr>
                        <a:t>2.</a:t>
                      </a:r>
                      <a:r>
                        <a:rPr lang="zh-CN" altLang="en-US" sz="1100" b="0" i="0" u="none" strike="noStrike">
                          <a:solidFill>
                            <a:srgbClr val="000000"/>
                          </a:solidFill>
                          <a:effectLst/>
                          <a:latin typeface="微软雅黑" panose="020B0503020204020204" charset="-122"/>
                          <a:ea typeface="微软雅黑" panose="020B0503020204020204" charset="-122"/>
                        </a:rPr>
                        <a:t>检查方法：展示已进行科普活动的视频、图片等资料。</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1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100" b="0" i="0" u="none" strike="noStrike" dirty="0">
                          <a:solidFill>
                            <a:srgbClr val="000000"/>
                          </a:solidFill>
                          <a:effectLst/>
                          <a:latin typeface="微软雅黑" panose="020B0503020204020204" charset="-122"/>
                          <a:ea typeface="微软雅黑" panose="020B0503020204020204" charset="-122"/>
                        </a:rPr>
                        <a:t>≥</a:t>
                      </a:r>
                      <a:r>
                        <a:rPr lang="en-US" altLang="zh-CN" sz="1100" b="0" i="0" u="none" strike="noStrike" dirty="0">
                          <a:solidFill>
                            <a:srgbClr val="000000"/>
                          </a:solidFill>
                          <a:effectLst/>
                          <a:latin typeface="微软雅黑" panose="020B0503020204020204" charset="-122"/>
                          <a:ea typeface="微软雅黑" panose="020B0503020204020204" charset="-122"/>
                        </a:rPr>
                        <a:t>1</a:t>
                      </a:r>
                      <a:r>
                        <a:rPr lang="zh-CN" altLang="en-US" sz="1100" b="0" i="0" u="none" strike="noStrike" dirty="0">
                          <a:solidFill>
                            <a:srgbClr val="000000"/>
                          </a:solidFill>
                          <a:effectLst/>
                          <a:latin typeface="微软雅黑" panose="020B0503020204020204" charset="-122"/>
                          <a:ea typeface="微软雅黑" panose="020B0503020204020204" charset="-122"/>
                        </a:rPr>
                        <a:t>次</a:t>
                      </a:r>
                      <a:r>
                        <a:rPr lang="en-US" altLang="zh-CN" sz="1100" b="0" i="0" u="none" strike="noStrike" dirty="0">
                          <a:solidFill>
                            <a:srgbClr val="000000"/>
                          </a:solidFill>
                          <a:effectLst/>
                          <a:latin typeface="微软雅黑" panose="020B0503020204020204" charset="-122"/>
                          <a:ea typeface="微软雅黑" panose="020B0503020204020204" charset="-122"/>
                        </a:rPr>
                        <a:t>/</a:t>
                      </a:r>
                      <a:r>
                        <a:rPr lang="zh-CN" altLang="en-US" sz="1100" b="0" i="0" u="none" strike="noStrike" dirty="0">
                          <a:solidFill>
                            <a:srgbClr val="000000"/>
                          </a:solidFill>
                          <a:effectLst/>
                          <a:latin typeface="微软雅黑" panose="020B0503020204020204" charset="-122"/>
                          <a:ea typeface="微软雅黑" panose="020B0503020204020204" charset="-122"/>
                        </a:rPr>
                        <a:t>周（</a:t>
                      </a:r>
                      <a:r>
                        <a:rPr lang="en-US" altLang="zh-CN" sz="1100" b="0" i="0" u="none" strike="noStrike" dirty="0">
                          <a:solidFill>
                            <a:srgbClr val="000000"/>
                          </a:solidFill>
                          <a:effectLst/>
                          <a:latin typeface="微软雅黑" panose="020B0503020204020204" charset="-122"/>
                          <a:ea typeface="微软雅黑" panose="020B0503020204020204" charset="-122"/>
                        </a:rPr>
                        <a:t>3</a:t>
                      </a:r>
                      <a:r>
                        <a:rPr lang="zh-CN" altLang="en-US" sz="11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1100" b="0" i="0" u="none" strike="noStrike">
                          <a:solidFill>
                            <a:srgbClr val="000000"/>
                          </a:solidFill>
                          <a:effectLst/>
                          <a:latin typeface="微软雅黑" panose="020B0503020204020204" charset="-122"/>
                          <a:ea typeface="微软雅黑" panose="020B0503020204020204" charset="-122"/>
                        </a:rPr>
                        <a:t>≥</a:t>
                      </a:r>
                      <a:r>
                        <a:rPr lang="en-US" altLang="zh-CN" sz="1100" b="0" i="0" u="none" strike="noStrike">
                          <a:solidFill>
                            <a:srgbClr val="000000"/>
                          </a:solidFill>
                          <a:effectLst/>
                          <a:latin typeface="微软雅黑" panose="020B0503020204020204" charset="-122"/>
                          <a:ea typeface="微软雅黑" panose="020B0503020204020204" charset="-122"/>
                        </a:rPr>
                        <a:t>1</a:t>
                      </a:r>
                      <a:r>
                        <a:rPr lang="zh-CN" altLang="en-US" sz="1100" b="0" i="0" u="none" strike="noStrike">
                          <a:solidFill>
                            <a:srgbClr val="000000"/>
                          </a:solidFill>
                          <a:effectLst/>
                          <a:latin typeface="微软雅黑" panose="020B0503020204020204" charset="-122"/>
                          <a:ea typeface="微软雅黑" panose="020B0503020204020204" charset="-122"/>
                        </a:rPr>
                        <a:t>次</a:t>
                      </a:r>
                      <a:r>
                        <a:rPr lang="en-US" altLang="zh-CN" sz="1100" b="0" i="0" u="none" strike="noStrike">
                          <a:solidFill>
                            <a:srgbClr val="000000"/>
                          </a:solidFill>
                          <a:effectLst/>
                          <a:latin typeface="微软雅黑" panose="020B0503020204020204" charset="-122"/>
                          <a:ea typeface="微软雅黑" panose="020B0503020204020204" charset="-122"/>
                        </a:rPr>
                        <a:t>/</a:t>
                      </a:r>
                      <a:r>
                        <a:rPr lang="zh-CN" altLang="en-US" sz="1100" b="0" i="0" u="none" strike="noStrike">
                          <a:solidFill>
                            <a:srgbClr val="000000"/>
                          </a:solidFill>
                          <a:effectLst/>
                          <a:latin typeface="微软雅黑" panose="020B0503020204020204" charset="-122"/>
                          <a:ea typeface="微软雅黑" panose="020B0503020204020204" charset="-122"/>
                        </a:rPr>
                        <a:t>月（</a:t>
                      </a:r>
                      <a:r>
                        <a:rPr lang="en-US" altLang="zh-CN" sz="1100" b="0" i="0" u="none" strike="noStrike">
                          <a:solidFill>
                            <a:srgbClr val="000000"/>
                          </a:solidFill>
                          <a:effectLst/>
                          <a:latin typeface="微软雅黑" panose="020B0503020204020204" charset="-122"/>
                          <a:ea typeface="微软雅黑" panose="020B0503020204020204" charset="-122"/>
                        </a:rPr>
                        <a:t>2</a:t>
                      </a:r>
                      <a:r>
                        <a:rPr lang="zh-CN" altLang="en-US" sz="110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1100" b="0" i="0" u="none" strike="noStrike" dirty="0">
                          <a:solidFill>
                            <a:srgbClr val="000000"/>
                          </a:solidFill>
                          <a:effectLst/>
                          <a:latin typeface="微软雅黑" panose="020B0503020204020204" charset="-122"/>
                          <a:ea typeface="微软雅黑" panose="020B0503020204020204" charset="-122"/>
                        </a:rPr>
                        <a:t>无（</a:t>
                      </a:r>
                      <a:r>
                        <a:rPr lang="en-US" altLang="zh-CN" sz="1100" b="0" i="0" u="none" strike="noStrike" dirty="0">
                          <a:solidFill>
                            <a:srgbClr val="000000"/>
                          </a:solidFill>
                          <a:effectLst/>
                          <a:latin typeface="微软雅黑" panose="020B0503020204020204" charset="-122"/>
                          <a:ea typeface="微软雅黑" panose="020B0503020204020204" charset="-122"/>
                        </a:rPr>
                        <a:t>0</a:t>
                      </a:r>
                      <a:r>
                        <a:rPr lang="zh-CN" altLang="en-US" sz="11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 imgW="5715" imgH="5715" progId="TCLayout.ActiveDocument.1">
                  <p:embed/>
                </p:oleObj>
              </mc:Choice>
              <mc:Fallback>
                <p:oleObj name="think-cell 幻灯片" r:id="rId3" imgW="5715" imgH="5715" progId="TCLayout.ActiveDocument.1">
                  <p:embed/>
                  <p:pic>
                    <p:nvPicPr>
                      <p:cNvPr id="0" name="think-cell data - do not delete"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0"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t>14</a:t>
            </a:fld>
            <a:endParaRPr lang="en-GB" dirty="0"/>
          </a:p>
        </p:txBody>
      </p:sp>
      <p:sp>
        <p:nvSpPr>
          <p:cNvPr id="3" name="标题 1"/>
          <p:cNvSpPr txBox="1"/>
          <p:nvPr/>
        </p:nvSpPr>
        <p:spPr>
          <a:xfrm>
            <a:off x="328475" y="176189"/>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教学和研究</a:t>
            </a:r>
          </a:p>
        </p:txBody>
      </p:sp>
      <p:graphicFrame>
        <p:nvGraphicFramePr>
          <p:cNvPr id="5" name="表格 4"/>
          <p:cNvGraphicFramePr>
            <a:graphicFrameLocks noGrp="1"/>
          </p:cNvGraphicFramePr>
          <p:nvPr>
            <p:extLst>
              <p:ext uri="{D42A27DB-BD31-4B8C-83A1-F6EECF244321}">
                <p14:modId xmlns:p14="http://schemas.microsoft.com/office/powerpoint/2010/main" val="537442537"/>
              </p:ext>
            </p:extLst>
          </p:nvPr>
        </p:nvGraphicFramePr>
        <p:xfrm>
          <a:off x="285618" y="711635"/>
          <a:ext cx="8474928" cy="4002629"/>
        </p:xfrm>
        <a:graphic>
          <a:graphicData uri="http://schemas.openxmlformats.org/drawingml/2006/table">
            <a:tbl>
              <a:tblPr/>
              <a:tblGrid>
                <a:gridCol w="1001316">
                  <a:extLst>
                    <a:ext uri="{9D8B030D-6E8A-4147-A177-3AD203B41FA5}">
                      <a16:colId xmlns:a16="http://schemas.microsoft.com/office/drawing/2014/main" val="20000"/>
                    </a:ext>
                  </a:extLst>
                </a:gridCol>
                <a:gridCol w="983356">
                  <a:extLst>
                    <a:ext uri="{9D8B030D-6E8A-4147-A177-3AD203B41FA5}">
                      <a16:colId xmlns:a16="http://schemas.microsoft.com/office/drawing/2014/main" val="20001"/>
                    </a:ext>
                  </a:extLst>
                </a:gridCol>
                <a:gridCol w="4210003">
                  <a:extLst>
                    <a:ext uri="{9D8B030D-6E8A-4147-A177-3AD203B41FA5}">
                      <a16:colId xmlns:a16="http://schemas.microsoft.com/office/drawing/2014/main" val="20002"/>
                    </a:ext>
                  </a:extLst>
                </a:gridCol>
                <a:gridCol w="591157">
                  <a:extLst>
                    <a:ext uri="{9D8B030D-6E8A-4147-A177-3AD203B41FA5}">
                      <a16:colId xmlns:a16="http://schemas.microsoft.com/office/drawing/2014/main" val="20003"/>
                    </a:ext>
                  </a:extLst>
                </a:gridCol>
                <a:gridCol w="591158">
                  <a:extLst>
                    <a:ext uri="{9D8B030D-6E8A-4147-A177-3AD203B41FA5}">
                      <a16:colId xmlns:a16="http://schemas.microsoft.com/office/drawing/2014/main" val="20004"/>
                    </a:ext>
                  </a:extLst>
                </a:gridCol>
                <a:gridCol w="508212">
                  <a:extLst>
                    <a:ext uri="{9D8B030D-6E8A-4147-A177-3AD203B41FA5}">
                      <a16:colId xmlns:a16="http://schemas.microsoft.com/office/drawing/2014/main" val="20005"/>
                    </a:ext>
                  </a:extLst>
                </a:gridCol>
                <a:gridCol w="589726">
                  <a:extLst>
                    <a:ext uri="{9D8B030D-6E8A-4147-A177-3AD203B41FA5}">
                      <a16:colId xmlns:a16="http://schemas.microsoft.com/office/drawing/2014/main" val="20006"/>
                    </a:ext>
                  </a:extLst>
                </a:gridCol>
              </a:tblGrid>
              <a:tr h="330333">
                <a:tc>
                  <a:txBody>
                    <a:bodyPr/>
                    <a:lstStyle/>
                    <a:p>
                      <a:pPr algn="ctr" fontAlgn="ctr"/>
                      <a:r>
                        <a:rPr lang="zh-CN" altLang="en-US" sz="900" b="1" i="0" u="none" strike="noStrike" dirty="0">
                          <a:solidFill>
                            <a:srgbClr val="000000"/>
                          </a:solidFill>
                          <a:effectLst/>
                          <a:latin typeface="微软雅黑" panose="020B0503020204020204" charset="-122"/>
                          <a:ea typeface="微软雅黑" panose="020B0503020204020204" charset="-122"/>
                        </a:rPr>
                        <a:t>教学和研究</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900" b="1" i="0" u="none" strike="noStrike" dirty="0">
                          <a:solidFill>
                            <a:srgbClr val="000000"/>
                          </a:solidFill>
                          <a:effectLst/>
                          <a:latin typeface="微软雅黑" panose="020B0503020204020204" charset="-122"/>
                          <a:ea typeface="微软雅黑" panose="020B0503020204020204" charset="-122"/>
                        </a:rPr>
                        <a:t>实地认定场景</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900" b="1" i="0" u="none" strike="noStrike" dirty="0">
                          <a:solidFill>
                            <a:srgbClr val="000000"/>
                          </a:solidFill>
                          <a:effectLst/>
                          <a:latin typeface="微软雅黑" panose="020B0503020204020204" charset="-122"/>
                          <a:ea typeface="微软雅黑" panose="020B0503020204020204" charset="-122"/>
                        </a:rPr>
                        <a:t>检查标准与方法</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900" b="1" i="0" u="none" strike="noStrike" dirty="0">
                          <a:solidFill>
                            <a:srgbClr val="FFFFFF"/>
                          </a:solidFill>
                          <a:effectLst/>
                          <a:latin typeface="微软雅黑" panose="020B0503020204020204" charset="-122"/>
                          <a:ea typeface="微软雅黑" panose="020B0503020204020204" charset="-122"/>
                        </a:rPr>
                        <a:t>自评</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900" b="1" i="0" u="none" strike="noStrike" dirty="0">
                          <a:solidFill>
                            <a:srgbClr val="000000"/>
                          </a:solidFill>
                          <a:effectLst/>
                          <a:latin typeface="微软雅黑" panose="020B0503020204020204" charset="-122"/>
                          <a:ea typeface="微软雅黑" panose="020B0503020204020204" charset="-122"/>
                        </a:rPr>
                        <a:t>评分标准 </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1513084">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国家级科研项目（</a:t>
                      </a:r>
                      <a:r>
                        <a:rPr lang="en-US" altLang="zh-CN" sz="900" b="0" i="0" u="none" strike="noStrike" dirty="0">
                          <a:solidFill>
                            <a:srgbClr val="000000"/>
                          </a:solidFill>
                          <a:effectLst/>
                          <a:latin typeface="微软雅黑" panose="020B0503020204020204" charset="-122"/>
                          <a:ea typeface="微软雅黑" panose="020B0503020204020204" charset="-122"/>
                        </a:rPr>
                        <a:t>3</a:t>
                      </a:r>
                      <a:r>
                        <a:rPr lang="zh-CN" altLang="en-US" sz="900" b="0" i="0" u="none" strike="noStrike" dirty="0">
                          <a:solidFill>
                            <a:srgbClr val="000000"/>
                          </a:solidFill>
                          <a:effectLst/>
                          <a:latin typeface="微软雅黑" panose="020B0503020204020204" charset="-122"/>
                          <a:ea typeface="微软雅黑" panose="020B0503020204020204" charset="-122"/>
                        </a:rPr>
                        <a:t>年，负责人，可累计）</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会议室材料准备</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en-US" altLang="zh-CN" sz="900" b="0" i="0" u="none" strike="noStrike" dirty="0">
                          <a:solidFill>
                            <a:srgbClr val="000000"/>
                          </a:solidFill>
                          <a:effectLst/>
                          <a:latin typeface="微软雅黑" panose="020B0503020204020204" charset="-122"/>
                          <a:ea typeface="微软雅黑" panose="020B0503020204020204" charset="-122"/>
                        </a:rPr>
                        <a:t>1.</a:t>
                      </a:r>
                      <a:r>
                        <a:rPr lang="zh-CN" altLang="en-US" sz="900" b="0" i="0" u="none" strike="noStrike" dirty="0">
                          <a:solidFill>
                            <a:srgbClr val="000000"/>
                          </a:solidFill>
                          <a:effectLst/>
                          <a:latin typeface="微软雅黑" panose="020B0503020204020204" charset="-122"/>
                          <a:ea typeface="微软雅黑" panose="020B0503020204020204" charset="-122"/>
                        </a:rPr>
                        <a:t>检查标准：</a:t>
                      </a:r>
                      <a:endParaRPr lang="en-US" altLang="zh-CN" sz="900" b="0" i="0" u="none" strike="noStrike" dirty="0">
                        <a:solidFill>
                          <a:srgbClr val="000000"/>
                        </a:solidFill>
                        <a:effectLst/>
                        <a:latin typeface="微软雅黑" panose="020B0503020204020204" charset="-122"/>
                        <a:ea typeface="微软雅黑" panose="020B0503020204020204" charset="-122"/>
                      </a:endParaRPr>
                    </a:p>
                    <a:p>
                      <a:pPr algn="l" fontAlgn="ctr"/>
                      <a:r>
                        <a:rPr lang="en-US" altLang="zh-CN" sz="900" b="0" i="0" u="none" strike="noStrike" dirty="0">
                          <a:solidFill>
                            <a:srgbClr val="000000"/>
                          </a:solidFill>
                          <a:effectLst/>
                          <a:latin typeface="微软雅黑" panose="020B0503020204020204" charset="-122"/>
                          <a:ea typeface="微软雅黑" panose="020B0503020204020204" charset="-122"/>
                        </a:rPr>
                        <a:t>--</a:t>
                      </a:r>
                      <a:r>
                        <a:rPr lang="zh-CN" altLang="en-US" sz="900" b="0" i="0" u="none" strike="noStrike" dirty="0">
                          <a:solidFill>
                            <a:srgbClr val="000000"/>
                          </a:solidFill>
                          <a:effectLst/>
                          <a:latin typeface="微软雅黑" panose="020B0503020204020204" charset="-122"/>
                          <a:ea typeface="微软雅黑" panose="020B0503020204020204" charset="-122"/>
                        </a:rPr>
                        <a:t>国家级科研项目包括：科技部</a:t>
                      </a:r>
                      <a:r>
                        <a:rPr lang="en-US" altLang="zh-CN" sz="900" b="0" i="0" u="none" strike="noStrike" dirty="0">
                          <a:solidFill>
                            <a:srgbClr val="000000"/>
                          </a:solidFill>
                          <a:effectLst/>
                          <a:latin typeface="微软雅黑" panose="020B0503020204020204" charset="-122"/>
                          <a:ea typeface="微软雅黑" panose="020B0503020204020204" charset="-122"/>
                        </a:rPr>
                        <a:t>973</a:t>
                      </a:r>
                      <a:r>
                        <a:rPr lang="zh-CN" altLang="en-US" sz="900" b="0" i="0" u="none" strike="noStrike" dirty="0">
                          <a:solidFill>
                            <a:srgbClr val="000000"/>
                          </a:solidFill>
                          <a:effectLst/>
                          <a:latin typeface="微软雅黑" panose="020B0503020204020204" charset="-122"/>
                          <a:ea typeface="微软雅黑" panose="020B0503020204020204" charset="-122"/>
                        </a:rPr>
                        <a:t>、</a:t>
                      </a:r>
                      <a:r>
                        <a:rPr lang="en-US" altLang="zh-CN" sz="900" b="0" i="0" u="none" strike="noStrike" dirty="0">
                          <a:solidFill>
                            <a:srgbClr val="000000"/>
                          </a:solidFill>
                          <a:effectLst/>
                          <a:latin typeface="微软雅黑" panose="020B0503020204020204" charset="-122"/>
                          <a:ea typeface="微软雅黑" panose="020B0503020204020204" charset="-122"/>
                        </a:rPr>
                        <a:t>863</a:t>
                      </a:r>
                      <a:r>
                        <a:rPr lang="zh-CN" altLang="en-US" sz="900" b="0" i="0" u="none" strike="noStrike" dirty="0">
                          <a:solidFill>
                            <a:srgbClr val="000000"/>
                          </a:solidFill>
                          <a:effectLst/>
                          <a:latin typeface="微软雅黑" panose="020B0503020204020204" charset="-122"/>
                          <a:ea typeface="微软雅黑" panose="020B0503020204020204" charset="-122"/>
                        </a:rPr>
                        <a:t>、国家支撑计划，重大专项（含子课题负责人），国家自然基金重点项目、重大国际合作项目、国家杰出青年基金项目和国家自然科学基金面上项目、青年基金、国家支撑项目子课题、</a:t>
                      </a:r>
                      <a:r>
                        <a:rPr lang="en-US" altLang="zh-CN" sz="900" b="0" i="0" u="none" strike="noStrike" dirty="0">
                          <a:solidFill>
                            <a:srgbClr val="000000"/>
                          </a:solidFill>
                          <a:effectLst/>
                          <a:latin typeface="微软雅黑" panose="020B0503020204020204" charset="-122"/>
                          <a:ea typeface="微软雅黑" panose="020B0503020204020204" charset="-122"/>
                        </a:rPr>
                        <a:t>863</a:t>
                      </a:r>
                      <a:r>
                        <a:rPr lang="zh-CN" altLang="en-US" sz="900" b="0" i="0" u="none" strike="noStrike" dirty="0">
                          <a:solidFill>
                            <a:srgbClr val="000000"/>
                          </a:solidFill>
                          <a:effectLst/>
                          <a:latin typeface="微软雅黑" panose="020B0503020204020204" charset="-122"/>
                          <a:ea typeface="微软雅黑" panose="020B0503020204020204" charset="-122"/>
                        </a:rPr>
                        <a:t>子课题等、科技部或卫生部重大专项子课题，以过去</a:t>
                      </a:r>
                      <a:r>
                        <a:rPr lang="en-US" altLang="zh-CN" sz="900" b="0" i="0" u="none" strike="noStrike" dirty="0">
                          <a:solidFill>
                            <a:srgbClr val="000000"/>
                          </a:solidFill>
                          <a:effectLst/>
                          <a:latin typeface="微软雅黑" panose="020B0503020204020204" charset="-122"/>
                          <a:ea typeface="微软雅黑" panose="020B0503020204020204" charset="-122"/>
                        </a:rPr>
                        <a:t>3</a:t>
                      </a:r>
                      <a:r>
                        <a:rPr lang="zh-CN" altLang="en-US" sz="900" b="0" i="0" u="none" strike="noStrike" dirty="0">
                          <a:solidFill>
                            <a:srgbClr val="000000"/>
                          </a:solidFill>
                          <a:effectLst/>
                          <a:latin typeface="微软雅黑" panose="020B0503020204020204" charset="-122"/>
                          <a:ea typeface="微软雅黑" panose="020B0503020204020204" charset="-122"/>
                        </a:rPr>
                        <a:t>年的数据为准。</a:t>
                      </a:r>
                      <a:br>
                        <a:rPr lang="zh-CN" altLang="en-US" sz="900" b="0" i="0" u="none" strike="noStrike" dirty="0">
                          <a:solidFill>
                            <a:srgbClr val="000000"/>
                          </a:solidFill>
                          <a:effectLst/>
                          <a:latin typeface="微软雅黑" panose="020B0503020204020204" charset="-122"/>
                          <a:ea typeface="微软雅黑" panose="020B0503020204020204" charset="-122"/>
                        </a:rPr>
                      </a:br>
                      <a:r>
                        <a:rPr lang="en-US" altLang="zh-CN" sz="900" b="0" i="0" u="none" strike="noStrike" dirty="0">
                          <a:solidFill>
                            <a:srgbClr val="000000"/>
                          </a:solidFill>
                          <a:effectLst/>
                          <a:latin typeface="微软雅黑" panose="020B0503020204020204" charset="-122"/>
                          <a:ea typeface="微软雅黑" panose="020B0503020204020204" charset="-122"/>
                        </a:rPr>
                        <a:t>--</a:t>
                      </a:r>
                      <a:r>
                        <a:rPr lang="zh-CN" altLang="en-US" sz="900" b="0" i="0" u="none" strike="noStrike" dirty="0">
                          <a:solidFill>
                            <a:srgbClr val="000000"/>
                          </a:solidFill>
                          <a:effectLst/>
                          <a:latin typeface="微软雅黑" panose="020B0503020204020204" charset="-122"/>
                          <a:ea typeface="微软雅黑" panose="020B0503020204020204" charset="-122"/>
                        </a:rPr>
                        <a:t>外聘专家（无论全职、非全职）的课题、专利、论文、教材，署名该医院为第一作者单位（并且排名第一）或通讯作者，可计入得分；全聘专家既往在前一家医院的成果，不得分。</a:t>
                      </a:r>
                      <a:br>
                        <a:rPr lang="zh-CN" altLang="en-US" sz="900" b="0" i="0" u="none" strike="noStrike" dirty="0">
                          <a:solidFill>
                            <a:srgbClr val="000000"/>
                          </a:solidFill>
                          <a:effectLst/>
                          <a:latin typeface="微软雅黑" panose="020B0503020204020204" charset="-122"/>
                          <a:ea typeface="微软雅黑" panose="020B0503020204020204" charset="-122"/>
                        </a:rPr>
                      </a:br>
                      <a:r>
                        <a:rPr lang="en-US" altLang="zh-CN" sz="900" b="0" i="0" u="none" strike="noStrike" dirty="0">
                          <a:solidFill>
                            <a:srgbClr val="000000"/>
                          </a:solidFill>
                          <a:effectLst/>
                          <a:latin typeface="微软雅黑" panose="020B0503020204020204" charset="-122"/>
                          <a:ea typeface="微软雅黑" panose="020B0503020204020204" charset="-122"/>
                        </a:rPr>
                        <a:t>2.</a:t>
                      </a:r>
                      <a:r>
                        <a:rPr lang="zh-CN" altLang="en-US" sz="900" b="0" i="0" u="none" strike="noStrike" dirty="0">
                          <a:solidFill>
                            <a:srgbClr val="000000"/>
                          </a:solidFill>
                          <a:effectLst/>
                          <a:latin typeface="微软雅黑" panose="020B0503020204020204" charset="-122"/>
                          <a:ea typeface="微软雅黑" panose="020B0503020204020204" charset="-122"/>
                        </a:rPr>
                        <a:t>检查方法：检查科室准备的包括项目名称、编号、级别的表格，由医院科研部门盖章确认。以取得最高级别课题得分。</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en-US" altLang="zh-CN" sz="900" b="0" i="0" u="none" strike="noStrike" dirty="0">
                        <a:solidFill>
                          <a:srgbClr val="000000"/>
                        </a:solidFill>
                        <a:effectLst/>
                        <a:latin typeface="微软雅黑" panose="020B0503020204020204" charset="-122"/>
                        <a:ea typeface="微软雅黑" panose="020B0503020204020204" charset="-122"/>
                      </a:endParaRP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国家级课题 </a:t>
                      </a:r>
                      <a:r>
                        <a:rPr lang="en-US" altLang="zh-CN" sz="900" b="0" i="0" u="none" strike="noStrike" dirty="0">
                          <a:solidFill>
                            <a:srgbClr val="000000"/>
                          </a:solidFill>
                          <a:effectLst/>
                          <a:latin typeface="微软雅黑" panose="020B0503020204020204" charset="-122"/>
                          <a:ea typeface="微软雅黑" panose="020B0503020204020204" charset="-122"/>
                        </a:rPr>
                        <a:t>(3</a:t>
                      </a:r>
                      <a:r>
                        <a:rPr lang="zh-CN" altLang="en-US" sz="900" b="0" i="0" u="none" strike="noStrike" dirty="0">
                          <a:solidFill>
                            <a:srgbClr val="000000"/>
                          </a:solidFill>
                          <a:effectLst/>
                          <a:latin typeface="微软雅黑" panose="020B0503020204020204" charset="-122"/>
                          <a:ea typeface="微软雅黑" panose="020B0503020204020204" charset="-122"/>
                        </a:rPr>
                        <a:t>）</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国家级项目子课题（</a:t>
                      </a:r>
                      <a:r>
                        <a:rPr lang="en-US" altLang="zh-CN" sz="900" b="0" i="0" u="none" strike="noStrike" dirty="0">
                          <a:solidFill>
                            <a:srgbClr val="000000"/>
                          </a:solidFill>
                          <a:effectLst/>
                          <a:latin typeface="微软雅黑" panose="020B0503020204020204" charset="-122"/>
                          <a:ea typeface="微软雅黑" panose="020B0503020204020204" charset="-122"/>
                        </a:rPr>
                        <a:t>2</a:t>
                      </a:r>
                      <a:r>
                        <a:rPr lang="zh-CN" altLang="en-US" sz="900" b="0" i="0" u="none" strike="noStrike" dirty="0">
                          <a:solidFill>
                            <a:srgbClr val="000000"/>
                          </a:solidFill>
                          <a:effectLst/>
                          <a:latin typeface="微软雅黑" panose="020B0503020204020204" charset="-122"/>
                          <a:ea typeface="微软雅黑" panose="020B0503020204020204" charset="-122"/>
                        </a:rPr>
                        <a:t>）</a:t>
                      </a:r>
                      <a:br>
                        <a:rPr lang="zh-CN" altLang="en-US" sz="900" b="0" i="0" u="none" strike="noStrike" dirty="0">
                          <a:solidFill>
                            <a:srgbClr val="000000"/>
                          </a:solidFill>
                          <a:effectLst/>
                          <a:latin typeface="微软雅黑" panose="020B0503020204020204" charset="-122"/>
                          <a:ea typeface="微软雅黑" panose="020B0503020204020204" charset="-122"/>
                        </a:rPr>
                      </a:br>
                      <a:r>
                        <a:rPr lang="zh-CN" altLang="en-US" sz="900" b="0" i="0" u="none" strike="noStrike" dirty="0">
                          <a:solidFill>
                            <a:srgbClr val="000000"/>
                          </a:solidFill>
                          <a:effectLst/>
                          <a:latin typeface="微软雅黑" panose="020B0503020204020204" charset="-122"/>
                          <a:ea typeface="微软雅黑" panose="020B0503020204020204" charset="-122"/>
                        </a:rPr>
                        <a:t>参与国家级课题（</a:t>
                      </a:r>
                      <a:r>
                        <a:rPr lang="en-US" altLang="zh-CN" sz="900" b="0" i="0" u="none" strike="noStrike" dirty="0">
                          <a:solidFill>
                            <a:srgbClr val="000000"/>
                          </a:solidFill>
                          <a:effectLst/>
                          <a:latin typeface="微软雅黑" panose="020B0503020204020204" charset="-122"/>
                          <a:ea typeface="微软雅黑" panose="020B0503020204020204" charset="-122"/>
                        </a:rPr>
                        <a:t>1</a:t>
                      </a:r>
                      <a:r>
                        <a:rPr lang="zh-CN" altLang="en-US" sz="900" b="0" i="0" u="none" strike="noStrike" dirty="0">
                          <a:solidFill>
                            <a:srgbClr val="000000"/>
                          </a:solidFill>
                          <a:effectLst/>
                          <a:latin typeface="微软雅黑" panose="020B0503020204020204" charset="-122"/>
                          <a:ea typeface="微软雅黑" panose="020B0503020204020204" charset="-122"/>
                        </a:rPr>
                        <a:t>）</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无（</a:t>
                      </a:r>
                      <a:r>
                        <a:rPr lang="en-US" altLang="zh-CN" sz="900" b="0" i="0" u="none" strike="noStrike" dirty="0">
                          <a:solidFill>
                            <a:srgbClr val="000000"/>
                          </a:solidFill>
                          <a:effectLst/>
                          <a:latin typeface="微软雅黑" panose="020B0503020204020204" charset="-122"/>
                          <a:ea typeface="微软雅黑" panose="020B0503020204020204" charset="-122"/>
                        </a:rPr>
                        <a:t>0</a:t>
                      </a:r>
                      <a:r>
                        <a:rPr lang="zh-CN" altLang="en-US" sz="900" b="0" i="0" u="none" strike="noStrike" dirty="0">
                          <a:solidFill>
                            <a:srgbClr val="000000"/>
                          </a:solidFill>
                          <a:effectLst/>
                          <a:latin typeface="微软雅黑" panose="020B0503020204020204" charset="-122"/>
                          <a:ea typeface="微软雅黑" panose="020B0503020204020204" charset="-122"/>
                        </a:rPr>
                        <a:t>）</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001"/>
                  </a:ext>
                </a:extLst>
              </a:tr>
              <a:tr h="767416">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全国多中心临床试验（</a:t>
                      </a:r>
                      <a:r>
                        <a:rPr lang="en-US" altLang="zh-CN" sz="900" b="0" i="0" u="none" strike="noStrike" dirty="0">
                          <a:solidFill>
                            <a:srgbClr val="000000"/>
                          </a:solidFill>
                          <a:effectLst/>
                          <a:latin typeface="微软雅黑" panose="020B0503020204020204" charset="-122"/>
                          <a:ea typeface="微软雅黑" panose="020B0503020204020204" charset="-122"/>
                        </a:rPr>
                        <a:t>3</a:t>
                      </a:r>
                      <a:r>
                        <a:rPr lang="zh-CN" altLang="en-US" sz="900" b="0" i="0" u="none" strike="noStrike" dirty="0">
                          <a:solidFill>
                            <a:srgbClr val="000000"/>
                          </a:solidFill>
                          <a:effectLst/>
                          <a:latin typeface="微软雅黑" panose="020B0503020204020204" charset="-122"/>
                          <a:ea typeface="微软雅黑" panose="020B0503020204020204" charset="-122"/>
                        </a:rPr>
                        <a:t>年）</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3">
                  <a:txBody>
                    <a:bodyPr/>
                    <a:lstStyle/>
                    <a:p>
                      <a:pPr algn="ctr" fontAlgn="ctr"/>
                      <a:r>
                        <a:rPr lang="zh-CN" altLang="en-US" sz="900" b="0" i="0" u="none" strike="noStrike" dirty="0">
                          <a:solidFill>
                            <a:srgbClr val="000000"/>
                          </a:solidFill>
                          <a:effectLst/>
                          <a:latin typeface="微软雅黑" panose="020B0503020204020204" charset="-122"/>
                          <a:ea typeface="微软雅黑" panose="020B0503020204020204" charset="-122"/>
                        </a:rPr>
                        <a:t>会议室材料准备</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3">
                  <a:txBody>
                    <a:bodyPr/>
                    <a:lstStyle/>
                    <a:p>
                      <a:pPr algn="l" fontAlgn="ctr"/>
                      <a:r>
                        <a:rPr lang="en-US" altLang="zh-CN" sz="900" b="0" i="0" u="none" strike="noStrike" dirty="0">
                          <a:solidFill>
                            <a:srgbClr val="000000"/>
                          </a:solidFill>
                          <a:effectLst/>
                          <a:latin typeface="微软雅黑" panose="020B0503020204020204" charset="-122"/>
                          <a:ea typeface="微软雅黑" panose="020B0503020204020204" charset="-122"/>
                        </a:rPr>
                        <a:t>1.</a:t>
                      </a:r>
                      <a:r>
                        <a:rPr lang="zh-CN" altLang="en-US" sz="900" b="0" i="0" u="none" strike="noStrike" dirty="0">
                          <a:solidFill>
                            <a:srgbClr val="000000"/>
                          </a:solidFill>
                          <a:effectLst/>
                          <a:latin typeface="微软雅黑" panose="020B0503020204020204" charset="-122"/>
                          <a:ea typeface="微软雅黑" panose="020B0503020204020204" charset="-122"/>
                        </a:rPr>
                        <a:t>检查标准：外聘专家（无论全职、非全职）的课题、专利、论文、教材，署名该医院为第一作者单位（并且排名第一）或通讯作者，可计入得分；全聘专家既往在前一家医院的成果，不得分。</a:t>
                      </a:r>
                      <a:br>
                        <a:rPr lang="zh-CN" altLang="en-US" sz="900" b="0" i="0" u="none" strike="noStrike" dirty="0">
                          <a:solidFill>
                            <a:srgbClr val="000000"/>
                          </a:solidFill>
                          <a:effectLst/>
                          <a:latin typeface="微软雅黑" panose="020B0503020204020204" charset="-122"/>
                          <a:ea typeface="微软雅黑" panose="020B0503020204020204" charset="-122"/>
                        </a:rPr>
                      </a:br>
                      <a:r>
                        <a:rPr lang="en-US" altLang="zh-CN" sz="900" b="0" i="0" u="none" strike="noStrike" dirty="0">
                          <a:solidFill>
                            <a:srgbClr val="000000"/>
                          </a:solidFill>
                          <a:effectLst/>
                          <a:latin typeface="微软雅黑" panose="020B0503020204020204" charset="-122"/>
                          <a:ea typeface="微软雅黑" panose="020B0503020204020204" charset="-122"/>
                        </a:rPr>
                        <a:t>2.</a:t>
                      </a:r>
                      <a:r>
                        <a:rPr lang="zh-CN" altLang="en-US" sz="900" b="0" i="0" u="none" strike="noStrike" dirty="0">
                          <a:solidFill>
                            <a:srgbClr val="000000"/>
                          </a:solidFill>
                          <a:effectLst/>
                          <a:latin typeface="微软雅黑" panose="020B0503020204020204" charset="-122"/>
                          <a:ea typeface="微软雅黑" panose="020B0503020204020204" charset="-122"/>
                        </a:rPr>
                        <a:t>检查方法：以过去</a:t>
                      </a:r>
                      <a:r>
                        <a:rPr lang="en-US" altLang="zh-CN" sz="900" b="0" i="0" u="none" strike="noStrike" dirty="0">
                          <a:solidFill>
                            <a:srgbClr val="000000"/>
                          </a:solidFill>
                          <a:effectLst/>
                          <a:latin typeface="微软雅黑" panose="020B0503020204020204" charset="-122"/>
                          <a:ea typeface="微软雅黑" panose="020B0503020204020204" charset="-122"/>
                        </a:rPr>
                        <a:t>3</a:t>
                      </a:r>
                      <a:r>
                        <a:rPr lang="zh-CN" altLang="en-US" sz="900" b="0" i="0" u="none" strike="noStrike" dirty="0">
                          <a:solidFill>
                            <a:srgbClr val="000000"/>
                          </a:solidFill>
                          <a:effectLst/>
                          <a:latin typeface="微软雅黑" panose="020B0503020204020204" charset="-122"/>
                          <a:ea typeface="微软雅黑" panose="020B0503020204020204" charset="-122"/>
                        </a:rPr>
                        <a:t>年的数据为准，以医院机构提供</a:t>
                      </a:r>
                      <a:r>
                        <a:rPr lang="en-US" altLang="zh-CN" sz="900" b="0" i="0" u="none" strike="noStrike" dirty="0">
                          <a:solidFill>
                            <a:srgbClr val="000000"/>
                          </a:solidFill>
                          <a:effectLst/>
                          <a:latin typeface="微软雅黑" panose="020B0503020204020204" charset="-122"/>
                          <a:ea typeface="微软雅黑" panose="020B0503020204020204" charset="-122"/>
                        </a:rPr>
                        <a:t>3</a:t>
                      </a:r>
                      <a:r>
                        <a:rPr lang="zh-CN" altLang="en-US" sz="900" b="0" i="0" u="none" strike="noStrike" dirty="0">
                          <a:solidFill>
                            <a:srgbClr val="000000"/>
                          </a:solidFill>
                          <a:effectLst/>
                          <a:latin typeface="微软雅黑" panose="020B0503020204020204" charset="-122"/>
                          <a:ea typeface="微软雅黑" panose="020B0503020204020204" charset="-122"/>
                        </a:rPr>
                        <a:t>年内的药物或器械临床试验证明，参与非药物临床试验项目，必要时出具合同，联合发表论文来衡量。</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900" b="0" i="0" u="none" strike="noStrike" dirty="0">
                        <a:solidFill>
                          <a:srgbClr val="000000"/>
                        </a:solidFill>
                        <a:effectLst/>
                        <a:latin typeface="微软雅黑" panose="020B0503020204020204" charset="-122"/>
                        <a:ea typeface="微软雅黑" panose="020B0503020204020204" charset="-122"/>
                      </a:endParaRP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牵头（</a:t>
                      </a:r>
                      <a:r>
                        <a:rPr lang="en-US" altLang="zh-CN" sz="900" b="0" i="0" u="none" strike="noStrike" dirty="0">
                          <a:solidFill>
                            <a:srgbClr val="000000"/>
                          </a:solidFill>
                          <a:effectLst/>
                          <a:latin typeface="微软雅黑" panose="020B0503020204020204" charset="-122"/>
                          <a:ea typeface="微软雅黑" panose="020B0503020204020204" charset="-122"/>
                        </a:rPr>
                        <a:t>3</a:t>
                      </a:r>
                      <a:r>
                        <a:rPr lang="zh-CN" altLang="en-US" sz="900" b="0" i="0" u="none" strike="noStrike" dirty="0">
                          <a:solidFill>
                            <a:srgbClr val="000000"/>
                          </a:solidFill>
                          <a:effectLst/>
                          <a:latin typeface="微软雅黑" panose="020B0503020204020204" charset="-122"/>
                          <a:ea typeface="微软雅黑" panose="020B0503020204020204" charset="-122"/>
                        </a:rPr>
                        <a:t>）</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参与（</a:t>
                      </a:r>
                      <a:r>
                        <a:rPr lang="en-US" altLang="zh-CN" sz="900" b="0" i="0" u="none" strike="noStrike" dirty="0">
                          <a:solidFill>
                            <a:srgbClr val="000000"/>
                          </a:solidFill>
                          <a:effectLst/>
                          <a:latin typeface="微软雅黑" panose="020B0503020204020204" charset="-122"/>
                          <a:ea typeface="微软雅黑" panose="020B0503020204020204" charset="-122"/>
                        </a:rPr>
                        <a:t>1</a:t>
                      </a:r>
                      <a:r>
                        <a:rPr lang="zh-CN" altLang="en-US" sz="900" b="0" i="0" u="none" strike="noStrike" dirty="0">
                          <a:solidFill>
                            <a:srgbClr val="000000"/>
                          </a:solidFill>
                          <a:effectLst/>
                          <a:latin typeface="微软雅黑" panose="020B0503020204020204" charset="-122"/>
                          <a:ea typeface="微软雅黑" panose="020B0503020204020204" charset="-122"/>
                        </a:rPr>
                        <a:t>）</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无（</a:t>
                      </a:r>
                      <a:r>
                        <a:rPr lang="en-US" altLang="zh-CN" sz="900" b="0" i="0" u="none" strike="noStrike" dirty="0">
                          <a:solidFill>
                            <a:srgbClr val="000000"/>
                          </a:solidFill>
                          <a:effectLst/>
                          <a:latin typeface="微软雅黑" panose="020B0503020204020204" charset="-122"/>
                          <a:ea typeface="微软雅黑" panose="020B0503020204020204" charset="-122"/>
                        </a:rPr>
                        <a:t>0</a:t>
                      </a:r>
                      <a:r>
                        <a:rPr lang="zh-CN" altLang="en-US" sz="900" b="0" i="0" u="none" strike="noStrike" dirty="0">
                          <a:solidFill>
                            <a:srgbClr val="000000"/>
                          </a:solidFill>
                          <a:effectLst/>
                          <a:latin typeface="微软雅黑" panose="020B0503020204020204" charset="-122"/>
                          <a:ea typeface="微软雅黑" panose="020B0503020204020204" charset="-122"/>
                        </a:rPr>
                        <a:t>）</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67382102"/>
                  </a:ext>
                </a:extLst>
              </a:tr>
              <a:tr h="695898">
                <a:tc>
                  <a:txBody>
                    <a:bodyPr/>
                    <a:lstStyle/>
                    <a:p>
                      <a:pPr algn="l" fontAlgn="ctr"/>
                      <a:r>
                        <a:rPr lang="zh-CN" altLang="en-US" sz="900" b="0" i="0" u="none" strike="noStrike">
                          <a:solidFill>
                            <a:srgbClr val="000000"/>
                          </a:solidFill>
                          <a:effectLst/>
                          <a:latin typeface="微软雅黑" panose="020B0503020204020204" charset="-122"/>
                          <a:ea typeface="微软雅黑" panose="020B0503020204020204" charset="-122"/>
                        </a:rPr>
                        <a:t>中文核心期刊论文数（</a:t>
                      </a:r>
                      <a:r>
                        <a:rPr lang="en-US" altLang="zh-CN" sz="900" b="0" i="0" u="none" strike="noStrike">
                          <a:solidFill>
                            <a:srgbClr val="000000"/>
                          </a:solidFill>
                          <a:effectLst/>
                          <a:latin typeface="微软雅黑" panose="020B0503020204020204" charset="-122"/>
                          <a:ea typeface="微软雅黑" panose="020B0503020204020204" charset="-122"/>
                        </a:rPr>
                        <a:t>3</a:t>
                      </a:r>
                      <a:r>
                        <a:rPr lang="zh-CN" altLang="en-US" sz="900" b="0" i="0" u="none" strike="noStrike">
                          <a:solidFill>
                            <a:srgbClr val="000000"/>
                          </a:solidFill>
                          <a:effectLst/>
                          <a:latin typeface="微软雅黑" panose="020B0503020204020204" charset="-122"/>
                          <a:ea typeface="微软雅黑" panose="020B0503020204020204" charset="-122"/>
                        </a:rPr>
                        <a:t>年）</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900" b="0" i="0" u="none" strike="noStrike" dirty="0">
                        <a:solidFill>
                          <a:srgbClr val="000000"/>
                        </a:solidFill>
                        <a:effectLst/>
                        <a:latin typeface="微软雅黑" panose="020B0503020204020204" charset="-122"/>
                        <a:ea typeface="微软雅黑" panose="020B0503020204020204" charset="-122"/>
                      </a:endParaRP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a:t>
                      </a:r>
                      <a:r>
                        <a:rPr lang="en-US" altLang="zh-CN" sz="900" b="0" i="0" u="none" strike="noStrike" dirty="0">
                          <a:solidFill>
                            <a:srgbClr val="000000"/>
                          </a:solidFill>
                          <a:effectLst/>
                          <a:latin typeface="微软雅黑" panose="020B0503020204020204" charset="-122"/>
                          <a:ea typeface="微软雅黑" panose="020B0503020204020204" charset="-122"/>
                        </a:rPr>
                        <a:t>5</a:t>
                      </a:r>
                      <a:r>
                        <a:rPr lang="zh-CN" altLang="en-US" sz="900" b="0" i="0" u="none" strike="noStrike" dirty="0">
                          <a:solidFill>
                            <a:srgbClr val="000000"/>
                          </a:solidFill>
                          <a:effectLst/>
                          <a:latin typeface="微软雅黑" panose="020B0503020204020204" charset="-122"/>
                          <a:ea typeface="微软雅黑" panose="020B0503020204020204" charset="-122"/>
                        </a:rPr>
                        <a:t>篇（</a:t>
                      </a:r>
                      <a:r>
                        <a:rPr lang="en-US" altLang="zh-CN" sz="900" b="0" i="0" u="none" strike="noStrike" dirty="0">
                          <a:solidFill>
                            <a:srgbClr val="000000"/>
                          </a:solidFill>
                          <a:effectLst/>
                          <a:latin typeface="微软雅黑" panose="020B0503020204020204" charset="-122"/>
                          <a:ea typeface="微软雅黑" panose="020B0503020204020204" charset="-122"/>
                        </a:rPr>
                        <a:t>3</a:t>
                      </a:r>
                      <a:r>
                        <a:rPr lang="zh-CN" altLang="en-US" sz="900" b="0" i="0" u="none" strike="noStrike" dirty="0">
                          <a:solidFill>
                            <a:srgbClr val="000000"/>
                          </a:solidFill>
                          <a:effectLst/>
                          <a:latin typeface="微软雅黑" panose="020B0503020204020204" charset="-122"/>
                          <a:ea typeface="微软雅黑" panose="020B0503020204020204" charset="-122"/>
                        </a:rPr>
                        <a:t>）</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en-US" altLang="zh-CN" sz="900" b="0" i="0" u="none" strike="noStrike" dirty="0">
                          <a:solidFill>
                            <a:srgbClr val="000000"/>
                          </a:solidFill>
                          <a:effectLst/>
                          <a:latin typeface="微软雅黑" panose="020B0503020204020204" charset="-122"/>
                          <a:ea typeface="微软雅黑" panose="020B0503020204020204" charset="-122"/>
                        </a:rPr>
                        <a:t>[3,5)</a:t>
                      </a:r>
                      <a:r>
                        <a:rPr lang="zh-CN" altLang="en-US" sz="900" b="0" i="0" u="none" strike="noStrike" dirty="0">
                          <a:solidFill>
                            <a:srgbClr val="000000"/>
                          </a:solidFill>
                          <a:effectLst/>
                          <a:latin typeface="微软雅黑" panose="020B0503020204020204" charset="-122"/>
                          <a:ea typeface="微软雅黑" panose="020B0503020204020204" charset="-122"/>
                        </a:rPr>
                        <a:t>篇（</a:t>
                      </a:r>
                      <a:r>
                        <a:rPr lang="en-US" altLang="zh-CN" sz="900" b="0" i="0" u="none" strike="noStrike" dirty="0">
                          <a:solidFill>
                            <a:srgbClr val="000000"/>
                          </a:solidFill>
                          <a:effectLst/>
                          <a:latin typeface="微软雅黑" panose="020B0503020204020204" charset="-122"/>
                          <a:ea typeface="微软雅黑" panose="020B0503020204020204" charset="-122"/>
                        </a:rPr>
                        <a:t>2</a:t>
                      </a:r>
                      <a:r>
                        <a:rPr lang="zh-CN" altLang="en-US" sz="900" b="0" i="0" u="none" strike="noStrike" dirty="0">
                          <a:solidFill>
                            <a:srgbClr val="000000"/>
                          </a:solidFill>
                          <a:effectLst/>
                          <a:latin typeface="微软雅黑" panose="020B0503020204020204" charset="-122"/>
                          <a:ea typeface="微软雅黑" panose="020B0503020204020204" charset="-122"/>
                        </a:rPr>
                        <a:t>）</a:t>
                      </a:r>
                      <a:br>
                        <a:rPr lang="zh-CN" altLang="en-US" sz="900" b="0" i="0" u="none" strike="noStrike" dirty="0">
                          <a:solidFill>
                            <a:srgbClr val="000000"/>
                          </a:solidFill>
                          <a:effectLst/>
                          <a:latin typeface="微软雅黑" panose="020B0503020204020204" charset="-122"/>
                          <a:ea typeface="微软雅黑" panose="020B0503020204020204" charset="-122"/>
                        </a:rPr>
                      </a:br>
                      <a:r>
                        <a:rPr lang="en-US" altLang="zh-CN" sz="900" b="0" i="0" u="none" strike="noStrike" dirty="0">
                          <a:solidFill>
                            <a:srgbClr val="000000"/>
                          </a:solidFill>
                          <a:effectLst/>
                          <a:latin typeface="微软雅黑" panose="020B0503020204020204" charset="-122"/>
                          <a:ea typeface="微软雅黑" panose="020B0503020204020204" charset="-122"/>
                        </a:rPr>
                        <a:t>[1,3)</a:t>
                      </a:r>
                      <a:r>
                        <a:rPr lang="zh-CN" altLang="en-US" sz="900" b="0" i="0" u="none" strike="noStrike" dirty="0">
                          <a:solidFill>
                            <a:srgbClr val="000000"/>
                          </a:solidFill>
                          <a:effectLst/>
                          <a:latin typeface="微软雅黑" panose="020B0503020204020204" charset="-122"/>
                          <a:ea typeface="微软雅黑" panose="020B0503020204020204" charset="-122"/>
                        </a:rPr>
                        <a:t>篇（</a:t>
                      </a:r>
                      <a:r>
                        <a:rPr lang="en-US" altLang="zh-CN" sz="900" b="0" i="0" u="none" strike="noStrike" dirty="0">
                          <a:solidFill>
                            <a:srgbClr val="000000"/>
                          </a:solidFill>
                          <a:effectLst/>
                          <a:latin typeface="微软雅黑" panose="020B0503020204020204" charset="-122"/>
                          <a:ea typeface="微软雅黑" panose="020B0503020204020204" charset="-122"/>
                        </a:rPr>
                        <a:t>1</a:t>
                      </a:r>
                      <a:r>
                        <a:rPr lang="zh-CN" altLang="en-US" sz="900" b="0" i="0" u="none" strike="noStrike" dirty="0">
                          <a:solidFill>
                            <a:srgbClr val="000000"/>
                          </a:solidFill>
                          <a:effectLst/>
                          <a:latin typeface="微软雅黑" panose="020B0503020204020204" charset="-122"/>
                          <a:ea typeface="微软雅黑" panose="020B0503020204020204" charset="-122"/>
                        </a:rPr>
                        <a:t>）</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无（</a:t>
                      </a:r>
                      <a:r>
                        <a:rPr lang="en-US" altLang="zh-CN" sz="900" b="0" i="0" u="none" strike="noStrike" dirty="0">
                          <a:solidFill>
                            <a:srgbClr val="000000"/>
                          </a:solidFill>
                          <a:effectLst/>
                          <a:latin typeface="微软雅黑" panose="020B0503020204020204" charset="-122"/>
                          <a:ea typeface="微软雅黑" panose="020B0503020204020204" charset="-122"/>
                        </a:rPr>
                        <a:t>0</a:t>
                      </a:r>
                      <a:r>
                        <a:rPr lang="zh-CN" altLang="en-US" sz="900" b="0" i="0" u="none" strike="noStrike" dirty="0">
                          <a:solidFill>
                            <a:srgbClr val="000000"/>
                          </a:solidFill>
                          <a:effectLst/>
                          <a:latin typeface="微软雅黑" panose="020B0503020204020204" charset="-122"/>
                          <a:ea typeface="微软雅黑" panose="020B0503020204020204" charset="-122"/>
                        </a:rPr>
                        <a:t>）</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2950280038"/>
                  </a:ext>
                </a:extLst>
              </a:tr>
              <a:tr h="695898">
                <a:tc>
                  <a:txBody>
                    <a:bodyPr/>
                    <a:lstStyle/>
                    <a:p>
                      <a:pPr algn="l" fontAlgn="ctr"/>
                      <a:r>
                        <a:rPr lang="zh-CN" altLang="en-US" sz="900" b="0" i="0" u="none" strike="noStrike">
                          <a:solidFill>
                            <a:srgbClr val="000000"/>
                          </a:solidFill>
                          <a:effectLst/>
                          <a:latin typeface="微软雅黑" panose="020B0503020204020204" charset="-122"/>
                          <a:ea typeface="微软雅黑" panose="020B0503020204020204" charset="-122"/>
                        </a:rPr>
                        <a:t>肺癌</a:t>
                      </a:r>
                      <a:r>
                        <a:rPr lang="en-US" altLang="zh-CN" sz="900" b="0" i="0" u="none" strike="noStrike">
                          <a:solidFill>
                            <a:srgbClr val="000000"/>
                          </a:solidFill>
                          <a:effectLst/>
                          <a:latin typeface="微软雅黑" panose="020B0503020204020204" charset="-122"/>
                          <a:ea typeface="微软雅黑" panose="020B0503020204020204" charset="-122"/>
                        </a:rPr>
                        <a:t>/</a:t>
                      </a:r>
                      <a:r>
                        <a:rPr lang="zh-CN" altLang="en-US" sz="900" b="0" i="0" u="none" strike="noStrike">
                          <a:solidFill>
                            <a:srgbClr val="000000"/>
                          </a:solidFill>
                          <a:effectLst/>
                          <a:latin typeface="微软雅黑" panose="020B0503020204020204" charset="-122"/>
                          <a:ea typeface="微软雅黑" panose="020B0503020204020204" charset="-122"/>
                        </a:rPr>
                        <a:t>肺结节中科院</a:t>
                      </a:r>
                      <a:r>
                        <a:rPr lang="en-US" altLang="zh-CN" sz="900" b="0" i="0" u="none" strike="noStrike">
                          <a:solidFill>
                            <a:srgbClr val="000000"/>
                          </a:solidFill>
                          <a:effectLst/>
                          <a:latin typeface="微软雅黑" panose="020B0503020204020204" charset="-122"/>
                          <a:ea typeface="微软雅黑" panose="020B0503020204020204" charset="-122"/>
                        </a:rPr>
                        <a:t>JCR</a:t>
                      </a:r>
                      <a:r>
                        <a:rPr lang="zh-CN" altLang="en-US" sz="900" b="0" i="0" u="none" strike="noStrike">
                          <a:solidFill>
                            <a:srgbClr val="000000"/>
                          </a:solidFill>
                          <a:effectLst/>
                          <a:latin typeface="微软雅黑" panose="020B0503020204020204" charset="-122"/>
                          <a:ea typeface="微软雅黑" panose="020B0503020204020204" charset="-122"/>
                        </a:rPr>
                        <a:t>一区</a:t>
                      </a:r>
                      <a:r>
                        <a:rPr lang="en-US" altLang="zh-CN" sz="900" b="0" i="0" u="none" strike="noStrike">
                          <a:solidFill>
                            <a:srgbClr val="000000"/>
                          </a:solidFill>
                          <a:effectLst/>
                          <a:latin typeface="微软雅黑" panose="020B0503020204020204" charset="-122"/>
                          <a:ea typeface="微软雅黑" panose="020B0503020204020204" charset="-122"/>
                        </a:rPr>
                        <a:t>/</a:t>
                      </a:r>
                      <a:r>
                        <a:rPr lang="zh-CN" altLang="en-US" sz="900" b="0" i="0" u="none" strike="noStrike">
                          <a:solidFill>
                            <a:srgbClr val="000000"/>
                          </a:solidFill>
                          <a:effectLst/>
                          <a:latin typeface="微软雅黑" panose="020B0503020204020204" charset="-122"/>
                          <a:ea typeface="微软雅黑" panose="020B0503020204020204" charset="-122"/>
                        </a:rPr>
                        <a:t>二区论文数（近</a:t>
                      </a:r>
                      <a:r>
                        <a:rPr lang="en-US" altLang="zh-CN" sz="900" b="0" i="0" u="none" strike="noStrike">
                          <a:solidFill>
                            <a:srgbClr val="000000"/>
                          </a:solidFill>
                          <a:effectLst/>
                          <a:latin typeface="微软雅黑" panose="020B0503020204020204" charset="-122"/>
                          <a:ea typeface="微软雅黑" panose="020B0503020204020204" charset="-122"/>
                        </a:rPr>
                        <a:t>3</a:t>
                      </a:r>
                      <a:r>
                        <a:rPr lang="zh-CN" altLang="en-US" sz="900" b="0" i="0" u="none" strike="noStrike">
                          <a:solidFill>
                            <a:srgbClr val="000000"/>
                          </a:solidFill>
                          <a:effectLst/>
                          <a:latin typeface="微软雅黑" panose="020B0503020204020204" charset="-122"/>
                          <a:ea typeface="微软雅黑" panose="020B0503020204020204" charset="-122"/>
                        </a:rPr>
                        <a:t>年以第一作者或通讯作者发表） </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xBody>
                    <a:bodyPr/>
                    <a:lstStyle/>
                    <a:p>
                      <a:endParaRPr lang="zh-CN"/>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900" b="0" i="0" u="none" strike="noStrike" dirty="0">
                        <a:solidFill>
                          <a:srgbClr val="000000"/>
                        </a:solidFill>
                        <a:effectLst/>
                        <a:latin typeface="微软雅黑" panose="020B0503020204020204" charset="-122"/>
                        <a:ea typeface="微软雅黑" panose="020B0503020204020204" charset="-122"/>
                      </a:endParaRP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900" b="0" i="0" u="none" strike="noStrike">
                          <a:solidFill>
                            <a:srgbClr val="000000"/>
                          </a:solidFill>
                          <a:effectLst/>
                          <a:latin typeface="微软雅黑" panose="020B0503020204020204" charset="-122"/>
                          <a:ea typeface="微软雅黑" panose="020B0503020204020204" charset="-122"/>
                        </a:rPr>
                        <a:t>≥</a:t>
                      </a:r>
                      <a:r>
                        <a:rPr lang="en-US" altLang="zh-CN" sz="900" b="0" i="0" u="none" strike="noStrike">
                          <a:solidFill>
                            <a:srgbClr val="000000"/>
                          </a:solidFill>
                          <a:effectLst/>
                          <a:latin typeface="微软雅黑" panose="020B0503020204020204" charset="-122"/>
                          <a:ea typeface="微软雅黑" panose="020B0503020204020204" charset="-122"/>
                        </a:rPr>
                        <a:t>5</a:t>
                      </a:r>
                      <a:r>
                        <a:rPr lang="zh-CN" altLang="en-US" sz="900" b="0" i="0" u="none" strike="noStrike">
                          <a:solidFill>
                            <a:srgbClr val="000000"/>
                          </a:solidFill>
                          <a:effectLst/>
                          <a:latin typeface="微软雅黑" panose="020B0503020204020204" charset="-122"/>
                          <a:ea typeface="微软雅黑" panose="020B0503020204020204" charset="-122"/>
                        </a:rPr>
                        <a:t>篇（</a:t>
                      </a:r>
                      <a:r>
                        <a:rPr lang="en-US" altLang="zh-CN" sz="900" b="0" i="0" u="none" strike="noStrike">
                          <a:solidFill>
                            <a:srgbClr val="000000"/>
                          </a:solidFill>
                          <a:effectLst/>
                          <a:latin typeface="微软雅黑" panose="020B0503020204020204" charset="-122"/>
                          <a:ea typeface="微软雅黑" panose="020B0503020204020204" charset="-122"/>
                        </a:rPr>
                        <a:t>3</a:t>
                      </a:r>
                      <a:r>
                        <a:rPr lang="zh-CN" altLang="en-US" sz="900" b="0" i="0" u="none" strike="noStrike">
                          <a:solidFill>
                            <a:srgbClr val="000000"/>
                          </a:solidFill>
                          <a:effectLst/>
                          <a:latin typeface="微软雅黑" panose="020B0503020204020204" charset="-122"/>
                          <a:ea typeface="微软雅黑" panose="020B0503020204020204" charset="-122"/>
                        </a:rPr>
                        <a:t>）</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en-US" altLang="zh-CN" sz="900" b="0" i="0" u="none" strike="noStrike" dirty="0">
                          <a:solidFill>
                            <a:srgbClr val="000000"/>
                          </a:solidFill>
                          <a:effectLst/>
                          <a:latin typeface="微软雅黑" panose="020B0503020204020204" charset="-122"/>
                          <a:ea typeface="微软雅黑" panose="020B0503020204020204" charset="-122"/>
                        </a:rPr>
                        <a:t>[3,5)</a:t>
                      </a:r>
                      <a:r>
                        <a:rPr lang="zh-CN" altLang="en-US" sz="900" b="0" i="0" u="none" strike="noStrike" dirty="0">
                          <a:solidFill>
                            <a:srgbClr val="000000"/>
                          </a:solidFill>
                          <a:effectLst/>
                          <a:latin typeface="微软雅黑" panose="020B0503020204020204" charset="-122"/>
                          <a:ea typeface="微软雅黑" panose="020B0503020204020204" charset="-122"/>
                        </a:rPr>
                        <a:t>篇（</a:t>
                      </a:r>
                      <a:r>
                        <a:rPr lang="en-US" altLang="zh-CN" sz="900" b="0" i="0" u="none" strike="noStrike" dirty="0">
                          <a:solidFill>
                            <a:srgbClr val="000000"/>
                          </a:solidFill>
                          <a:effectLst/>
                          <a:latin typeface="微软雅黑" panose="020B0503020204020204" charset="-122"/>
                          <a:ea typeface="微软雅黑" panose="020B0503020204020204" charset="-122"/>
                        </a:rPr>
                        <a:t>2</a:t>
                      </a:r>
                      <a:r>
                        <a:rPr lang="zh-CN" altLang="en-US" sz="900" b="0" i="0" u="none" strike="noStrike" dirty="0">
                          <a:solidFill>
                            <a:srgbClr val="000000"/>
                          </a:solidFill>
                          <a:effectLst/>
                          <a:latin typeface="微软雅黑" panose="020B0503020204020204" charset="-122"/>
                          <a:ea typeface="微软雅黑" panose="020B0503020204020204" charset="-122"/>
                        </a:rPr>
                        <a:t>）</a:t>
                      </a:r>
                      <a:br>
                        <a:rPr lang="zh-CN" altLang="en-US" sz="900" b="0" i="0" u="none" strike="noStrike" dirty="0">
                          <a:solidFill>
                            <a:srgbClr val="000000"/>
                          </a:solidFill>
                          <a:effectLst/>
                          <a:latin typeface="微软雅黑" panose="020B0503020204020204" charset="-122"/>
                          <a:ea typeface="微软雅黑" panose="020B0503020204020204" charset="-122"/>
                        </a:rPr>
                      </a:br>
                      <a:r>
                        <a:rPr lang="en-US" altLang="zh-CN" sz="900" b="0" i="0" u="none" strike="noStrike" dirty="0">
                          <a:solidFill>
                            <a:srgbClr val="000000"/>
                          </a:solidFill>
                          <a:effectLst/>
                          <a:latin typeface="微软雅黑" panose="020B0503020204020204" charset="-122"/>
                          <a:ea typeface="微软雅黑" panose="020B0503020204020204" charset="-122"/>
                        </a:rPr>
                        <a:t>[1,3)</a:t>
                      </a:r>
                      <a:r>
                        <a:rPr lang="zh-CN" altLang="en-US" sz="900" b="0" i="0" u="none" strike="noStrike" dirty="0">
                          <a:solidFill>
                            <a:srgbClr val="000000"/>
                          </a:solidFill>
                          <a:effectLst/>
                          <a:latin typeface="微软雅黑" panose="020B0503020204020204" charset="-122"/>
                          <a:ea typeface="微软雅黑" panose="020B0503020204020204" charset="-122"/>
                        </a:rPr>
                        <a:t>篇（</a:t>
                      </a:r>
                      <a:r>
                        <a:rPr lang="en-US" altLang="zh-CN" sz="900" b="0" i="0" u="none" strike="noStrike" dirty="0">
                          <a:solidFill>
                            <a:srgbClr val="000000"/>
                          </a:solidFill>
                          <a:effectLst/>
                          <a:latin typeface="微软雅黑" panose="020B0503020204020204" charset="-122"/>
                          <a:ea typeface="微软雅黑" panose="020B0503020204020204" charset="-122"/>
                        </a:rPr>
                        <a:t>1</a:t>
                      </a:r>
                      <a:r>
                        <a:rPr lang="zh-CN" altLang="en-US" sz="900" b="0" i="0" u="none" strike="noStrike" dirty="0">
                          <a:solidFill>
                            <a:srgbClr val="000000"/>
                          </a:solidFill>
                          <a:effectLst/>
                          <a:latin typeface="微软雅黑" panose="020B0503020204020204" charset="-122"/>
                          <a:ea typeface="微软雅黑" panose="020B0503020204020204" charset="-122"/>
                        </a:rPr>
                        <a:t>）</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无（</a:t>
                      </a:r>
                      <a:r>
                        <a:rPr lang="en-US" altLang="zh-CN" sz="900" b="0" i="0" u="none" strike="noStrike" dirty="0">
                          <a:solidFill>
                            <a:srgbClr val="000000"/>
                          </a:solidFill>
                          <a:effectLst/>
                          <a:latin typeface="微软雅黑" panose="020B0503020204020204" charset="-122"/>
                          <a:ea typeface="微软雅黑" panose="020B0503020204020204" charset="-122"/>
                        </a:rPr>
                        <a:t>0</a:t>
                      </a:r>
                      <a:r>
                        <a:rPr lang="zh-CN" altLang="en-US" sz="900" b="0" i="0" u="none" strike="noStrike" dirty="0">
                          <a:solidFill>
                            <a:srgbClr val="000000"/>
                          </a:solidFill>
                          <a:effectLst/>
                          <a:latin typeface="微软雅黑" panose="020B0503020204020204" charset="-122"/>
                          <a:ea typeface="微软雅黑" panose="020B0503020204020204" charset="-122"/>
                        </a:rPr>
                        <a:t>）</a:t>
                      </a:r>
                    </a:p>
                  </a:txBody>
                  <a:tcPr marL="4426" marR="4426" marT="4426"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634553699"/>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 imgW="5715" imgH="5715" progId="TCLayout.ActiveDocument.1">
                  <p:embed/>
                </p:oleObj>
              </mc:Choice>
              <mc:Fallback>
                <p:oleObj name="think-cell 幻灯片" r:id="rId3" imgW="5715" imgH="5715" progId="TCLayout.ActiveDocument.1">
                  <p:embed/>
                  <p:pic>
                    <p:nvPicPr>
                      <p:cNvPr id="0" name="think-cell data - do not delete"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0"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t>15</a:t>
            </a:fld>
            <a:endParaRPr lang="en-GB" dirty="0"/>
          </a:p>
        </p:txBody>
      </p:sp>
      <p:sp>
        <p:nvSpPr>
          <p:cNvPr id="3" name="标题 1"/>
          <p:cNvSpPr txBox="1"/>
          <p:nvPr/>
        </p:nvSpPr>
        <p:spPr>
          <a:xfrm>
            <a:off x="328475" y="176189"/>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人才培养</a:t>
            </a:r>
          </a:p>
        </p:txBody>
      </p:sp>
      <p:graphicFrame>
        <p:nvGraphicFramePr>
          <p:cNvPr id="5" name="表格 4"/>
          <p:cNvGraphicFramePr>
            <a:graphicFrameLocks noGrp="1"/>
          </p:cNvGraphicFramePr>
          <p:nvPr>
            <p:extLst>
              <p:ext uri="{D42A27DB-BD31-4B8C-83A1-F6EECF244321}">
                <p14:modId xmlns:p14="http://schemas.microsoft.com/office/powerpoint/2010/main" val="681103276"/>
              </p:ext>
            </p:extLst>
          </p:nvPr>
        </p:nvGraphicFramePr>
        <p:xfrm>
          <a:off x="178420" y="682578"/>
          <a:ext cx="8549267" cy="1889172"/>
        </p:xfrm>
        <a:graphic>
          <a:graphicData uri="http://schemas.openxmlformats.org/drawingml/2006/table">
            <a:tbl>
              <a:tblPr/>
              <a:tblGrid>
                <a:gridCol w="572935">
                  <a:extLst>
                    <a:ext uri="{9D8B030D-6E8A-4147-A177-3AD203B41FA5}">
                      <a16:colId xmlns:a16="http://schemas.microsoft.com/office/drawing/2014/main" val="20000"/>
                    </a:ext>
                  </a:extLst>
                </a:gridCol>
                <a:gridCol w="846986">
                  <a:extLst>
                    <a:ext uri="{9D8B030D-6E8A-4147-A177-3AD203B41FA5}">
                      <a16:colId xmlns:a16="http://schemas.microsoft.com/office/drawing/2014/main" val="20001"/>
                    </a:ext>
                  </a:extLst>
                </a:gridCol>
                <a:gridCol w="1442225">
                  <a:extLst>
                    <a:ext uri="{9D8B030D-6E8A-4147-A177-3AD203B41FA5}">
                      <a16:colId xmlns:a16="http://schemas.microsoft.com/office/drawing/2014/main" val="20002"/>
                    </a:ext>
                  </a:extLst>
                </a:gridCol>
                <a:gridCol w="3271024">
                  <a:extLst>
                    <a:ext uri="{9D8B030D-6E8A-4147-A177-3AD203B41FA5}">
                      <a16:colId xmlns:a16="http://schemas.microsoft.com/office/drawing/2014/main" val="20003"/>
                    </a:ext>
                  </a:extLst>
                </a:gridCol>
                <a:gridCol w="371432">
                  <a:extLst>
                    <a:ext uri="{9D8B030D-6E8A-4147-A177-3AD203B41FA5}">
                      <a16:colId xmlns:a16="http://schemas.microsoft.com/office/drawing/2014/main" val="20004"/>
                    </a:ext>
                  </a:extLst>
                </a:gridCol>
                <a:gridCol w="832900">
                  <a:extLst>
                    <a:ext uri="{9D8B030D-6E8A-4147-A177-3AD203B41FA5}">
                      <a16:colId xmlns:a16="http://schemas.microsoft.com/office/drawing/2014/main" val="20005"/>
                    </a:ext>
                  </a:extLst>
                </a:gridCol>
                <a:gridCol w="656734">
                  <a:extLst>
                    <a:ext uri="{9D8B030D-6E8A-4147-A177-3AD203B41FA5}">
                      <a16:colId xmlns:a16="http://schemas.microsoft.com/office/drawing/2014/main" val="20006"/>
                    </a:ext>
                  </a:extLst>
                </a:gridCol>
                <a:gridCol w="555031">
                  <a:extLst>
                    <a:ext uri="{9D8B030D-6E8A-4147-A177-3AD203B41FA5}">
                      <a16:colId xmlns:a16="http://schemas.microsoft.com/office/drawing/2014/main" val="20007"/>
                    </a:ext>
                  </a:extLst>
                </a:gridCol>
              </a:tblGrid>
              <a:tr h="304861">
                <a:tc gridSpan="2">
                  <a:txBody>
                    <a:bodyPr/>
                    <a:lstStyle/>
                    <a:p>
                      <a:pPr algn="ctr" fontAlgn="ctr"/>
                      <a:r>
                        <a:rPr lang="zh-CN" altLang="en-US" sz="1200" b="1" i="0" u="none" strike="noStrike" dirty="0">
                          <a:solidFill>
                            <a:srgbClr val="000000"/>
                          </a:solidFill>
                          <a:effectLst/>
                          <a:latin typeface="微软雅黑" panose="020B0503020204020204" charset="-122"/>
                          <a:ea typeface="微软雅黑" panose="020B0503020204020204" charset="-122"/>
                        </a:rPr>
                        <a:t>人才培养</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a:txBody>
                    <a:bodyPr/>
                    <a:lstStyle/>
                    <a:p>
                      <a:pPr algn="ctr" fontAlgn="ctr"/>
                      <a:r>
                        <a:rPr lang="zh-CN" altLang="en-US" sz="1200" b="1" i="0" u="none" strike="noStrike">
                          <a:solidFill>
                            <a:srgbClr val="000000"/>
                          </a:solidFill>
                          <a:effectLst/>
                          <a:latin typeface="微软雅黑" panose="020B0503020204020204" charset="-122"/>
                          <a:ea typeface="微软雅黑" panose="020B0503020204020204" charset="-122"/>
                        </a:rPr>
                        <a:t>实地认定场景</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200" b="1" i="0" u="none" strike="noStrike">
                          <a:solidFill>
                            <a:srgbClr val="000000"/>
                          </a:solidFill>
                          <a:effectLst/>
                          <a:latin typeface="微软雅黑" panose="020B0503020204020204" charset="-122"/>
                          <a:ea typeface="微软雅黑" panose="020B0503020204020204" charset="-122"/>
                        </a:rPr>
                        <a:t>检查标准与方法</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200" b="1" i="0" u="none" strike="noStrike">
                          <a:solidFill>
                            <a:srgbClr val="FFFFFF"/>
                          </a:solidFill>
                          <a:effectLst/>
                          <a:latin typeface="微软雅黑" panose="020B0503020204020204" charset="-122"/>
                          <a:ea typeface="微软雅黑" panose="020B0503020204020204" charset="-122"/>
                        </a:rPr>
                        <a:t>自评</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200" b="1" i="0" u="none" strike="noStrike">
                          <a:solidFill>
                            <a:srgbClr val="000000"/>
                          </a:solidFill>
                          <a:effectLst/>
                          <a:latin typeface="微软雅黑" panose="020B0503020204020204" charset="-122"/>
                          <a:ea typeface="微软雅黑" panose="020B0503020204020204" charset="-122"/>
                        </a:rPr>
                        <a:t>评分标准</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595228">
                <a:tc>
                  <a:txBody>
                    <a:bodyPr/>
                    <a:lstStyle/>
                    <a:p>
                      <a:pPr algn="ctr" fontAlgn="ctr"/>
                      <a:r>
                        <a:rPr lang="zh-CN" altLang="en-US" sz="1200" b="0" i="0" u="none" strike="noStrike">
                          <a:solidFill>
                            <a:srgbClr val="000000"/>
                          </a:solidFill>
                          <a:effectLst/>
                          <a:latin typeface="微软雅黑" panose="020B0503020204020204" charset="-122"/>
                          <a:ea typeface="微软雅黑" panose="020B0503020204020204" charset="-122"/>
                        </a:rPr>
                        <a:t>专项培训</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200" b="0" i="0" u="none" strike="noStrike">
                          <a:solidFill>
                            <a:srgbClr val="000000"/>
                          </a:solidFill>
                          <a:effectLst/>
                          <a:latin typeface="微软雅黑" panose="020B0503020204020204" charset="-122"/>
                          <a:ea typeface="微软雅黑" panose="020B0503020204020204" charset="-122"/>
                        </a:rPr>
                        <a:t>肺癌及肺结节规范化培训课程</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2">
                  <a:txBody>
                    <a:bodyPr/>
                    <a:lstStyle/>
                    <a:p>
                      <a:pPr algn="ctr" fontAlgn="ctr"/>
                      <a:r>
                        <a:rPr lang="zh-CN" altLang="en-US" sz="1200" b="0" i="0" u="none" strike="noStrike" dirty="0">
                          <a:solidFill>
                            <a:srgbClr val="000000"/>
                          </a:solidFill>
                          <a:effectLst/>
                          <a:latin typeface="微软雅黑" panose="020B0503020204020204" charset="-122"/>
                          <a:ea typeface="微软雅黑" panose="020B0503020204020204" charset="-122"/>
                        </a:rPr>
                        <a:t>会议室资料准备</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US" altLang="zh-CN" sz="1200" b="0" i="0" u="none" strike="noStrike">
                          <a:solidFill>
                            <a:srgbClr val="000000"/>
                          </a:solidFill>
                          <a:effectLst/>
                          <a:latin typeface="微软雅黑" panose="020B0503020204020204" charset="-122"/>
                          <a:ea typeface="微软雅黑" panose="020B0503020204020204" charset="-122"/>
                        </a:rPr>
                        <a:t>1.</a:t>
                      </a:r>
                      <a:r>
                        <a:rPr lang="zh-CN" altLang="en-US" sz="1200" b="0" i="0" u="none" strike="noStrike">
                          <a:solidFill>
                            <a:srgbClr val="000000"/>
                          </a:solidFill>
                          <a:effectLst/>
                          <a:latin typeface="微软雅黑" panose="020B0503020204020204" charset="-122"/>
                          <a:ea typeface="微软雅黑" panose="020B0503020204020204" charset="-122"/>
                        </a:rPr>
                        <a:t>检查标准：科室内有</a:t>
                      </a:r>
                      <a:r>
                        <a:rPr lang="en-US" altLang="zh-CN" sz="1200" b="0" i="0" u="none" strike="noStrike">
                          <a:solidFill>
                            <a:srgbClr val="000000"/>
                          </a:solidFill>
                          <a:effectLst/>
                          <a:latin typeface="微软雅黑" panose="020B0503020204020204" charset="-122"/>
                          <a:ea typeface="微软雅黑" panose="020B0503020204020204" charset="-122"/>
                        </a:rPr>
                        <a:t>20%</a:t>
                      </a:r>
                      <a:r>
                        <a:rPr lang="zh-CN" altLang="en-US" sz="1200" b="0" i="0" u="none" strike="noStrike">
                          <a:solidFill>
                            <a:srgbClr val="000000"/>
                          </a:solidFill>
                          <a:effectLst/>
                          <a:latin typeface="微软雅黑" panose="020B0503020204020204" charset="-122"/>
                          <a:ea typeface="微软雅黑" panose="020B0503020204020204" charset="-122"/>
                        </a:rPr>
                        <a:t>的医师完成培训课程</a:t>
                      </a:r>
                      <a:br>
                        <a:rPr lang="zh-CN" altLang="en-US" sz="1200" b="0" i="0" u="none" strike="noStrike">
                          <a:solidFill>
                            <a:srgbClr val="000000"/>
                          </a:solidFill>
                          <a:effectLst/>
                          <a:latin typeface="微软雅黑" panose="020B0503020204020204" charset="-122"/>
                          <a:ea typeface="微软雅黑" panose="020B0503020204020204" charset="-122"/>
                        </a:rPr>
                      </a:br>
                      <a:r>
                        <a:rPr lang="en-US" altLang="zh-CN" sz="1200" b="0" i="0" u="none" strike="noStrike">
                          <a:solidFill>
                            <a:srgbClr val="000000"/>
                          </a:solidFill>
                          <a:effectLst/>
                          <a:latin typeface="微软雅黑" panose="020B0503020204020204" charset="-122"/>
                          <a:ea typeface="微软雅黑" panose="020B0503020204020204" charset="-122"/>
                        </a:rPr>
                        <a:t>2.</a:t>
                      </a:r>
                      <a:r>
                        <a:rPr lang="zh-CN" altLang="en-US" sz="1200" b="0" i="0" u="none" strike="noStrike">
                          <a:solidFill>
                            <a:srgbClr val="000000"/>
                          </a:solidFill>
                          <a:effectLst/>
                          <a:latin typeface="微软雅黑" panose="020B0503020204020204" charset="-122"/>
                          <a:ea typeface="微软雅黑" panose="020B0503020204020204" charset="-122"/>
                        </a:rPr>
                        <a:t>检查方法：网站后台统计申报单位参加培训课程的次数</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2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200" b="0" i="0" u="none" strike="noStrike">
                          <a:solidFill>
                            <a:srgbClr val="000000"/>
                          </a:solidFill>
                          <a:effectLst/>
                          <a:latin typeface="微软雅黑" panose="020B0503020204020204" charset="-122"/>
                          <a:ea typeface="微软雅黑" panose="020B0503020204020204" charset="-122"/>
                        </a:rPr>
                        <a:t>完成全部培训课程（</a:t>
                      </a:r>
                      <a:r>
                        <a:rPr lang="en-US" altLang="zh-CN" sz="1200" b="0" i="0" u="none" strike="noStrike">
                          <a:solidFill>
                            <a:srgbClr val="000000"/>
                          </a:solidFill>
                          <a:effectLst/>
                          <a:latin typeface="微软雅黑" panose="020B0503020204020204" charset="-122"/>
                          <a:ea typeface="微软雅黑" panose="020B0503020204020204" charset="-122"/>
                        </a:rPr>
                        <a:t>2</a:t>
                      </a:r>
                      <a:r>
                        <a:rPr lang="zh-CN" altLang="en-US" sz="120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1200" b="0" i="0" u="none" strike="noStrike">
                          <a:solidFill>
                            <a:srgbClr val="000000"/>
                          </a:solidFill>
                          <a:effectLst/>
                          <a:latin typeface="微软雅黑" panose="020B0503020204020204" charset="-122"/>
                          <a:ea typeface="微软雅黑" panose="020B0503020204020204" charset="-122"/>
                        </a:rPr>
                        <a:t>未完成全部课程（</a:t>
                      </a:r>
                      <a:r>
                        <a:rPr lang="en-US" altLang="zh-CN" sz="1200" b="0" i="0" u="none" strike="noStrike">
                          <a:solidFill>
                            <a:srgbClr val="000000"/>
                          </a:solidFill>
                          <a:effectLst/>
                          <a:latin typeface="微软雅黑" panose="020B0503020204020204" charset="-122"/>
                          <a:ea typeface="微软雅黑" panose="020B0503020204020204" charset="-122"/>
                        </a:rPr>
                        <a:t>0</a:t>
                      </a:r>
                      <a:r>
                        <a:rPr lang="zh-CN" altLang="en-US" sz="120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1200" b="0" i="0" u="none" strike="noStrike">
                          <a:solidFill>
                            <a:srgbClr val="000000"/>
                          </a:solidFill>
                          <a:effectLst/>
                          <a:latin typeface="微软雅黑" panose="020B0503020204020204" charset="-122"/>
                          <a:ea typeface="微软雅黑" panose="020B0503020204020204" charset="-122"/>
                        </a:rPr>
                        <a:t>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001"/>
                  </a:ext>
                </a:extLst>
              </a:tr>
              <a:tr h="989083">
                <a:tc>
                  <a:txBody>
                    <a:bodyPr/>
                    <a:lstStyle/>
                    <a:p>
                      <a:pPr algn="ctr" fontAlgn="ctr"/>
                      <a:r>
                        <a:rPr lang="zh-CN" altLang="en-US" sz="1200" b="0" i="0" u="none" strike="noStrike" dirty="0">
                          <a:solidFill>
                            <a:srgbClr val="000000"/>
                          </a:solidFill>
                          <a:effectLst/>
                          <a:latin typeface="微软雅黑" panose="020B0503020204020204" charset="-122"/>
                          <a:ea typeface="微软雅黑" panose="020B0503020204020204" charset="-122"/>
                        </a:rPr>
                        <a:t>人才培养</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200" b="0" i="0" u="none" strike="noStrike">
                          <a:solidFill>
                            <a:srgbClr val="000000"/>
                          </a:solidFill>
                          <a:effectLst/>
                          <a:latin typeface="微软雅黑" panose="020B0503020204020204" charset="-122"/>
                          <a:ea typeface="微软雅黑" panose="020B0503020204020204" charset="-122"/>
                        </a:rPr>
                        <a:t>学科带头人是否全国学组成员</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US" altLang="zh-CN" sz="1200" b="0" i="0" u="none" strike="noStrike">
                          <a:solidFill>
                            <a:srgbClr val="000000"/>
                          </a:solidFill>
                          <a:effectLst/>
                          <a:latin typeface="微软雅黑" panose="020B0503020204020204" charset="-122"/>
                          <a:ea typeface="微软雅黑" panose="020B0503020204020204" charset="-122"/>
                        </a:rPr>
                        <a:t>1. </a:t>
                      </a:r>
                      <a:r>
                        <a:rPr lang="zh-CN" altLang="en-US" sz="1200" b="0" i="0" u="none" strike="noStrike">
                          <a:solidFill>
                            <a:srgbClr val="000000"/>
                          </a:solidFill>
                          <a:effectLst/>
                          <a:latin typeface="微软雅黑" panose="020B0503020204020204" charset="-122"/>
                          <a:ea typeface="微软雅黑" panose="020B0503020204020204" charset="-122"/>
                        </a:rPr>
                        <a:t>检查标准：科室成员进入国家级或省或市级肺癌学组，以</a:t>
                      </a:r>
                      <a:r>
                        <a:rPr lang="en-US" altLang="zh-CN" sz="1200" b="0" i="0" u="none" strike="noStrike">
                          <a:solidFill>
                            <a:srgbClr val="000000"/>
                          </a:solidFill>
                          <a:effectLst/>
                          <a:latin typeface="微软雅黑" panose="020B0503020204020204" charset="-122"/>
                          <a:ea typeface="微软雅黑" panose="020B0503020204020204" charset="-122"/>
                        </a:rPr>
                        <a:t>CTS\CACP\CSCO\CACA</a:t>
                      </a:r>
                      <a:r>
                        <a:rPr lang="zh-CN" altLang="en-US" sz="1200" b="0" i="0" u="none" strike="noStrike">
                          <a:solidFill>
                            <a:srgbClr val="000000"/>
                          </a:solidFill>
                          <a:effectLst/>
                          <a:latin typeface="微软雅黑" panose="020B0503020204020204" charset="-122"/>
                          <a:ea typeface="微软雅黑" panose="020B0503020204020204" charset="-122"/>
                        </a:rPr>
                        <a:t>学协会为准</a:t>
                      </a:r>
                      <a:br>
                        <a:rPr lang="zh-CN" altLang="en-US" sz="1200" b="0" i="0" u="none" strike="noStrike">
                          <a:solidFill>
                            <a:srgbClr val="000000"/>
                          </a:solidFill>
                          <a:effectLst/>
                          <a:latin typeface="微软雅黑" panose="020B0503020204020204" charset="-122"/>
                          <a:ea typeface="微软雅黑" panose="020B0503020204020204" charset="-122"/>
                        </a:rPr>
                      </a:br>
                      <a:r>
                        <a:rPr lang="en-US" altLang="zh-CN" sz="1200" b="0" i="0" u="none" strike="noStrike">
                          <a:solidFill>
                            <a:srgbClr val="000000"/>
                          </a:solidFill>
                          <a:effectLst/>
                          <a:latin typeface="微软雅黑" panose="020B0503020204020204" charset="-122"/>
                          <a:ea typeface="微软雅黑" panose="020B0503020204020204" charset="-122"/>
                        </a:rPr>
                        <a:t>2.</a:t>
                      </a:r>
                      <a:r>
                        <a:rPr lang="zh-CN" altLang="en-US" sz="1200" b="0" i="0" u="none" strike="noStrike">
                          <a:solidFill>
                            <a:srgbClr val="000000"/>
                          </a:solidFill>
                          <a:effectLst/>
                          <a:latin typeface="微软雅黑" panose="020B0503020204020204" charset="-122"/>
                          <a:ea typeface="微软雅黑" panose="020B0503020204020204" charset="-122"/>
                        </a:rPr>
                        <a:t>检查方法：可以多人得分，个人以最高任职得分，能出具学会官网截图证明，聘书等证明为准。临聘专家不得分。</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en-US" altLang="zh-CN" sz="12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200" b="0" i="0" u="none" strike="noStrike">
                          <a:solidFill>
                            <a:srgbClr val="000000"/>
                          </a:solidFill>
                          <a:effectLst/>
                          <a:latin typeface="微软雅黑" panose="020B0503020204020204" charset="-122"/>
                          <a:ea typeface="微软雅黑" panose="020B0503020204020204" charset="-122"/>
                        </a:rPr>
                        <a:t>国家级（</a:t>
                      </a:r>
                      <a:r>
                        <a:rPr lang="en-US" altLang="zh-CN" sz="1200" b="0" i="0" u="none" strike="noStrike">
                          <a:solidFill>
                            <a:srgbClr val="000000"/>
                          </a:solidFill>
                          <a:effectLst/>
                          <a:latin typeface="微软雅黑" panose="020B0503020204020204" charset="-122"/>
                          <a:ea typeface="微软雅黑" panose="020B0503020204020204" charset="-122"/>
                        </a:rPr>
                        <a:t>2</a:t>
                      </a:r>
                      <a:r>
                        <a:rPr lang="zh-CN" altLang="en-US" sz="1200" b="0" i="0" u="none" strike="noStrike">
                          <a:solidFill>
                            <a:srgbClr val="000000"/>
                          </a:solidFill>
                          <a:effectLst/>
                          <a:latin typeface="微软雅黑" panose="020B0503020204020204" charset="-122"/>
                          <a:ea typeface="微软雅黑" panose="020B0503020204020204" charset="-122"/>
                        </a:rPr>
                        <a:t>）</a:t>
                      </a:r>
                      <a:br>
                        <a:rPr lang="zh-CN" altLang="en-US" sz="1200" b="0" i="0" u="none" strike="noStrike">
                          <a:solidFill>
                            <a:srgbClr val="000000"/>
                          </a:solidFill>
                          <a:effectLst/>
                          <a:latin typeface="微软雅黑" panose="020B0503020204020204" charset="-122"/>
                          <a:ea typeface="微软雅黑" panose="020B0503020204020204" charset="-122"/>
                        </a:rPr>
                      </a:br>
                      <a:r>
                        <a:rPr lang="zh-CN" altLang="en-US" sz="1200" b="0" i="0" u="none" strike="noStrike">
                          <a:solidFill>
                            <a:srgbClr val="000000"/>
                          </a:solidFill>
                          <a:effectLst/>
                          <a:latin typeface="微软雅黑" panose="020B0503020204020204" charset="-122"/>
                          <a:ea typeface="微软雅黑" panose="020B0503020204020204" charset="-122"/>
                        </a:rPr>
                        <a:t>省级（</a:t>
                      </a:r>
                      <a:r>
                        <a:rPr lang="en-US" altLang="zh-CN" sz="1200" b="0" i="0" u="none" strike="noStrike">
                          <a:solidFill>
                            <a:srgbClr val="000000"/>
                          </a:solidFill>
                          <a:effectLst/>
                          <a:latin typeface="微软雅黑" panose="020B0503020204020204" charset="-122"/>
                          <a:ea typeface="微软雅黑" panose="020B0503020204020204" charset="-122"/>
                        </a:rPr>
                        <a:t>1</a:t>
                      </a:r>
                      <a:r>
                        <a:rPr lang="zh-CN" altLang="en-US" sz="120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1200" b="0" i="0" u="none" strike="noStrike">
                          <a:solidFill>
                            <a:srgbClr val="000000"/>
                          </a:solidFill>
                          <a:effectLst/>
                          <a:latin typeface="微软雅黑" panose="020B0503020204020204" charset="-122"/>
                          <a:ea typeface="微软雅黑" panose="020B0503020204020204" charset="-122"/>
                        </a:rPr>
                        <a:t>地市级（</a:t>
                      </a:r>
                      <a:r>
                        <a:rPr lang="en-US" altLang="zh-CN" sz="1200" b="0" i="0" u="none" strike="noStrike">
                          <a:solidFill>
                            <a:srgbClr val="000000"/>
                          </a:solidFill>
                          <a:effectLst/>
                          <a:latin typeface="微软雅黑" panose="020B0503020204020204" charset="-122"/>
                          <a:ea typeface="微软雅黑" panose="020B0503020204020204" charset="-122"/>
                        </a:rPr>
                        <a:t>0.5</a:t>
                      </a:r>
                      <a:r>
                        <a:rPr lang="zh-CN" altLang="en-US" sz="1200" b="0" i="0" u="none" strike="noStrike">
                          <a:solidFill>
                            <a:srgbClr val="000000"/>
                          </a:solidFill>
                          <a:effectLst/>
                          <a:latin typeface="微软雅黑" panose="020B0503020204020204" charset="-122"/>
                          <a:ea typeface="微软雅黑" panose="020B0503020204020204" charset="-122"/>
                        </a:rPr>
                        <a:t>）</a:t>
                      </a:r>
                      <a:br>
                        <a:rPr lang="zh-CN" altLang="en-US" sz="1200" b="0" i="0" u="none" strike="noStrike">
                          <a:solidFill>
                            <a:srgbClr val="000000"/>
                          </a:solidFill>
                          <a:effectLst/>
                          <a:latin typeface="微软雅黑" panose="020B0503020204020204" charset="-122"/>
                          <a:ea typeface="微软雅黑" panose="020B0503020204020204" charset="-122"/>
                        </a:rPr>
                      </a:br>
                      <a:endParaRPr lang="zh-CN" altLang="en-US" sz="1200" b="0"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1200" b="0" i="0" u="none" strike="noStrike" dirty="0">
                          <a:solidFill>
                            <a:srgbClr val="000000"/>
                          </a:solidFill>
                          <a:effectLst/>
                          <a:latin typeface="微软雅黑" panose="020B0503020204020204" charset="-122"/>
                          <a:ea typeface="微软雅黑" panose="020B0503020204020204" charset="-122"/>
                        </a:rPr>
                        <a:t>无（</a:t>
                      </a:r>
                      <a:r>
                        <a:rPr lang="en-US" altLang="zh-CN" sz="1200" b="0" i="0" u="none" strike="noStrike" dirty="0">
                          <a:solidFill>
                            <a:srgbClr val="000000"/>
                          </a:solidFill>
                          <a:effectLst/>
                          <a:latin typeface="微软雅黑" panose="020B0503020204020204" charset="-122"/>
                          <a:ea typeface="微软雅黑" panose="020B0503020204020204" charset="-122"/>
                        </a:rPr>
                        <a:t>0</a:t>
                      </a:r>
                      <a:r>
                        <a:rPr lang="zh-CN" altLang="en-US" sz="12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8327C2-1BCB-F9FF-7227-A7CDD97EB7A8}"/>
            </a:ext>
          </a:extLst>
        </p:cNvPr>
        <p:cNvGrpSpPr/>
        <p:nvPr/>
      </p:nvGrpSpPr>
      <p:grpSpPr>
        <a:xfrm>
          <a:off x="0" y="0"/>
          <a:ext cx="0" cy="0"/>
          <a:chOff x="0" y="0"/>
          <a:chExt cx="0" cy="0"/>
        </a:xfrm>
      </p:grpSpPr>
      <p:sp>
        <p:nvSpPr>
          <p:cNvPr id="5" name="标题 1">
            <a:extLst>
              <a:ext uri="{FF2B5EF4-FFF2-40B4-BE49-F238E27FC236}">
                <a16:creationId xmlns:a16="http://schemas.microsoft.com/office/drawing/2014/main" id="{0687150A-7EDA-FAE0-9109-F4A9B9A98C06}"/>
              </a:ext>
            </a:extLst>
          </p:cNvPr>
          <p:cNvSpPr>
            <a:spLocks noGrp="1"/>
          </p:cNvSpPr>
          <p:nvPr>
            <p:custDataLst>
              <p:tags r:id="rId1"/>
            </p:custDataLst>
          </p:nvPr>
        </p:nvSpPr>
        <p:spPr>
          <a:xfrm>
            <a:off x="477" y="178118"/>
            <a:ext cx="9143524" cy="443865"/>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二</a:t>
            </a: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、胸膜疾病专病规建情况</a:t>
            </a:r>
          </a:p>
        </p:txBody>
      </p:sp>
      <p:sp>
        <p:nvSpPr>
          <p:cNvPr id="4" name="标题 3">
            <a:extLst>
              <a:ext uri="{FF2B5EF4-FFF2-40B4-BE49-F238E27FC236}">
                <a16:creationId xmlns:a16="http://schemas.microsoft.com/office/drawing/2014/main" id="{A2A9DF71-39AC-5D25-32B2-6F68C3D26A71}"/>
              </a:ext>
            </a:extLst>
          </p:cNvPr>
          <p:cNvSpPr txBox="1"/>
          <p:nvPr/>
        </p:nvSpPr>
        <p:spPr>
          <a:xfrm>
            <a:off x="831614" y="797357"/>
            <a:ext cx="2032000" cy="44386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zh-CN" altLang="en-US" sz="1600" b="1" i="0" u="none" strike="noStrike" kern="1200" cap="none" spc="0" normalizeH="0" baseline="0" noProof="0" dirty="0">
                <a:ln>
                  <a:noFill/>
                </a:ln>
                <a:solidFill>
                  <a:srgbClr val="A60000"/>
                </a:solidFill>
                <a:effectLst/>
                <a:uLnTx/>
                <a:uFillTx/>
                <a:latin typeface="微软雅黑" panose="020B0503020204020204" charset="-122"/>
                <a:ea typeface="微软雅黑" panose="020B0503020204020204" charset="-122"/>
                <a:cs typeface="Arial" panose="020B0604020202020204" pitchFamily="34" charset="0"/>
                <a:sym typeface="+mn-ea"/>
              </a:rPr>
              <a:t>准入条件汇总</a:t>
            </a:r>
          </a:p>
        </p:txBody>
      </p:sp>
      <p:graphicFrame>
        <p:nvGraphicFramePr>
          <p:cNvPr id="2" name="表格 1">
            <a:extLst>
              <a:ext uri="{FF2B5EF4-FFF2-40B4-BE49-F238E27FC236}">
                <a16:creationId xmlns:a16="http://schemas.microsoft.com/office/drawing/2014/main" id="{0A0D3F83-9B6C-A45C-B481-3AFAC44FD590}"/>
              </a:ext>
            </a:extLst>
          </p:cNvPr>
          <p:cNvGraphicFramePr>
            <a:graphicFrameLocks noGrp="1"/>
          </p:cNvGraphicFramePr>
          <p:nvPr>
            <p:extLst>
              <p:ext uri="{D42A27DB-BD31-4B8C-83A1-F6EECF244321}">
                <p14:modId xmlns:p14="http://schemas.microsoft.com/office/powerpoint/2010/main" val="3764423256"/>
              </p:ext>
            </p:extLst>
          </p:nvPr>
        </p:nvGraphicFramePr>
        <p:xfrm>
          <a:off x="762348" y="1343439"/>
          <a:ext cx="7619303" cy="1901732"/>
        </p:xfrm>
        <a:graphic>
          <a:graphicData uri="http://schemas.openxmlformats.org/drawingml/2006/table">
            <a:tbl>
              <a:tblPr firstRow="1" bandRow="1">
                <a:tableStyleId>{5C22544A-7EE6-4342-B048-85BDC9FD1C3A}</a:tableStyleId>
              </a:tblPr>
              <a:tblGrid>
                <a:gridCol w="5444143">
                  <a:extLst>
                    <a:ext uri="{9D8B030D-6E8A-4147-A177-3AD203B41FA5}">
                      <a16:colId xmlns:a16="http://schemas.microsoft.com/office/drawing/2014/main" val="20000"/>
                    </a:ext>
                  </a:extLst>
                </a:gridCol>
                <a:gridCol w="2175160">
                  <a:extLst>
                    <a:ext uri="{9D8B030D-6E8A-4147-A177-3AD203B41FA5}">
                      <a16:colId xmlns:a16="http://schemas.microsoft.com/office/drawing/2014/main" val="20001"/>
                    </a:ext>
                  </a:extLst>
                </a:gridCol>
              </a:tblGrid>
              <a:tr h="456931">
                <a:tc>
                  <a:txBody>
                    <a:bodyPr/>
                    <a:lstStyle/>
                    <a:p>
                      <a:pPr algn="ctr" fontAlgn="ctr"/>
                      <a:r>
                        <a:rPr lang="zh-CN" altLang="en-US" sz="1400" b="1" i="0" u="none" strike="noStrike" dirty="0">
                          <a:solidFill>
                            <a:schemeClr val="tx1"/>
                          </a:solidFill>
                          <a:effectLst/>
                          <a:latin typeface="微软雅黑" panose="020B0503020204020204" charset="-122"/>
                          <a:ea typeface="微软雅黑" panose="020B0503020204020204" charset="-122"/>
                        </a:rPr>
                        <a:t>考核指标</a:t>
                      </a:r>
                    </a:p>
                  </a:txBody>
                  <a:tcPr marL="4184" marR="4184" marT="4184" marB="0" anchor="ctr">
                    <a:solidFill>
                      <a:srgbClr val="B8CCE4"/>
                    </a:solidFill>
                  </a:tcPr>
                </a:tc>
                <a:tc>
                  <a:txBody>
                    <a:bodyPr/>
                    <a:lstStyle/>
                    <a:p>
                      <a:pPr algn="ctr" fontAlgn="ctr"/>
                      <a:r>
                        <a:rPr lang="zh-CN" altLang="en-US" sz="1400" b="1" i="0" u="none" strike="noStrike" dirty="0">
                          <a:solidFill>
                            <a:schemeClr val="tx1"/>
                          </a:solidFill>
                          <a:effectLst/>
                          <a:latin typeface="微软雅黑" panose="020B0503020204020204" charset="-122"/>
                          <a:ea typeface="微软雅黑" panose="020B0503020204020204" charset="-122"/>
                        </a:rPr>
                        <a:t>是否符合要求</a:t>
                      </a:r>
                    </a:p>
                  </a:txBody>
                  <a:tcPr marL="4184" marR="4184" marT="4184" marB="0" anchor="ctr">
                    <a:solidFill>
                      <a:srgbClr val="B8CCE4"/>
                    </a:solidFill>
                  </a:tcPr>
                </a:tc>
                <a:extLst>
                  <a:ext uri="{0D108BD9-81ED-4DB2-BD59-A6C34878D82A}">
                    <a16:rowId xmlns:a16="http://schemas.microsoft.com/office/drawing/2014/main" val="10000"/>
                  </a:ext>
                </a:extLst>
              </a:tr>
              <a:tr h="456931">
                <a:tc>
                  <a:txBody>
                    <a:bodyPr/>
                    <a:lstStyle/>
                    <a:p>
                      <a:pPr algn="l" fontAlgn="ctr"/>
                      <a:r>
                        <a:rPr lang="zh-CN" altLang="en-US" sz="1400" b="0" i="0" u="none" strike="noStrike" dirty="0">
                          <a:solidFill>
                            <a:srgbClr val="000000"/>
                          </a:solidFill>
                          <a:effectLst/>
                          <a:latin typeface="微软雅黑" panose="020B0503020204020204" charset="-122"/>
                          <a:ea typeface="微软雅黑" panose="020B0503020204020204" charset="-122"/>
                        </a:rPr>
                        <a:t>设立胸膜专病门诊</a:t>
                      </a:r>
                    </a:p>
                  </a:txBody>
                  <a:tcPr marL="4184" marR="4184" marT="4184" marB="0" anchor="ctr">
                    <a:solidFill>
                      <a:schemeClr val="bg1">
                        <a:lumMod val="95000"/>
                      </a:schemeClr>
                    </a:solidFill>
                  </a:tcPr>
                </a:tc>
                <a:tc>
                  <a:txBody>
                    <a:bodyPr/>
                    <a:lstStyle/>
                    <a:p>
                      <a:pPr algn="ctr" fontAlgn="ctr">
                        <a:lnSpc>
                          <a:spcPct val="150000"/>
                        </a:lnSpc>
                      </a:pP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extLst>
                  <a:ext uri="{0D108BD9-81ED-4DB2-BD59-A6C34878D82A}">
                    <a16:rowId xmlns:a16="http://schemas.microsoft.com/office/drawing/2014/main" val="10001"/>
                  </a:ext>
                </a:extLst>
              </a:tr>
              <a:tr h="456931">
                <a:tc>
                  <a:txBody>
                    <a:bodyPr/>
                    <a:lstStyle/>
                    <a:p>
                      <a:pPr algn="l" fontAlgn="ctr"/>
                      <a:r>
                        <a:rPr lang="zh-CN" altLang="en-US" sz="1400" b="0" i="0" u="none" strike="noStrike" dirty="0">
                          <a:solidFill>
                            <a:srgbClr val="000000"/>
                          </a:solidFill>
                          <a:effectLst/>
                          <a:latin typeface="微软雅黑" panose="020B0503020204020204" charset="-122"/>
                          <a:ea typeface="微软雅黑" panose="020B0503020204020204" charset="-122"/>
                        </a:rPr>
                        <a:t>病房收治胸膜疾病患者≥</a:t>
                      </a:r>
                      <a:r>
                        <a:rPr lang="en-US" altLang="zh-CN" sz="1400" b="0" i="0" u="none" strike="noStrike" dirty="0">
                          <a:solidFill>
                            <a:srgbClr val="000000"/>
                          </a:solidFill>
                          <a:effectLst/>
                          <a:latin typeface="微软雅黑" panose="020B0503020204020204" charset="-122"/>
                          <a:ea typeface="微软雅黑" panose="020B0503020204020204" charset="-122"/>
                        </a:rPr>
                        <a:t>50</a:t>
                      </a:r>
                      <a:r>
                        <a:rPr lang="zh-CN" altLang="en-US" sz="1400" b="0" i="0" u="none" strike="noStrike" dirty="0">
                          <a:solidFill>
                            <a:srgbClr val="000000"/>
                          </a:solidFill>
                          <a:effectLst/>
                          <a:latin typeface="微软雅黑" panose="020B0503020204020204" charset="-122"/>
                          <a:ea typeface="微软雅黑" panose="020B0503020204020204" charset="-122"/>
                        </a:rPr>
                        <a:t>例</a:t>
                      </a:r>
                      <a:r>
                        <a:rPr lang="en-US" altLang="zh-CN" sz="1400" b="0" i="0" u="none" strike="noStrike" dirty="0">
                          <a:solidFill>
                            <a:srgbClr val="000000"/>
                          </a:solidFill>
                          <a:effectLst/>
                          <a:latin typeface="微软雅黑" panose="020B0503020204020204" charset="-122"/>
                          <a:ea typeface="微软雅黑" panose="020B0503020204020204" charset="-122"/>
                        </a:rPr>
                        <a:t>/</a:t>
                      </a:r>
                      <a:r>
                        <a:rPr lang="zh-CN" altLang="en-US" sz="1400" b="0" i="0" u="none" strike="noStrike" dirty="0">
                          <a:solidFill>
                            <a:srgbClr val="000000"/>
                          </a:solidFill>
                          <a:effectLst/>
                          <a:latin typeface="微软雅黑" panose="020B0503020204020204" charset="-122"/>
                          <a:ea typeface="微软雅黑" panose="020B0503020204020204" charset="-122"/>
                        </a:rPr>
                        <a:t>年 </a:t>
                      </a:r>
                    </a:p>
                  </a:txBody>
                  <a:tcPr marL="4184" marR="4184" marT="4184" marB="0" anchor="ctr">
                    <a:solidFill>
                      <a:schemeClr val="bg1">
                        <a:lumMod val="95000"/>
                      </a:schemeClr>
                    </a:solidFill>
                  </a:tcPr>
                </a:tc>
                <a:tc>
                  <a:txBody>
                    <a:bodyPr/>
                    <a:lstStyle/>
                    <a:p>
                      <a:pPr algn="ctr" fontAlgn="ctr">
                        <a:lnSpc>
                          <a:spcPct val="150000"/>
                        </a:lnSpc>
                      </a:pP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extLst>
                  <a:ext uri="{0D108BD9-81ED-4DB2-BD59-A6C34878D82A}">
                    <a16:rowId xmlns:a16="http://schemas.microsoft.com/office/drawing/2014/main" val="10002"/>
                  </a:ext>
                </a:extLst>
              </a:tr>
              <a:tr h="530939">
                <a:tc>
                  <a:txBody>
                    <a:bodyPr/>
                    <a:lstStyle/>
                    <a:p>
                      <a:pPr algn="l" fontAlgn="ctr"/>
                      <a:r>
                        <a:rPr lang="zh-CN" altLang="en-US" sz="1400" b="0" i="0" u="none" strike="noStrike" dirty="0">
                          <a:solidFill>
                            <a:srgbClr val="000000"/>
                          </a:solidFill>
                          <a:effectLst/>
                          <a:latin typeface="微软雅黑" panose="020B0503020204020204" charset="-122"/>
                          <a:ea typeface="微软雅黑" panose="020B0503020204020204" charset="-122"/>
                        </a:rPr>
                        <a:t>可行内科胸腔镜检查和组织活检</a:t>
                      </a:r>
                    </a:p>
                  </a:txBody>
                  <a:tcPr marL="4184" marR="4184" marT="4184" marB="0" anchor="ctr">
                    <a:solidFill>
                      <a:schemeClr val="bg1">
                        <a:lumMod val="95000"/>
                      </a:schemeClr>
                    </a:solidFill>
                  </a:tcPr>
                </a:tc>
                <a:tc>
                  <a:txBody>
                    <a:bodyPr/>
                    <a:lstStyle/>
                    <a:p>
                      <a:pPr algn="ctr" fontAlgn="ctr">
                        <a:lnSpc>
                          <a:spcPct val="150000"/>
                        </a:lnSpc>
                      </a:pP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065859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 imgW="5715" imgH="5715" progId="TCLayout.ActiveDocument.1">
                  <p:embed/>
                </p:oleObj>
              </mc:Choice>
              <mc:Fallback>
                <p:oleObj name="think-cell 幻灯片" r:id="rId3" imgW="5715" imgH="5715" progId="TCLayout.ActiveDocument.1">
                  <p:embed/>
                  <p:pic>
                    <p:nvPicPr>
                      <p:cNvPr id="8" name="think-cell data - do not delete"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灯片编号占位符 2"/>
          <p:cNvSpPr>
            <a:spLocks noGrp="1"/>
          </p:cNvSpPr>
          <p:nvPr>
            <p:ph type="sldNum"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3C4F54F3-C349-4609-AFEE-01462D5C7942}" type="slidenum">
              <a:rPr kumimoji="0" lang="en-GB" sz="8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17</a:t>
            </a:fld>
            <a:endParaRPr kumimoji="0" lang="en-GB"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 name="标题 1"/>
          <p:cNvSpPr txBox="1"/>
          <p:nvPr/>
        </p:nvSpPr>
        <p:spPr>
          <a:xfrm>
            <a:off x="318375" y="331080"/>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zh-CN" altLang="en-US" dirty="0">
                <a:solidFill>
                  <a:srgbClr val="A60000"/>
                </a:solidFill>
                <a:latin typeface="微软雅黑" panose="020B0503020204020204" charset="-122"/>
                <a:ea typeface="微软雅黑" panose="020B0503020204020204" charset="-122"/>
              </a:rPr>
              <a:t>业务能力</a:t>
            </a:r>
            <a:endParaRPr kumimoji="0" lang="zh-CN" altLang="en-US" sz="2400" b="1" i="0" u="none" strike="noStrike" kern="1200" cap="none" spc="0" normalizeH="0" baseline="0" noProof="0" dirty="0">
              <a:ln>
                <a:noFill/>
              </a:ln>
              <a:solidFill>
                <a:srgbClr val="A60000"/>
              </a:solidFill>
              <a:effectLst/>
              <a:uLnTx/>
              <a:uFillTx/>
              <a:latin typeface="Arial" panose="020B0604020202020204" pitchFamily="34" charset="0"/>
              <a:ea typeface="华文楷体" panose="02010600040101010101" pitchFamily="2" charset="-122"/>
              <a:cs typeface="Arial" panose="020B0604020202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2964728440"/>
              </p:ext>
            </p:extLst>
          </p:nvPr>
        </p:nvGraphicFramePr>
        <p:xfrm>
          <a:off x="318375" y="821192"/>
          <a:ext cx="8419225" cy="4018165"/>
        </p:xfrm>
        <a:graphic>
          <a:graphicData uri="http://schemas.openxmlformats.org/drawingml/2006/table">
            <a:tbl>
              <a:tblPr/>
              <a:tblGrid>
                <a:gridCol w="802332">
                  <a:extLst>
                    <a:ext uri="{9D8B030D-6E8A-4147-A177-3AD203B41FA5}">
                      <a16:colId xmlns:a16="http://schemas.microsoft.com/office/drawing/2014/main" val="20000"/>
                    </a:ext>
                  </a:extLst>
                </a:gridCol>
                <a:gridCol w="1928313">
                  <a:extLst>
                    <a:ext uri="{9D8B030D-6E8A-4147-A177-3AD203B41FA5}">
                      <a16:colId xmlns:a16="http://schemas.microsoft.com/office/drawing/2014/main" val="20001"/>
                    </a:ext>
                  </a:extLst>
                </a:gridCol>
                <a:gridCol w="994521">
                  <a:extLst>
                    <a:ext uri="{9D8B030D-6E8A-4147-A177-3AD203B41FA5}">
                      <a16:colId xmlns:a16="http://schemas.microsoft.com/office/drawing/2014/main" val="20002"/>
                    </a:ext>
                  </a:extLst>
                </a:gridCol>
                <a:gridCol w="2840216">
                  <a:extLst>
                    <a:ext uri="{9D8B030D-6E8A-4147-A177-3AD203B41FA5}">
                      <a16:colId xmlns:a16="http://schemas.microsoft.com/office/drawing/2014/main" val="20003"/>
                    </a:ext>
                  </a:extLst>
                </a:gridCol>
                <a:gridCol w="424993">
                  <a:extLst>
                    <a:ext uri="{9D8B030D-6E8A-4147-A177-3AD203B41FA5}">
                      <a16:colId xmlns:a16="http://schemas.microsoft.com/office/drawing/2014/main" val="20004"/>
                    </a:ext>
                  </a:extLst>
                </a:gridCol>
                <a:gridCol w="681452">
                  <a:extLst>
                    <a:ext uri="{9D8B030D-6E8A-4147-A177-3AD203B41FA5}">
                      <a16:colId xmlns:a16="http://schemas.microsoft.com/office/drawing/2014/main" val="20005"/>
                    </a:ext>
                  </a:extLst>
                </a:gridCol>
                <a:gridCol w="747398">
                  <a:extLst>
                    <a:ext uri="{9D8B030D-6E8A-4147-A177-3AD203B41FA5}">
                      <a16:colId xmlns:a16="http://schemas.microsoft.com/office/drawing/2014/main" val="20006"/>
                    </a:ext>
                  </a:extLst>
                </a:gridCol>
              </a:tblGrid>
              <a:tr h="350283">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2">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评分标准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extLst>
                  <a:ext uri="{0D108BD9-81ED-4DB2-BD59-A6C34878D82A}">
                    <a16:rowId xmlns:a16="http://schemas.microsoft.com/office/drawing/2014/main" val="10000"/>
                  </a:ext>
                </a:extLst>
              </a:tr>
              <a:tr h="458079">
                <a:tc>
                  <a:txBody>
                    <a:bodyPr/>
                    <a:lstStyle/>
                    <a:p>
                      <a:pPr algn="l" fontAlgn="ctr">
                        <a:buNone/>
                      </a:pPr>
                      <a:r>
                        <a:rPr lang="zh-CN" altLang="en-US" sz="1000" b="0" i="0" u="none" strike="noStrike" dirty="0">
                          <a:solidFill>
                            <a:srgbClr val="000000"/>
                          </a:solidFill>
                          <a:effectLst/>
                          <a:latin typeface="微软雅黑" panose="020B0503020204020204" charset="-122"/>
                          <a:ea typeface="微软雅黑" panose="020B0503020204020204" charset="-122"/>
                        </a:rPr>
                        <a:t>专业组设置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设立</a:t>
                      </a:r>
                      <a:r>
                        <a:rPr lang="en-US" altLang="zh-CN" sz="1000" b="0" i="0" u="none" strike="noStrike" dirty="0">
                          <a:solidFill>
                            <a:srgbClr val="000000"/>
                          </a:solidFill>
                          <a:effectLst/>
                          <a:latin typeface="微软雅黑" panose="020B0503020204020204" charset="-122"/>
                          <a:ea typeface="微软雅黑" panose="020B0503020204020204" charset="-122"/>
                        </a:rPr>
                        <a:t>PCCM</a:t>
                      </a:r>
                      <a:r>
                        <a:rPr lang="zh-CN" altLang="en-US" sz="1000" b="0" i="0" u="none" strike="noStrike" dirty="0">
                          <a:solidFill>
                            <a:srgbClr val="000000"/>
                          </a:solidFill>
                          <a:effectLst/>
                          <a:latin typeface="微软雅黑" panose="020B0503020204020204" charset="-122"/>
                          <a:ea typeface="微软雅黑" panose="020B0503020204020204" charset="-122"/>
                        </a:rPr>
                        <a:t>科胸膜疾病亚专科或专业组，有相对固定亚专科医生，包括临床医生、检验医生、病理医生</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现场</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出具检查当月门诊排班表、挂号系统显示或者有工作登记表、网站截屏来衡量</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0001"/>
                  </a:ext>
                </a:extLst>
              </a:tr>
              <a:tr h="458079">
                <a:tc>
                  <a:txBody>
                    <a:bodyPr/>
                    <a:lstStyle/>
                    <a:p>
                      <a:pPr algn="l" fontAlgn="ctr">
                        <a:buNone/>
                      </a:pPr>
                      <a:r>
                        <a:rPr lang="zh-CN" altLang="en-US" sz="1000" b="0" i="0" u="none" strike="noStrike" dirty="0">
                          <a:solidFill>
                            <a:srgbClr val="000000"/>
                          </a:solidFill>
                          <a:effectLst/>
                          <a:latin typeface="微软雅黑" panose="020B0503020204020204" charset="-122"/>
                          <a:ea typeface="微软雅黑" panose="020B0503020204020204" charset="-122"/>
                        </a:rPr>
                        <a:t>门诊设置</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设立胸膜专病门诊或专项门诊（如胸腔积液、胸膜疾病等）</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门诊现场</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有挂牌，有相应的门诊排班表，有医院网站截屏，有医务科</a:t>
                      </a:r>
                      <a:r>
                        <a:rPr lang="en-US" altLang="zh-CN" sz="1000" b="0" i="0" u="none" strike="noStrike" dirty="0">
                          <a:solidFill>
                            <a:srgbClr val="000000"/>
                          </a:solidFill>
                          <a:effectLst/>
                          <a:latin typeface="微软雅黑" panose="020B0503020204020204" charset="-122"/>
                          <a:ea typeface="微软雅黑" panose="020B0503020204020204" charset="-122"/>
                        </a:rPr>
                        <a:t>1</a:t>
                      </a:r>
                      <a:r>
                        <a:rPr lang="zh-CN" altLang="en-US" sz="1000" b="0" i="0" u="none" strike="noStrike" dirty="0">
                          <a:solidFill>
                            <a:srgbClr val="000000"/>
                          </a:solidFill>
                          <a:effectLst/>
                          <a:latin typeface="微软雅黑" panose="020B0503020204020204" charset="-122"/>
                          <a:ea typeface="微软雅黑" panose="020B0503020204020204" charset="-122"/>
                        </a:rPr>
                        <a:t>年专科</a:t>
                      </a:r>
                      <a:r>
                        <a:rPr lang="en-US" altLang="zh-CN" sz="1000" b="0" i="0" u="none" strike="noStrike" dirty="0">
                          <a:solidFill>
                            <a:srgbClr val="000000"/>
                          </a:solidFill>
                          <a:effectLst/>
                          <a:latin typeface="微软雅黑" panose="020B0503020204020204" charset="-122"/>
                          <a:ea typeface="微软雅黑" panose="020B0503020204020204" charset="-122"/>
                        </a:rPr>
                        <a:t>/</a:t>
                      </a:r>
                      <a:r>
                        <a:rPr lang="zh-CN" altLang="en-US" sz="1000" b="0" i="0" u="none" strike="noStrike" dirty="0">
                          <a:solidFill>
                            <a:srgbClr val="000000"/>
                          </a:solidFill>
                          <a:effectLst/>
                          <a:latin typeface="微软雅黑" panose="020B0503020204020204" charset="-122"/>
                          <a:ea typeface="微软雅黑" panose="020B0503020204020204" charset="-122"/>
                        </a:rPr>
                        <a:t>专病门诊量的数据</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633005993"/>
                  </a:ext>
                </a:extLst>
              </a:tr>
              <a:tr h="458079">
                <a:tc>
                  <a:txBody>
                    <a:bodyPr/>
                    <a:lstStyle/>
                    <a:p>
                      <a:pPr algn="l" fontAlgn="ctr">
                        <a:buNone/>
                      </a:pPr>
                      <a:r>
                        <a:rPr lang="zh-CN" altLang="en-US" sz="1000" b="0" i="0" u="none" strike="noStrike" dirty="0">
                          <a:solidFill>
                            <a:srgbClr val="000000"/>
                          </a:solidFill>
                          <a:effectLst/>
                          <a:latin typeface="微软雅黑" panose="020B0503020204020204" charset="-122"/>
                          <a:ea typeface="微软雅黑" panose="020B0503020204020204" charset="-122"/>
                        </a:rPr>
                        <a:t>接诊能力</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病房收治胸膜疾病患者≥</a:t>
                      </a:r>
                      <a:r>
                        <a:rPr lang="en-US" altLang="zh-CN" sz="1000" b="0" i="0" u="none" strike="noStrike" dirty="0">
                          <a:solidFill>
                            <a:srgbClr val="000000"/>
                          </a:solidFill>
                          <a:effectLst/>
                          <a:latin typeface="微软雅黑" panose="020B0503020204020204" charset="-122"/>
                          <a:ea typeface="微软雅黑" panose="020B0503020204020204" charset="-122"/>
                        </a:rPr>
                        <a:t>50</a:t>
                      </a:r>
                      <a:r>
                        <a:rPr lang="zh-CN" altLang="en-US" sz="1000" b="0" i="0" u="none" strike="noStrike" dirty="0">
                          <a:solidFill>
                            <a:srgbClr val="000000"/>
                          </a:solidFill>
                          <a:effectLst/>
                          <a:latin typeface="微软雅黑" panose="020B0503020204020204" charset="-122"/>
                          <a:ea typeface="微软雅黑" panose="020B0503020204020204" charset="-122"/>
                        </a:rPr>
                        <a:t>例</a:t>
                      </a:r>
                      <a:r>
                        <a:rPr lang="en-US" altLang="zh-CN" sz="1000" b="0" i="0" u="none" strike="noStrike" dirty="0">
                          <a:solidFill>
                            <a:srgbClr val="000000"/>
                          </a:solidFill>
                          <a:effectLst/>
                          <a:latin typeface="微软雅黑" panose="020B0503020204020204" charset="-122"/>
                          <a:ea typeface="微软雅黑" panose="020B0503020204020204" charset="-122"/>
                        </a:rPr>
                        <a:t>/</a:t>
                      </a:r>
                      <a:r>
                        <a:rPr lang="zh-CN" altLang="en-US" sz="1000" b="0" i="0" u="none" strike="noStrike" dirty="0">
                          <a:solidFill>
                            <a:srgbClr val="000000"/>
                          </a:solidFill>
                          <a:effectLst/>
                          <a:latin typeface="微软雅黑" panose="020B0503020204020204" charset="-122"/>
                          <a:ea typeface="微软雅黑" panose="020B0503020204020204" charset="-122"/>
                        </a:rPr>
                        <a:t>年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病房现场</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0" marR="0" lvl="0" indent="0" algn="l" defTabSz="457200" rtl="0" eaLnBrk="1" fontAlgn="ctr" latinLnBrk="0" hangingPunct="1">
                        <a:lnSpc>
                          <a:spcPct val="100000"/>
                        </a:lnSpc>
                        <a:spcBef>
                          <a:spcPts val="0"/>
                        </a:spcBef>
                        <a:spcAft>
                          <a:spcPts val="0"/>
                        </a:spcAft>
                        <a:buClrTx/>
                        <a:buSzTx/>
                        <a:buFontTx/>
                        <a:buNone/>
                        <a:tabLst/>
                        <a:defRPr/>
                      </a:pPr>
                      <a:r>
                        <a:rPr lang="zh-CN" altLang="en-US" sz="800" u="none" strike="noStrike" dirty="0">
                          <a:effectLst/>
                        </a:rPr>
                        <a:t>有挂牌，有楼层指示，实地清点床位数，医务科提供</a:t>
                      </a:r>
                      <a:r>
                        <a:rPr lang="en-US" altLang="zh-CN" sz="800" u="none" strike="noStrike" dirty="0">
                          <a:effectLst/>
                        </a:rPr>
                        <a:t>1</a:t>
                      </a:r>
                      <a:r>
                        <a:rPr lang="zh-CN" altLang="en-US" sz="800" u="none" strike="noStrike" dirty="0">
                          <a:effectLst/>
                        </a:rPr>
                        <a:t>年出院量的数据。</a:t>
                      </a:r>
                      <a:endParaRPr lang="zh-CN" altLang="en-US" sz="800" b="0" i="0" u="none" strike="noStrike" dirty="0">
                        <a:solidFill>
                          <a:srgbClr val="000000"/>
                        </a:solidFill>
                        <a:effectLst/>
                        <a:latin typeface="微软雅黑" panose="020B0503020204020204" pitchFamily="34" charset="-122"/>
                        <a:ea typeface="+mn-ea"/>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54526274"/>
                  </a:ext>
                </a:extLst>
              </a:tr>
              <a:tr h="458079">
                <a:tc>
                  <a:txBody>
                    <a:bodyPr/>
                    <a:lstStyle/>
                    <a:p>
                      <a:pPr marL="0" marR="0" lvl="0" indent="0" algn="l" defTabSz="457200" rtl="0" eaLnBrk="1" fontAlgn="ctr" latinLnBrk="0" hangingPunct="1">
                        <a:lnSpc>
                          <a:spcPct val="100000"/>
                        </a:lnSpc>
                        <a:spcBef>
                          <a:spcPts val="0"/>
                        </a:spcBef>
                        <a:spcAft>
                          <a:spcPts val="0"/>
                        </a:spcAft>
                        <a:buClrTx/>
                        <a:buSzTx/>
                        <a:buFontTx/>
                        <a:buNone/>
                        <a:tabLst/>
                        <a:defRPr/>
                      </a:pPr>
                      <a:endParaRPr lang="en-US" altLang="zh-CN" sz="1000" b="0" i="0" u="none" strike="noStrike" kern="1200" dirty="0">
                        <a:solidFill>
                          <a:srgbClr val="000000"/>
                        </a:solidFill>
                        <a:effectLst/>
                        <a:latin typeface="微软雅黑" panose="020B0503020204020204" charset="-122"/>
                        <a:ea typeface="微软雅黑" panose="020B0503020204020204" charset="-122"/>
                        <a:cs typeface="+mn-cs"/>
                      </a:endParaRPr>
                    </a:p>
                    <a:p>
                      <a:pPr marL="0" marR="0" lvl="0" indent="0" algn="l" defTabSz="457200" rtl="0" eaLnBrk="1" fontAlgn="ctr" latinLnBrk="0" hangingPunct="1">
                        <a:lnSpc>
                          <a:spcPct val="100000"/>
                        </a:lnSpc>
                        <a:spcBef>
                          <a:spcPts val="0"/>
                        </a:spcBef>
                        <a:spcAft>
                          <a:spcPts val="0"/>
                        </a:spcAft>
                        <a:buClrTx/>
                        <a:buSzTx/>
                        <a:buFontTx/>
                        <a:buNone/>
                        <a:tabLst/>
                        <a:defRPr/>
                      </a:pPr>
                      <a:r>
                        <a:rPr lang="zh-CN" altLang="en-US" sz="1000" b="0" i="0" u="none" strike="noStrike" kern="1200" dirty="0">
                          <a:solidFill>
                            <a:srgbClr val="000000"/>
                          </a:solidFill>
                          <a:effectLst/>
                          <a:latin typeface="微软雅黑" panose="020B0503020204020204" charset="-122"/>
                          <a:ea typeface="微软雅黑" panose="020B0503020204020204" charset="-122"/>
                          <a:cs typeface="+mn-cs"/>
                        </a:rPr>
                        <a:t>人员设置</a:t>
                      </a:r>
                    </a:p>
                  </a:txBody>
                  <a:tcP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0" algn="l" defTabSz="457200" rtl="0" eaLnBrk="1" fontAlgn="ctr" latinLnBrk="0" hangingPunct="1">
                        <a:buClrTx/>
                        <a:buSzTx/>
                        <a:buFontTx/>
                        <a:buNone/>
                      </a:pPr>
                      <a:r>
                        <a:rPr lang="zh-CN" altLang="en-US" sz="1000" b="0" i="0" u="none" strike="noStrike" kern="1200" dirty="0">
                          <a:solidFill>
                            <a:srgbClr val="000000"/>
                          </a:solidFill>
                          <a:effectLst/>
                          <a:latin typeface="微软雅黑" panose="020B0503020204020204" charset="-122"/>
                          <a:ea typeface="微软雅黑" panose="020B0503020204020204" charset="-122"/>
                          <a:cs typeface="+mn-cs"/>
                        </a:rPr>
                        <a:t>有专职负责内科胸腔镜操作的和护理的专科护士</a:t>
                      </a:r>
                    </a:p>
                  </a:txBody>
                  <a:tcPr marL="9842" marR="9842" marT="9842"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9525" algn="l" fontAlgn="ctr">
                        <a:buClrTx/>
                        <a:buSzTx/>
                        <a:buFontTx/>
                      </a:pPr>
                      <a:r>
                        <a:rPr lang="zh-CN" altLang="en-US" sz="1100" b="0" i="0" dirty="0">
                          <a:solidFill>
                            <a:srgbClr val="000000"/>
                          </a:solidFill>
                          <a:latin typeface="微软雅黑" panose="020B0503020204020204" charset="-122"/>
                          <a:ea typeface="微软雅黑" panose="020B0503020204020204" charset="-122"/>
                        </a:rPr>
                        <a:t>     </a:t>
                      </a:r>
                      <a:r>
                        <a:rPr lang="zh-CN" altLang="en-US" sz="1000" b="0" i="0" dirty="0">
                          <a:solidFill>
                            <a:srgbClr val="000000"/>
                          </a:solidFill>
                          <a:latin typeface="微软雅黑" panose="020B0503020204020204" charset="-122"/>
                          <a:ea typeface="微软雅黑" panose="020B0503020204020204" charset="-122"/>
                        </a:rPr>
                        <a:t>病房现场</a:t>
                      </a:r>
                      <a:endParaRPr lang="zh-CN" altLang="en-US" sz="1100" b="0" i="0" dirty="0">
                        <a:solidFill>
                          <a:srgbClr val="000000"/>
                        </a:solidFill>
                        <a:latin typeface="微软雅黑" panose="020B0503020204020204" charset="-122"/>
                        <a:ea typeface="微软雅黑" panose="020B0503020204020204" charset="-122"/>
                      </a:endParaRPr>
                    </a:p>
                  </a:txBody>
                  <a:tcPr marL="9842" marR="9842" marT="9842"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u="none" strike="noStrike" dirty="0">
                          <a:effectLst/>
                        </a:rPr>
                        <a:t>随机提问，考察专职护士是否了解胸膜疾病及内科胸腔镜等操作及治疗相关护理问题</a:t>
                      </a:r>
                      <a:endParaRPr lang="zh-CN" altLang="en-US" sz="800" b="0" i="0" u="none" strike="noStrike" dirty="0">
                        <a:solidFill>
                          <a:srgbClr val="000000"/>
                        </a:solidFill>
                        <a:effectLst/>
                        <a:latin typeface="微软雅黑" panose="020B0503020204020204" pitchFamily="34" charset="-122"/>
                        <a:ea typeface="+mn-ea"/>
                      </a:endParaRPr>
                    </a:p>
                  </a:txBody>
                  <a:tcPr marL="9842" marR="9842" marT="9842"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9525" algn="l" fontAlgn="ctr">
                        <a:buClrTx/>
                        <a:buSzTx/>
                        <a:buFontTx/>
                      </a:pPr>
                      <a:endParaRPr lang="zh-CN" altLang="en-US" sz="1100" b="0" i="0" u="none" strike="noStrike" dirty="0">
                        <a:solidFill>
                          <a:srgbClr val="000000"/>
                        </a:solidFill>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9525" algn="l" fontAlgn="ctr">
                        <a:buClrTx/>
                        <a:buSzTx/>
                        <a:buFontTx/>
                      </a:pPr>
                      <a:r>
                        <a:rPr lang="zh-CN" altLang="en-US" sz="1100" b="0" i="0" u="none" strike="noStrike" dirty="0">
                          <a:solidFill>
                            <a:srgbClr val="000000"/>
                          </a:solidFill>
                          <a:latin typeface="微软雅黑" panose="020B0503020204020204" charset="-122"/>
                          <a:ea typeface="微软雅黑" panose="020B0503020204020204" charset="-122"/>
                        </a:rPr>
                        <a:t>  是（</a:t>
                      </a:r>
                      <a:r>
                        <a:rPr lang="en-US" altLang="zh-CN" sz="1100" b="0" i="0" u="none" strike="noStrike" dirty="0">
                          <a:solidFill>
                            <a:srgbClr val="000000"/>
                          </a:solidFill>
                          <a:latin typeface="微软雅黑" panose="020B0503020204020204" charset="-122"/>
                          <a:ea typeface="微软雅黑" panose="020B0503020204020204" charset="-122"/>
                        </a:rPr>
                        <a:t>5</a:t>
                      </a:r>
                      <a:r>
                        <a:rPr lang="zh-CN" altLang="en-US" sz="1100" b="0" i="0" u="none" strike="noStrike" dirty="0">
                          <a:solidFill>
                            <a:srgbClr val="000000"/>
                          </a:solidFill>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9525" algn="l" fontAlgn="ctr">
                        <a:buClrTx/>
                        <a:buSzTx/>
                        <a:buFontTx/>
                      </a:pPr>
                      <a:r>
                        <a:rPr lang="zh-CN" altLang="en-US" sz="1100" b="0" i="0" u="none" strike="noStrike" dirty="0">
                          <a:solidFill>
                            <a:srgbClr val="000000"/>
                          </a:solidFill>
                          <a:latin typeface="微软雅黑" panose="020B0503020204020204" charset="-122"/>
                          <a:ea typeface="微软雅黑" panose="020B0503020204020204" charset="-122"/>
                        </a:rPr>
                        <a:t>   否（0）</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71425327"/>
                  </a:ext>
                </a:extLst>
              </a:tr>
              <a:tr h="458079">
                <a:tc>
                  <a:txBody>
                    <a:bodyPr/>
                    <a:lstStyle/>
                    <a:p>
                      <a:pPr algn="l"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病原涂片、镜检</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能开展胸腔积液病原学涂片和镜检，包括革兰染色、真菌染色、抗酸染色等</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出具相应检验申请单或报告</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439987948"/>
                  </a:ext>
                </a:extLst>
              </a:tr>
              <a:tr h="458079">
                <a:tc>
                  <a:txBody>
                    <a:bodyPr/>
                    <a:lstStyle/>
                    <a:p>
                      <a:pPr algn="l"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细菌培养、鉴定和药敏实验</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能开展胸腔积液的细菌培养、结核分枝杆菌培养及药敏实验，包括</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MIC</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值测定</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出具相应检验申请单或报告</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915640997"/>
                  </a:ext>
                </a:extLst>
              </a:tr>
              <a:tr h="458079">
                <a:tc>
                  <a:txBody>
                    <a:bodyPr/>
                    <a:lstStyle/>
                    <a:p>
                      <a:pPr algn="l"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真菌培养及鉴定</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能开展胸腔积液标本的真菌培养及药敏实验</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出具相应检验申请单或报告</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473021991"/>
                  </a:ext>
                </a:extLst>
              </a:tr>
              <a:tr h="458079">
                <a:tc>
                  <a:txBody>
                    <a:bodyPr/>
                    <a:lstStyle/>
                    <a:p>
                      <a:pPr algn="l"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宏基因测序</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能在院内开展胸腔积液标本的微生物宏基因测序</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出具相应检验申请单或报告</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349513052"/>
                  </a:ext>
                </a:extLst>
              </a:tr>
            </a:tbl>
          </a:graphicData>
        </a:graphic>
      </p:graphicFrame>
      <p:sp>
        <p:nvSpPr>
          <p:cNvPr id="4" name="文本框 3">
            <a:extLst>
              <a:ext uri="{FF2B5EF4-FFF2-40B4-BE49-F238E27FC236}">
                <a16:creationId xmlns:a16="http://schemas.microsoft.com/office/drawing/2014/main" id="{FAF810FE-05A9-2E09-EDAD-FD8E1DB8A033}"/>
              </a:ext>
            </a:extLst>
          </p:cNvPr>
          <p:cNvSpPr txBox="1"/>
          <p:nvPr/>
        </p:nvSpPr>
        <p:spPr>
          <a:xfrm>
            <a:off x="3176" y="-3763"/>
            <a:ext cx="1098786" cy="215444"/>
          </a:xfrm>
          <a:prstGeom prst="rect">
            <a:avLst/>
          </a:prstGeom>
          <a:solidFill>
            <a:schemeClr val="bg1">
              <a:lumMod val="75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srgbClr val="000000"/>
                </a:solidFill>
                <a:effectLst/>
                <a:uLnTx/>
                <a:uFillTx/>
                <a:latin typeface="Verdana"/>
                <a:ea typeface="微软雅黑" panose="020B0503020204020204" pitchFamily="34" charset="-122"/>
                <a:cs typeface="+mn-cs"/>
              </a:rPr>
              <a:t>1.</a:t>
            </a:r>
            <a:r>
              <a:rPr kumimoji="0" lang="zh-CN" altLang="en-US" sz="800" b="0" i="0" u="none" strike="noStrike" kern="1200" cap="none" spc="0" normalizeH="0" baseline="0" noProof="0" dirty="0">
                <a:ln>
                  <a:noFill/>
                </a:ln>
                <a:solidFill>
                  <a:srgbClr val="000000"/>
                </a:solidFill>
                <a:effectLst/>
                <a:uLnTx/>
                <a:uFillTx/>
                <a:latin typeface="Verdana"/>
                <a:ea typeface="微软雅黑" panose="020B0503020204020204" pitchFamily="34" charset="-122"/>
                <a:cs typeface="+mn-cs"/>
              </a:rPr>
              <a:t>业务能力考核指标</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 imgW="5715" imgH="5715" progId="TCLayout.ActiveDocument.1">
                  <p:embed/>
                </p:oleObj>
              </mc:Choice>
              <mc:Fallback>
                <p:oleObj name="think-cell 幻灯片" r:id="rId3" imgW="5715" imgH="5715" progId="TCLayout.ActiveDocument.1">
                  <p:embed/>
                  <p:pic>
                    <p:nvPicPr>
                      <p:cNvPr id="7" name="think-cell data - do not delete"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灯片编号占位符 2"/>
          <p:cNvSpPr>
            <a:spLocks noGrp="1"/>
          </p:cNvSpPr>
          <p:nvPr>
            <p:ph type="sldNum" sz="quarter" idx="4"/>
          </p:nvPr>
        </p:nvSpPr>
        <p:spPr>
          <a:xfrm>
            <a:off x="318375" y="4846754"/>
            <a:ext cx="396000" cy="16200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3C4F54F3-C349-4609-AFEE-01462D5C7942}" type="slidenum">
              <a:rPr kumimoji="0" lang="en-GB" sz="8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18</a:t>
            </a:fld>
            <a:endParaRPr kumimoji="0" lang="en-GB"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9" name="标题 1"/>
          <p:cNvSpPr txBox="1"/>
          <p:nvPr/>
        </p:nvSpPr>
        <p:spPr>
          <a:xfrm>
            <a:off x="226432" y="261218"/>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rgbClr val="A60000"/>
                </a:solidFill>
                <a:effectLst/>
                <a:uLnTx/>
                <a:uFillTx/>
                <a:latin typeface="微软雅黑" panose="020B0503020204020204" charset="-122"/>
                <a:ea typeface="微软雅黑" panose="020B0503020204020204" charset="-122"/>
                <a:cs typeface="Arial" panose="020B0604020202020204" pitchFamily="34" charset="0"/>
              </a:rPr>
              <a:t>业务能力</a:t>
            </a:r>
            <a:endParaRPr kumimoji="0" lang="zh-CN" altLang="en-US" sz="2400" b="1" i="0" u="none" strike="noStrike" kern="1200" cap="none" spc="0" normalizeH="0" baseline="0" noProof="0" dirty="0">
              <a:ln>
                <a:noFill/>
              </a:ln>
              <a:solidFill>
                <a:srgbClr val="A60000"/>
              </a:solidFill>
              <a:effectLst/>
              <a:uLnTx/>
              <a:uFillTx/>
              <a:latin typeface="Arial" panose="020B0604020202020204" pitchFamily="34" charset="0"/>
              <a:ea typeface="华文楷体" panose="02010600040101010101" pitchFamily="2" charset="-122"/>
              <a:cs typeface="Arial" panose="020B0604020202020204" pitchFamily="34" charset="0"/>
            </a:endParaRPr>
          </a:p>
        </p:txBody>
      </p:sp>
      <p:sp>
        <p:nvSpPr>
          <p:cNvPr id="4" name="文本框 3">
            <a:extLst>
              <a:ext uri="{FF2B5EF4-FFF2-40B4-BE49-F238E27FC236}">
                <a16:creationId xmlns:a16="http://schemas.microsoft.com/office/drawing/2014/main" id="{D899E38A-D088-D860-68AE-AAFA11796B5B}"/>
              </a:ext>
            </a:extLst>
          </p:cNvPr>
          <p:cNvSpPr txBox="1"/>
          <p:nvPr/>
        </p:nvSpPr>
        <p:spPr>
          <a:xfrm>
            <a:off x="3176" y="-3763"/>
            <a:ext cx="1098786" cy="215444"/>
          </a:xfrm>
          <a:prstGeom prst="rect">
            <a:avLst/>
          </a:prstGeom>
          <a:solidFill>
            <a:schemeClr val="bg1">
              <a:lumMod val="75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srgbClr val="000000"/>
                </a:solidFill>
                <a:effectLst/>
                <a:uLnTx/>
                <a:uFillTx/>
                <a:latin typeface="Verdana"/>
                <a:ea typeface="微软雅黑" panose="020B0503020204020204" pitchFamily="34" charset="-122"/>
                <a:cs typeface="+mn-cs"/>
              </a:rPr>
              <a:t>1.</a:t>
            </a:r>
            <a:r>
              <a:rPr kumimoji="0" lang="zh-CN" altLang="en-US" sz="800" b="0" i="0" u="none" strike="noStrike" kern="1200" cap="none" spc="0" normalizeH="0" baseline="0" noProof="0" dirty="0">
                <a:ln>
                  <a:noFill/>
                </a:ln>
                <a:solidFill>
                  <a:srgbClr val="000000"/>
                </a:solidFill>
                <a:effectLst/>
                <a:uLnTx/>
                <a:uFillTx/>
                <a:latin typeface="Verdana"/>
                <a:ea typeface="微软雅黑" panose="020B0503020204020204" pitchFamily="34" charset="-122"/>
                <a:cs typeface="+mn-cs"/>
              </a:rPr>
              <a:t>业务能力考核指标</a:t>
            </a:r>
          </a:p>
        </p:txBody>
      </p:sp>
      <p:graphicFrame>
        <p:nvGraphicFramePr>
          <p:cNvPr id="5" name="表格 4">
            <a:extLst>
              <a:ext uri="{FF2B5EF4-FFF2-40B4-BE49-F238E27FC236}">
                <a16:creationId xmlns:a16="http://schemas.microsoft.com/office/drawing/2014/main" id="{792FE4D7-C071-976E-5894-A9FD8D533D51}"/>
              </a:ext>
            </a:extLst>
          </p:cNvPr>
          <p:cNvGraphicFramePr>
            <a:graphicFrameLocks noGrp="1"/>
          </p:cNvGraphicFramePr>
          <p:nvPr>
            <p:extLst>
              <p:ext uri="{D42A27DB-BD31-4B8C-83A1-F6EECF244321}">
                <p14:modId xmlns:p14="http://schemas.microsoft.com/office/powerpoint/2010/main" val="3592079770"/>
              </p:ext>
            </p:extLst>
          </p:nvPr>
        </p:nvGraphicFramePr>
        <p:xfrm>
          <a:off x="187154" y="774141"/>
          <a:ext cx="8683032" cy="3628109"/>
        </p:xfrm>
        <a:graphic>
          <a:graphicData uri="http://schemas.openxmlformats.org/drawingml/2006/table">
            <a:tbl>
              <a:tblPr/>
              <a:tblGrid>
                <a:gridCol w="995973">
                  <a:extLst>
                    <a:ext uri="{9D8B030D-6E8A-4147-A177-3AD203B41FA5}">
                      <a16:colId xmlns:a16="http://schemas.microsoft.com/office/drawing/2014/main" val="20000"/>
                    </a:ext>
                  </a:extLst>
                </a:gridCol>
                <a:gridCol w="1637570">
                  <a:extLst>
                    <a:ext uri="{9D8B030D-6E8A-4147-A177-3AD203B41FA5}">
                      <a16:colId xmlns:a16="http://schemas.microsoft.com/office/drawing/2014/main" val="20001"/>
                    </a:ext>
                  </a:extLst>
                </a:gridCol>
                <a:gridCol w="844571">
                  <a:extLst>
                    <a:ext uri="{9D8B030D-6E8A-4147-A177-3AD203B41FA5}">
                      <a16:colId xmlns:a16="http://schemas.microsoft.com/office/drawing/2014/main" val="20002"/>
                    </a:ext>
                  </a:extLst>
                </a:gridCol>
                <a:gridCol w="2411980">
                  <a:extLst>
                    <a:ext uri="{9D8B030D-6E8A-4147-A177-3AD203B41FA5}">
                      <a16:colId xmlns:a16="http://schemas.microsoft.com/office/drawing/2014/main" val="20003"/>
                    </a:ext>
                  </a:extLst>
                </a:gridCol>
                <a:gridCol w="360914">
                  <a:extLst>
                    <a:ext uri="{9D8B030D-6E8A-4147-A177-3AD203B41FA5}">
                      <a16:colId xmlns:a16="http://schemas.microsoft.com/office/drawing/2014/main" val="20004"/>
                    </a:ext>
                  </a:extLst>
                </a:gridCol>
                <a:gridCol w="578705">
                  <a:extLst>
                    <a:ext uri="{9D8B030D-6E8A-4147-A177-3AD203B41FA5}">
                      <a16:colId xmlns:a16="http://schemas.microsoft.com/office/drawing/2014/main" val="20005"/>
                    </a:ext>
                  </a:extLst>
                </a:gridCol>
                <a:gridCol w="634708">
                  <a:extLst>
                    <a:ext uri="{9D8B030D-6E8A-4147-A177-3AD203B41FA5}">
                      <a16:colId xmlns:a16="http://schemas.microsoft.com/office/drawing/2014/main" val="20006"/>
                    </a:ext>
                  </a:extLst>
                </a:gridCol>
                <a:gridCol w="1218611">
                  <a:extLst>
                    <a:ext uri="{9D8B030D-6E8A-4147-A177-3AD203B41FA5}">
                      <a16:colId xmlns:a16="http://schemas.microsoft.com/office/drawing/2014/main" val="149442718"/>
                    </a:ext>
                  </a:extLst>
                </a:gridCol>
              </a:tblGrid>
              <a:tr h="350283">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评分标准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hMerge="1">
                  <a:txBody>
                    <a:bodyPr/>
                    <a:lstStyle/>
                    <a:p>
                      <a:pPr algn="ctr" fontAlgn="ct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extLst>
                  <a:ext uri="{0D108BD9-81ED-4DB2-BD59-A6C34878D82A}">
                    <a16:rowId xmlns:a16="http://schemas.microsoft.com/office/drawing/2014/main" val="10000"/>
                  </a:ext>
                </a:extLst>
              </a:tr>
              <a:tr h="332509">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核酸检测</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能开展胸腔积液标本</a:t>
                      </a:r>
                      <a:r>
                        <a:rPr lang="en-US" sz="600" b="0" i="0" u="none" strike="noStrike" dirty="0" err="1">
                          <a:solidFill>
                            <a:srgbClr val="000000"/>
                          </a:solidFill>
                          <a:effectLst/>
                          <a:latin typeface="微软雅黑" panose="020B0503020204020204" pitchFamily="34" charset="-122"/>
                          <a:ea typeface="微软雅黑" panose="020B0503020204020204" pitchFamily="34" charset="-122"/>
                        </a:rPr>
                        <a:t>TB-PCR、Xpert</a:t>
                      </a:r>
                      <a:r>
                        <a:rPr lang="en-US" sz="600" b="0" i="0" u="none" strike="noStrike" dirty="0">
                          <a:solidFill>
                            <a:srgbClr val="000000"/>
                          </a:solidFill>
                          <a:effectLst/>
                          <a:latin typeface="微软雅黑" panose="020B0503020204020204" pitchFamily="34" charset="-122"/>
                          <a:ea typeface="微软雅黑" panose="020B0503020204020204" pitchFamily="34" charset="-122"/>
                        </a:rPr>
                        <a:t> MTB/RIF</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出具相应检验申请单或报告</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6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600" b="0" i="0" u="none" strike="noStrike">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0001"/>
                  </a:ext>
                </a:extLst>
              </a:tr>
              <a:tr h="252118">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胸腔积液细胞学</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能开展胸腔积液细胞学检测包括：</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）分类计数；</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）流式细胞学</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现场</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出具相应检验申请单或报告</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6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600" b="0" i="0" u="none" strike="noStrike">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a:solidFill>
                            <a:srgbClr val="000000"/>
                          </a:solidFill>
                          <a:effectLst/>
                          <a:latin typeface="微软雅黑" panose="020B0503020204020204" pitchFamily="34" charset="-122"/>
                          <a:ea typeface="微软雅黑" panose="020B0503020204020204" pitchFamily="34" charset="-122"/>
                        </a:rPr>
                        <a:t>5</a:t>
                      </a:r>
                      <a:r>
                        <a:rPr lang="zh-CN" altLang="en-US" sz="600" b="0" i="0" u="none" strike="noStrike">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623649530"/>
                  </a:ext>
                </a:extLst>
              </a:tr>
              <a:tr h="464513">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生化检测</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能开展胸腔积液检测：</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）总蛋白、乳酸脱氢酶（</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LDH</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）、腺苷脱氨酶（</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ADA</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）、葡萄糖；</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CEA</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CYFRA21-1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NSE</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CA-125</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pH</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C</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反应蛋白、淀粉酶；</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）甘油三酯和胆固醇检测；</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N</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末端脑钠肽前体等检测。</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现场</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出具相应检验申请单或报告</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6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都满足（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3-4</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4031948741"/>
                  </a:ext>
                </a:extLst>
              </a:tr>
              <a:tr h="309992">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免疫学检测</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能开展胸腔积液免疫学检测：</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ANA</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、抗 </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dsDNA </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抗体、类风湿因子、补体</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C3</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 </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C4</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γ</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干扰素释放试验；</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γ</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干扰素水平、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IL27</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检测。</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现场</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出具相应检验申请单或报告</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6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381346555"/>
                  </a:ext>
                </a:extLst>
              </a:tr>
              <a:tr h="309992">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基因检测</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能基于胸腔积液标本开展恶性胸腔积液的肿瘤基因二代测序，测序在院内完成。</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现场</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0" algn="l" defTabSz="457200" rtl="0" eaLnBrk="1" fontAlgn="ctr" latinLnBrk="0" hangingPunct="1"/>
                      <a:r>
                        <a:rPr lang="zh-CN" altLang="en-US" sz="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出具相应检验申请单或报告</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有（</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600" b="0" i="0" u="none" strike="noStrike">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319422950"/>
                  </a:ext>
                </a:extLst>
              </a:tr>
              <a:tr h="309992">
                <a:tc>
                  <a:txBody>
                    <a:bodyPr/>
                    <a:lstStyle/>
                    <a:p>
                      <a:pPr algn="l" fontAlgn="ctr"/>
                      <a:r>
                        <a:rPr lang="zh-CN" altLang="en-US" sz="700" b="0" i="0" u="none" strike="noStrike">
                          <a:solidFill>
                            <a:srgbClr val="000000"/>
                          </a:solidFill>
                          <a:effectLst/>
                          <a:latin typeface="微软雅黑" panose="020B0503020204020204" pitchFamily="34" charset="-122"/>
                          <a:ea typeface="微软雅黑" panose="020B0503020204020204" pitchFamily="34" charset="-122"/>
                        </a:rPr>
                        <a:t>胸腔积液的细胞病理学</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能开展胸腔积液标本的病理包括：脱落细胞病理诊断和免疫细胞化学</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0" algn="l" defTabSz="457200" rtl="0" eaLnBrk="1" fontAlgn="ctr" latinLnBrk="0" hangingPunct="1"/>
                      <a:r>
                        <a:rPr lang="zh-CN" altLang="en-US" sz="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出具相应检验申请单或报告</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600" b="0" i="0" u="none" strike="noStrike">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a:solidFill>
                            <a:srgbClr val="000000"/>
                          </a:solidFill>
                          <a:effectLst/>
                          <a:latin typeface="微软雅黑" panose="020B0503020204020204" pitchFamily="34" charset="-122"/>
                          <a:ea typeface="微软雅黑" panose="020B0503020204020204" pitchFamily="34" charset="-122"/>
                        </a:rPr>
                        <a:t>5</a:t>
                      </a:r>
                      <a:r>
                        <a:rPr lang="zh-CN" altLang="en-US" sz="600" b="0" i="0" u="none" strike="noStrike">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6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39278992"/>
                  </a:ext>
                </a:extLst>
              </a:tr>
              <a:tr h="309992">
                <a:tc>
                  <a:txBody>
                    <a:bodyPr/>
                    <a:lstStyle/>
                    <a:p>
                      <a:pPr algn="l" fontAlgn="ctr"/>
                      <a:r>
                        <a:rPr lang="zh-CN" altLang="en-US" sz="700" b="0" i="0" u="none" strike="noStrike">
                          <a:solidFill>
                            <a:srgbClr val="000000"/>
                          </a:solidFill>
                          <a:effectLst/>
                          <a:latin typeface="微软雅黑" panose="020B0503020204020204" pitchFamily="34" charset="-122"/>
                          <a:ea typeface="微软雅黑" panose="020B0503020204020204" pitchFamily="34" charset="-122"/>
                        </a:rPr>
                        <a:t>胸膜组织的病理学</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能利用内科胸腔镜活检或胸膜活检等标本进行：</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）组织</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HE</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染色、免疫组化；</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）抗酸染色、</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TB-DNA</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）真菌染色、刚果红染色等。</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0" algn="l" defTabSz="457200" rtl="0" eaLnBrk="1" fontAlgn="ctr" latinLnBrk="0" hangingPunct="1"/>
                      <a:r>
                        <a:rPr lang="zh-CN" altLang="en-US" sz="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出具相应检验申请单或报告</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都满足（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2-3</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6</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244578947"/>
                  </a:ext>
                </a:extLst>
              </a:tr>
              <a:tr h="309992">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胸膜组织的分子病理学</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能利用内科胸腔镜活检或胸膜穿刺等获取的肿瘤组织进行基因检测（院内完成）：</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 PCR</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技术； </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二代测序技术； </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3. FISH</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技术 。检测均在院内完成。</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0" algn="l" defTabSz="457200" rtl="0" eaLnBrk="1" fontAlgn="ctr" latinLnBrk="0" hangingPunct="1"/>
                      <a:r>
                        <a:rPr lang="zh-CN" altLang="en-US" sz="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出具相应检验申请单或报告</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都满足（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2-3</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满足</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条（</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70919662"/>
                  </a:ext>
                </a:extLst>
              </a:tr>
              <a:tr h="309992">
                <a:tc rowSpan="2">
                  <a:txBody>
                    <a:bodyPr/>
                    <a:lstStyle/>
                    <a:p>
                      <a:pPr algn="ctr" fontAlgn="ctr"/>
                      <a:r>
                        <a:rPr lang="zh-CN" altLang="en-US" sz="700" b="0" i="0" u="none" strike="noStrike" dirty="0">
                          <a:solidFill>
                            <a:srgbClr val="000000"/>
                          </a:solidFill>
                          <a:effectLst/>
                          <a:latin typeface="微软雅黑" panose="020B0503020204020204" charset="-122"/>
                          <a:ea typeface="微软雅黑" panose="020B0503020204020204" charset="-122"/>
                        </a:rPr>
                        <a:t>影像</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住院期间胸部影像学检查（</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CT</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600" b="0" i="0" u="none" strike="noStrike" dirty="0">
                          <a:solidFill>
                            <a:srgbClr val="000000"/>
                          </a:solidFill>
                          <a:effectLst/>
                          <a:latin typeface="微软雅黑" panose="020B0503020204020204" pitchFamily="34" charset="-122"/>
                          <a:ea typeface="微软雅黑" panose="020B0503020204020204" pitchFamily="34" charset="-122"/>
                        </a:rPr>
                        <a:t>PET/CT</a:t>
                      </a: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等）</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2">
                  <a:txBody>
                    <a:bodyPr/>
                    <a:lstStyle/>
                    <a:p>
                      <a:pPr algn="ctr" fontAlgn="ctr"/>
                      <a:r>
                        <a:rPr lang="zh-CN" altLang="en-US" sz="600" b="0" i="0" u="none" strike="noStrike" dirty="0">
                          <a:solidFill>
                            <a:srgbClr val="000000"/>
                          </a:solidFill>
                          <a:effectLst/>
                          <a:latin typeface="微软雅黑" panose="020B0503020204020204" pitchFamily="34" charset="-122"/>
                          <a:ea typeface="+mn-ea"/>
                        </a:rPr>
                        <a:t>资料准备和现场提问</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2">
                  <a:txBody>
                    <a:bodyPr/>
                    <a:lstStyle/>
                    <a:p>
                      <a:pPr algn="l" fontAlgn="ctr"/>
                      <a:r>
                        <a:rPr lang="zh-CN" altLang="en-US" sz="600" b="0" i="0" u="none" strike="noStrike" dirty="0">
                          <a:solidFill>
                            <a:srgbClr val="000000"/>
                          </a:solidFill>
                          <a:effectLst/>
                          <a:latin typeface="微软雅黑" panose="020B0503020204020204" pitchFamily="34" charset="-122"/>
                          <a:ea typeface="+mn-ea"/>
                        </a:rPr>
                        <a:t>出具相应检验申请单或报告</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6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600" b="0" i="0" u="none" strike="noStrike" dirty="0">
                          <a:solidFill>
                            <a:srgbClr val="000000"/>
                          </a:solidFill>
                          <a:effectLst/>
                          <a:latin typeface="微软雅黑" panose="020B0503020204020204" charset="-122"/>
                          <a:ea typeface="微软雅黑" panose="020B0503020204020204" charset="-122"/>
                        </a:rPr>
                        <a:t>是（</a:t>
                      </a:r>
                      <a:r>
                        <a:rPr lang="en-US" altLang="zh-CN" sz="600" b="0" i="0" u="none" strike="noStrike" dirty="0">
                          <a:solidFill>
                            <a:srgbClr val="000000"/>
                          </a:solidFill>
                          <a:effectLst/>
                          <a:latin typeface="微软雅黑" panose="020B0503020204020204" charset="-122"/>
                          <a:ea typeface="微软雅黑" panose="020B0503020204020204" charset="-122"/>
                        </a:rPr>
                        <a:t>10</a:t>
                      </a:r>
                      <a:r>
                        <a:rPr lang="zh-CN" altLang="en-US" sz="6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600" b="0" i="0" u="none" strike="noStrike">
                          <a:solidFill>
                            <a:srgbClr val="000000"/>
                          </a:solidFill>
                          <a:effectLst/>
                          <a:latin typeface="微软雅黑" panose="020B0503020204020204" charset="-122"/>
                          <a:ea typeface="微软雅黑" panose="020B0503020204020204" charset="-122"/>
                        </a:rPr>
                        <a:t>否（</a:t>
                      </a:r>
                      <a:r>
                        <a:rPr lang="en-US" altLang="zh-CN" sz="600" b="0" i="0" u="none" strike="noStrike">
                          <a:solidFill>
                            <a:srgbClr val="000000"/>
                          </a:solidFill>
                          <a:effectLst/>
                          <a:latin typeface="微软雅黑" panose="020B0503020204020204" charset="-122"/>
                          <a:ea typeface="微软雅黑" panose="020B0503020204020204" charset="-122"/>
                        </a:rPr>
                        <a:t>0</a:t>
                      </a:r>
                      <a:r>
                        <a:rPr lang="zh-CN" altLang="en-US" sz="600" b="0" i="0" u="none" strike="noStrike">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06774917"/>
                  </a:ext>
                </a:extLst>
              </a:tr>
              <a:tr h="309992">
                <a:tc vMerge="1">
                  <a:txBody>
                    <a:bodyPr/>
                    <a:lstStyle/>
                    <a:p>
                      <a:endParaRPr lang="zh-CN"/>
                    </a:p>
                  </a:txBody>
                  <a:tcP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600" b="0" i="0" u="none" strike="noStrike" dirty="0">
                          <a:solidFill>
                            <a:srgbClr val="000000"/>
                          </a:solidFill>
                          <a:effectLst/>
                          <a:latin typeface="微软雅黑" panose="020B0503020204020204" pitchFamily="34" charset="-122"/>
                          <a:ea typeface="微软雅黑" panose="020B0503020204020204" pitchFamily="34" charset="-122"/>
                        </a:rPr>
                        <a:t>住院期间胸部超声检查</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6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600" b="0" i="0" u="none" strike="noStrike" dirty="0">
                          <a:solidFill>
                            <a:srgbClr val="000000"/>
                          </a:solidFill>
                          <a:effectLst/>
                          <a:latin typeface="微软雅黑" panose="020B0503020204020204" charset="-122"/>
                          <a:ea typeface="微软雅黑" panose="020B0503020204020204" charset="-122"/>
                        </a:rPr>
                        <a:t>是（</a:t>
                      </a:r>
                      <a:r>
                        <a:rPr lang="en-US" altLang="zh-CN" sz="600" b="0" i="0" u="none" strike="noStrike" dirty="0">
                          <a:solidFill>
                            <a:srgbClr val="000000"/>
                          </a:solidFill>
                          <a:effectLst/>
                          <a:latin typeface="微软雅黑" panose="020B0503020204020204" charset="-122"/>
                          <a:ea typeface="微软雅黑" panose="020B0503020204020204" charset="-122"/>
                        </a:rPr>
                        <a:t>10</a:t>
                      </a:r>
                      <a:r>
                        <a:rPr lang="zh-CN" altLang="en-US" sz="6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600" b="0" i="0" u="none" strike="noStrike" dirty="0">
                          <a:solidFill>
                            <a:srgbClr val="000000"/>
                          </a:solidFill>
                          <a:effectLst/>
                          <a:latin typeface="微软雅黑" panose="020B0503020204020204" charset="-122"/>
                          <a:ea typeface="微软雅黑" panose="020B0503020204020204" charset="-122"/>
                        </a:rPr>
                        <a:t>否（</a:t>
                      </a:r>
                      <a:r>
                        <a:rPr lang="en-US" altLang="zh-CN" sz="600" b="0" i="0" u="none" strike="noStrike" dirty="0">
                          <a:solidFill>
                            <a:srgbClr val="000000"/>
                          </a:solidFill>
                          <a:effectLst/>
                          <a:latin typeface="微软雅黑" panose="020B0503020204020204" charset="-122"/>
                          <a:ea typeface="微软雅黑" panose="020B0503020204020204" charset="-122"/>
                        </a:rPr>
                        <a:t>0</a:t>
                      </a:r>
                      <a:r>
                        <a:rPr lang="zh-CN" altLang="en-US" sz="6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283562760"/>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 imgW="5715" imgH="5715" progId="TCLayout.ActiveDocument.1">
                  <p:embed/>
                </p:oleObj>
              </mc:Choice>
              <mc:Fallback>
                <p:oleObj name="think-cell 幻灯片" r:id="rId3" imgW="5715" imgH="5715" progId="TCLayout.ActiveDocument.1">
                  <p:embed/>
                  <p:pic>
                    <p:nvPicPr>
                      <p:cNvPr id="7" name="think-cell data - do not delete"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灯片编号占位符 2"/>
          <p:cNvSpPr>
            <a:spLocks noGrp="1"/>
          </p:cNvSpPr>
          <p:nvPr>
            <p:ph type="sldNum" sz="quarter" idx="4"/>
          </p:nvPr>
        </p:nvSpPr>
        <p:spPr>
          <a:xfrm>
            <a:off x="318375" y="4846754"/>
            <a:ext cx="396000" cy="16200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3C4F54F3-C349-4609-AFEE-01462D5C7942}" type="slidenum">
              <a:rPr kumimoji="0" lang="en-GB" sz="8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19</a:t>
            </a:fld>
            <a:endParaRPr kumimoji="0" lang="en-GB"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9" name="标题 1"/>
          <p:cNvSpPr txBox="1"/>
          <p:nvPr/>
        </p:nvSpPr>
        <p:spPr>
          <a:xfrm>
            <a:off x="197861" y="241595"/>
            <a:ext cx="8593455"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rgbClr val="A60000"/>
                </a:solidFill>
                <a:effectLst/>
                <a:uLnTx/>
                <a:uFillTx/>
                <a:latin typeface="微软雅黑" panose="020B0503020204020204" charset="-122"/>
                <a:ea typeface="微软雅黑" panose="020B0503020204020204" charset="-122"/>
                <a:cs typeface="Arial" panose="020B0604020202020204" pitchFamily="34" charset="0"/>
                <a:sym typeface="+mn-ea"/>
              </a:rPr>
              <a:t>工作量</a:t>
            </a:r>
          </a:p>
        </p:txBody>
      </p:sp>
      <p:sp>
        <p:nvSpPr>
          <p:cNvPr id="2" name="文本框 1">
            <a:extLst>
              <a:ext uri="{FF2B5EF4-FFF2-40B4-BE49-F238E27FC236}">
                <a16:creationId xmlns:a16="http://schemas.microsoft.com/office/drawing/2014/main" id="{3EA4DAE7-49C7-49DA-3EC8-5B56FCE34E7D}"/>
              </a:ext>
            </a:extLst>
          </p:cNvPr>
          <p:cNvSpPr txBox="1"/>
          <p:nvPr/>
        </p:nvSpPr>
        <p:spPr>
          <a:xfrm>
            <a:off x="3175" y="-3763"/>
            <a:ext cx="1434277" cy="215444"/>
          </a:xfrm>
          <a:prstGeom prst="rect">
            <a:avLst/>
          </a:prstGeom>
          <a:solidFill>
            <a:schemeClr val="bg1">
              <a:lumMod val="75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srgbClr val="000000"/>
                </a:solidFill>
                <a:effectLst/>
                <a:uLnTx/>
                <a:uFillTx/>
                <a:latin typeface="Verdana"/>
                <a:ea typeface="微软雅黑" panose="020B0503020204020204" pitchFamily="34" charset="-122"/>
                <a:cs typeface="+mn-cs"/>
              </a:rPr>
              <a:t>2.</a:t>
            </a:r>
            <a:r>
              <a:rPr kumimoji="0" lang="zh-CN" altLang="en-US" sz="800" b="0" i="0" u="none" strike="noStrike" kern="1200" cap="none" spc="0" normalizeH="0" baseline="0" noProof="0" dirty="0">
                <a:ln>
                  <a:noFill/>
                </a:ln>
                <a:solidFill>
                  <a:srgbClr val="000000"/>
                </a:solidFill>
                <a:effectLst/>
                <a:uLnTx/>
                <a:uFillTx/>
                <a:latin typeface="Verdana"/>
                <a:ea typeface="微软雅黑" panose="020B0503020204020204" pitchFamily="34" charset="-122"/>
                <a:cs typeface="+mn-cs"/>
              </a:rPr>
              <a:t>病种质量与安全考核指标</a:t>
            </a:r>
          </a:p>
        </p:txBody>
      </p:sp>
      <p:graphicFrame>
        <p:nvGraphicFramePr>
          <p:cNvPr id="5" name="表格 4">
            <a:extLst>
              <a:ext uri="{FF2B5EF4-FFF2-40B4-BE49-F238E27FC236}">
                <a16:creationId xmlns:a16="http://schemas.microsoft.com/office/drawing/2014/main" id="{EC7FDD98-F9F2-0347-FFB1-47767209B093}"/>
              </a:ext>
            </a:extLst>
          </p:cNvPr>
          <p:cNvGraphicFramePr>
            <a:graphicFrameLocks noGrp="1"/>
          </p:cNvGraphicFramePr>
          <p:nvPr>
            <p:extLst>
              <p:ext uri="{D42A27DB-BD31-4B8C-83A1-F6EECF244321}">
                <p14:modId xmlns:p14="http://schemas.microsoft.com/office/powerpoint/2010/main" val="1099851688"/>
              </p:ext>
            </p:extLst>
          </p:nvPr>
        </p:nvGraphicFramePr>
        <p:xfrm>
          <a:off x="197860" y="708698"/>
          <a:ext cx="8593455" cy="3619082"/>
        </p:xfrm>
        <a:graphic>
          <a:graphicData uri="http://schemas.openxmlformats.org/drawingml/2006/table">
            <a:tbl>
              <a:tblPr/>
              <a:tblGrid>
                <a:gridCol w="743086">
                  <a:extLst>
                    <a:ext uri="{9D8B030D-6E8A-4147-A177-3AD203B41FA5}">
                      <a16:colId xmlns:a16="http://schemas.microsoft.com/office/drawing/2014/main" val="20000"/>
                    </a:ext>
                  </a:extLst>
                </a:gridCol>
                <a:gridCol w="1809833">
                  <a:extLst>
                    <a:ext uri="{9D8B030D-6E8A-4147-A177-3AD203B41FA5}">
                      <a16:colId xmlns:a16="http://schemas.microsoft.com/office/drawing/2014/main" val="20001"/>
                    </a:ext>
                  </a:extLst>
                </a:gridCol>
                <a:gridCol w="933415">
                  <a:extLst>
                    <a:ext uri="{9D8B030D-6E8A-4147-A177-3AD203B41FA5}">
                      <a16:colId xmlns:a16="http://schemas.microsoft.com/office/drawing/2014/main" val="20002"/>
                    </a:ext>
                  </a:extLst>
                </a:gridCol>
                <a:gridCol w="2665707">
                  <a:extLst>
                    <a:ext uri="{9D8B030D-6E8A-4147-A177-3AD203B41FA5}">
                      <a16:colId xmlns:a16="http://schemas.microsoft.com/office/drawing/2014/main" val="20003"/>
                    </a:ext>
                  </a:extLst>
                </a:gridCol>
                <a:gridCol w="398880">
                  <a:extLst>
                    <a:ext uri="{9D8B030D-6E8A-4147-A177-3AD203B41FA5}">
                      <a16:colId xmlns:a16="http://schemas.microsoft.com/office/drawing/2014/main" val="20004"/>
                    </a:ext>
                  </a:extLst>
                </a:gridCol>
                <a:gridCol w="639582">
                  <a:extLst>
                    <a:ext uri="{9D8B030D-6E8A-4147-A177-3AD203B41FA5}">
                      <a16:colId xmlns:a16="http://schemas.microsoft.com/office/drawing/2014/main" val="20005"/>
                    </a:ext>
                  </a:extLst>
                </a:gridCol>
                <a:gridCol w="701476">
                  <a:extLst>
                    <a:ext uri="{9D8B030D-6E8A-4147-A177-3AD203B41FA5}">
                      <a16:colId xmlns:a16="http://schemas.microsoft.com/office/drawing/2014/main" val="20006"/>
                    </a:ext>
                  </a:extLst>
                </a:gridCol>
                <a:gridCol w="701476">
                  <a:extLst>
                    <a:ext uri="{9D8B030D-6E8A-4147-A177-3AD203B41FA5}">
                      <a16:colId xmlns:a16="http://schemas.microsoft.com/office/drawing/2014/main" val="149442718"/>
                    </a:ext>
                  </a:extLst>
                </a:gridCol>
              </a:tblGrid>
              <a:tr h="226870">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评分标准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hMerge="1">
                  <a:txBody>
                    <a:bodyPr/>
                    <a:lstStyle/>
                    <a:p>
                      <a:pPr algn="ctr" fontAlgn="ct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extLst>
                  <a:ext uri="{0D108BD9-81ED-4DB2-BD59-A6C34878D82A}">
                    <a16:rowId xmlns:a16="http://schemas.microsoft.com/office/drawing/2014/main" val="10000"/>
                  </a:ext>
                </a:extLst>
              </a:tr>
              <a:tr h="296686">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出院人数</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胸膜疾病出院人数（人次</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4">
                  <a:txBody>
                    <a:bodyPr/>
                    <a:lstStyle/>
                    <a:p>
                      <a:pPr algn="ctr" fontAlgn="ctr"/>
                      <a:r>
                        <a:rPr lang="zh-CN" altLang="en-US" sz="900" b="0" i="0" u="none" strike="noStrike" dirty="0">
                          <a:solidFill>
                            <a:srgbClr val="000000"/>
                          </a:solidFill>
                          <a:effectLst/>
                          <a:latin typeface="微软雅黑" panose="020B0503020204020204" pitchFamily="34" charset="-122"/>
                          <a:ea typeface="+mn-ea"/>
                        </a:rPr>
                        <a:t>医务科数据为准，专家也可通过</a:t>
                      </a:r>
                      <a:r>
                        <a:rPr lang="en-US" altLang="zh-CN" sz="900" b="0" i="0" u="none" strike="noStrike" dirty="0">
                          <a:solidFill>
                            <a:srgbClr val="000000"/>
                          </a:solidFill>
                          <a:effectLst/>
                          <a:latin typeface="微软雅黑" panose="020B0503020204020204" pitchFamily="34" charset="-122"/>
                          <a:ea typeface="+mn-ea"/>
                        </a:rPr>
                        <a:t>HIS</a:t>
                      </a:r>
                      <a:r>
                        <a:rPr lang="zh-CN" altLang="en-US" sz="900" b="0" i="0" u="none" strike="noStrike" dirty="0">
                          <a:solidFill>
                            <a:srgbClr val="000000"/>
                          </a:solidFill>
                          <a:effectLst/>
                          <a:latin typeface="微软雅黑" panose="020B0503020204020204" pitchFamily="34" charset="-122"/>
                          <a:ea typeface="+mn-ea"/>
                        </a:rPr>
                        <a:t>现场数据来衡量</a:t>
                      </a: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300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人次（</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150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人次（</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50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人次（</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0001"/>
                  </a:ext>
                </a:extLst>
              </a:tr>
              <a:tr h="296686">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门诊量</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胸膜疾病门诊量（人次</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a:solidFill>
                            <a:srgbClr val="000000"/>
                          </a:solidFill>
                          <a:effectLst/>
                          <a:latin typeface="微软雅黑" panose="020B0503020204020204" pitchFamily="34" charset="-122"/>
                          <a:ea typeface="微软雅黑" panose="020B0503020204020204" pitchFamily="34" charset="-122"/>
                        </a:rPr>
                        <a:t>500</a:t>
                      </a:r>
                      <a:r>
                        <a:rPr lang="zh-CN" altLang="en-US" sz="700" b="0" i="0" u="none" strike="noStrike">
                          <a:solidFill>
                            <a:srgbClr val="000000"/>
                          </a:solidFill>
                          <a:effectLst/>
                          <a:latin typeface="微软雅黑" panose="020B0503020204020204" pitchFamily="34" charset="-122"/>
                          <a:ea typeface="微软雅黑" panose="020B0503020204020204" pitchFamily="34" charset="-122"/>
                        </a:rPr>
                        <a:t>人次（</a:t>
                      </a:r>
                      <a:r>
                        <a:rPr lang="en-US" altLang="zh-CN" sz="700" b="0" i="0" u="none" strike="noStrike">
                          <a:solidFill>
                            <a:srgbClr val="000000"/>
                          </a:solidFill>
                          <a:effectLst/>
                          <a:latin typeface="微软雅黑" panose="020B0503020204020204" pitchFamily="34" charset="-122"/>
                          <a:ea typeface="微软雅黑" panose="020B0503020204020204" pitchFamily="34" charset="-122"/>
                        </a:rPr>
                        <a:t>5</a:t>
                      </a:r>
                      <a:r>
                        <a:rPr lang="zh-CN" altLang="en-US" sz="700" b="0" i="0" u="none" strike="noStrike">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a:solidFill>
                            <a:srgbClr val="000000"/>
                          </a:solidFill>
                          <a:effectLst/>
                          <a:latin typeface="微软雅黑" panose="020B0503020204020204" pitchFamily="34" charset="-122"/>
                          <a:ea typeface="微软雅黑" panose="020B0503020204020204" pitchFamily="34" charset="-122"/>
                        </a:rPr>
                        <a:t>300</a:t>
                      </a:r>
                      <a:r>
                        <a:rPr lang="zh-CN" altLang="en-US" sz="700" b="0" i="0" u="none" strike="noStrike">
                          <a:solidFill>
                            <a:srgbClr val="000000"/>
                          </a:solidFill>
                          <a:effectLst/>
                          <a:latin typeface="微软雅黑" panose="020B0503020204020204" pitchFamily="34" charset="-122"/>
                          <a:ea typeface="微软雅黑" panose="020B0503020204020204" pitchFamily="34" charset="-122"/>
                        </a:rPr>
                        <a:t>人次（</a:t>
                      </a:r>
                      <a:r>
                        <a:rPr lang="en-US" altLang="zh-CN" sz="700" b="0" i="0" u="none" strike="noStrike">
                          <a:solidFill>
                            <a:srgbClr val="000000"/>
                          </a:solidFill>
                          <a:effectLst/>
                          <a:latin typeface="微软雅黑" panose="020B0503020204020204" pitchFamily="34" charset="-122"/>
                          <a:ea typeface="微软雅黑" panose="020B0503020204020204" pitchFamily="34" charset="-122"/>
                        </a:rPr>
                        <a:t>3</a:t>
                      </a:r>
                      <a:r>
                        <a:rPr lang="zh-CN" altLang="en-US" sz="700" b="0" i="0" u="none" strike="noStrike">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100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人次（</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623649530"/>
                  </a:ext>
                </a:extLst>
              </a:tr>
              <a:tr h="296686">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胸腔镜诊疗次数</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内科胸腔镜诊疗次数（年）</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200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人次（</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100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人次（</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6</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50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人次（</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4031948741"/>
                  </a:ext>
                </a:extLst>
              </a:tr>
              <a:tr h="296686">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胸膜穿刺活检次数</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胸膜穿刺活检次数（年）</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xBody>
                    <a:bodyPr/>
                    <a:lstStyle/>
                    <a:p>
                      <a:endParaRPr dirty="0"/>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200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人次（</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100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人次（</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50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人次（</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381346555"/>
                  </a:ext>
                </a:extLst>
              </a:tr>
              <a:tr h="296686">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胸腔穿刺前胸腔彩超定位率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能对胸腔积液患者进行胸穿前进行彩超定位</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分子：胸腔穿刺前彩超定位的病例数；</a:t>
                      </a:r>
                      <a:b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分母：胸腔穿刺的病例数；</a:t>
                      </a:r>
                      <a:b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检查方法：根据提供的年收治胸腔积液清单，从中随机抽查</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份病例判断胸穿前彩超定位率。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90%(5) </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80%(3)</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70%(1)</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692177814"/>
                  </a:ext>
                </a:extLst>
              </a:tr>
              <a:tr h="296686">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胸腔积液穿刺操作率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能对不明原因胸腔积液患者进行胸穿，获取胸腔积液标本</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分子：胸腔穿刺的病例数；</a:t>
                      </a:r>
                      <a:b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分母：不明原因胸腔积液的病例数；</a:t>
                      </a:r>
                      <a:b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检查方法：根据提供的年收治胸腔积液清单，从中随机抽查</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份病例判断胸腔穿刺率。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90%(5) </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80%(3)</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70%(1)</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924282638"/>
                  </a:ext>
                </a:extLst>
              </a:tr>
              <a:tr h="296686">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影像引导胸膜穿刺操作率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能对胸膜疾病患者开展</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CT</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或彩超引导下经皮胸膜穿刺活检，获取胸膜组织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分子：</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CT</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或彩超引导下经皮胸膜穿刺活检的病例数；</a:t>
                      </a:r>
                      <a:b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分母：胸膜穿刺活检的病例数；</a:t>
                      </a:r>
                      <a:b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检查方法：根据提供的年收治胸腔积液且行胸膜穿刺清单，从中随机抽查</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份病例判断引导胸膜穿刺率。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5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80%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883075612"/>
                  </a:ext>
                </a:extLst>
              </a:tr>
              <a:tr h="296686">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内科胸腔镜操作率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能对胸膜疾病患者开展内科胸腔镜下胸膜组织活检，获取胸膜组织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2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80%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4223417738"/>
                  </a:ext>
                </a:extLst>
              </a:tr>
              <a:tr h="296686">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胸腔闭式引流率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能对胸腔积液、气胸开展胸腔闭式引流（</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PCCM</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科独立完成）</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2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100%(5) </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a:solidFill>
                            <a:srgbClr val="000000"/>
                          </a:solidFill>
                          <a:effectLst/>
                          <a:latin typeface="微软雅黑" panose="020B0503020204020204" pitchFamily="34" charset="-122"/>
                          <a:ea typeface="微软雅黑" panose="020B0503020204020204" pitchFamily="34" charset="-122"/>
                        </a:rPr>
                        <a:t>90%(3)</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80%(1)</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662959769"/>
                  </a:ext>
                </a:extLst>
              </a:tr>
              <a:tr h="296686">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内科胸腔镜介入治疗开展量</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能对胸膜疾病患者开展内科胸腔镜下开展相关介入治疗，如脓胸冲洗、光动力、消融、海博刀、热灌注、顽固性气胸的治疗等</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资料准备和现场提问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2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50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例</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年（</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30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例</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年（</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例</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年（</a:t>
                      </a:r>
                      <a:r>
                        <a:rPr lang="en-US" altLang="zh-CN" sz="7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7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13946088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77" y="178118"/>
            <a:ext cx="9143524" cy="443865"/>
          </a:xfrm>
        </p:spPr>
        <p:txBody>
          <a:bodyPr>
            <a:no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评审议程</a:t>
            </a:r>
          </a:p>
        </p:txBody>
      </p:sp>
      <p:graphicFrame>
        <p:nvGraphicFramePr>
          <p:cNvPr id="6" name="表格 9"/>
          <p:cNvGraphicFramePr/>
          <p:nvPr>
            <p:custDataLst>
              <p:tags r:id="rId1"/>
            </p:custDataLst>
            <p:extLst>
              <p:ext uri="{D42A27DB-BD31-4B8C-83A1-F6EECF244321}">
                <p14:modId xmlns:p14="http://schemas.microsoft.com/office/powerpoint/2010/main" val="1691708655"/>
              </p:ext>
            </p:extLst>
          </p:nvPr>
        </p:nvGraphicFramePr>
        <p:xfrm>
          <a:off x="720566" y="920351"/>
          <a:ext cx="7820025" cy="3302797"/>
        </p:xfrm>
        <a:graphic>
          <a:graphicData uri="http://schemas.openxmlformats.org/drawingml/2006/table">
            <a:tbl>
              <a:tblPr firstRow="1" bandRow="1">
                <a:tableStyleId>{5C22544A-7EE6-4342-B048-85BDC9FD1C3A}</a:tableStyleId>
              </a:tblPr>
              <a:tblGrid>
                <a:gridCol w="1567339">
                  <a:extLst>
                    <a:ext uri="{9D8B030D-6E8A-4147-A177-3AD203B41FA5}">
                      <a16:colId xmlns:a16="http://schemas.microsoft.com/office/drawing/2014/main" val="20000"/>
                    </a:ext>
                  </a:extLst>
                </a:gridCol>
                <a:gridCol w="4172426">
                  <a:extLst>
                    <a:ext uri="{9D8B030D-6E8A-4147-A177-3AD203B41FA5}">
                      <a16:colId xmlns:a16="http://schemas.microsoft.com/office/drawing/2014/main" val="20001"/>
                    </a:ext>
                  </a:extLst>
                </a:gridCol>
                <a:gridCol w="2080260">
                  <a:extLst>
                    <a:ext uri="{9D8B030D-6E8A-4147-A177-3AD203B41FA5}">
                      <a16:colId xmlns:a16="http://schemas.microsoft.com/office/drawing/2014/main" val="20002"/>
                    </a:ext>
                  </a:extLst>
                </a:gridCol>
              </a:tblGrid>
              <a:tr h="334328">
                <a:tc>
                  <a:txBody>
                    <a:bodyPr/>
                    <a:lstStyle/>
                    <a:p>
                      <a:pPr algn="ctr">
                        <a:spcAft>
                          <a:spcPts val="0"/>
                        </a:spcAft>
                      </a:pPr>
                      <a:r>
                        <a:rPr lang="zh-CN" altLang="en-US" sz="1100" b="1" kern="100" dirty="0">
                          <a:effectLst/>
                          <a:latin typeface="微软雅黑" panose="020B0503020204020204" pitchFamily="34" charset="-122"/>
                          <a:ea typeface="微软雅黑" panose="020B0503020204020204" pitchFamily="34" charset="-122"/>
                        </a:rPr>
                        <a:t>时长</a:t>
                      </a:r>
                      <a:endParaRPr lang="zh-CN" altLang="en-US" sz="11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A60000"/>
                    </a:solidFill>
                  </a:tcPr>
                </a:tc>
                <a:tc>
                  <a:txBody>
                    <a:bodyPr/>
                    <a:lstStyle/>
                    <a:p>
                      <a:pPr algn="ctr">
                        <a:spcAft>
                          <a:spcPts val="0"/>
                        </a:spcAft>
                      </a:pPr>
                      <a:r>
                        <a:rPr lang="zh-CN" sz="1100" b="1" kern="100" dirty="0">
                          <a:effectLst/>
                          <a:latin typeface="微软雅黑" panose="020B0503020204020204" pitchFamily="34" charset="-122"/>
                          <a:ea typeface="微软雅黑" panose="020B0503020204020204" pitchFamily="34" charset="-122"/>
                        </a:rPr>
                        <a:t>具体内容</a:t>
                      </a:r>
                      <a:endParaRPr lang="zh-CN" sz="11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A60000"/>
                    </a:solidFill>
                  </a:tcPr>
                </a:tc>
                <a:tc>
                  <a:txBody>
                    <a:bodyPr/>
                    <a:lstStyle/>
                    <a:p>
                      <a:pPr algn="ctr">
                        <a:spcAft>
                          <a:spcPts val="0"/>
                        </a:spcAft>
                      </a:pPr>
                      <a:r>
                        <a:rPr lang="zh-CN" altLang="en-US" sz="1100" b="1" kern="100" dirty="0">
                          <a:effectLst/>
                          <a:latin typeface="微软雅黑" panose="020B0503020204020204" pitchFamily="34" charset="-122"/>
                          <a:ea typeface="微软雅黑" panose="020B0503020204020204" pitchFamily="34" charset="-122"/>
                        </a:rPr>
                        <a:t>讲者</a:t>
                      </a:r>
                      <a:endParaRPr lang="zh-CN" altLang="en-US" sz="11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A60000"/>
                    </a:solidFill>
                  </a:tcPr>
                </a:tc>
                <a:extLst>
                  <a:ext uri="{0D108BD9-81ED-4DB2-BD59-A6C34878D82A}">
                    <a16:rowId xmlns:a16="http://schemas.microsoft.com/office/drawing/2014/main" val="10000"/>
                  </a:ext>
                </a:extLst>
              </a:tr>
              <a:tr h="320993">
                <a:tc gridSpan="3">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100" b="1" kern="100" dirty="0">
                          <a:effectLst/>
                          <a:latin typeface="微软雅黑" panose="020B0503020204020204" pitchFamily="34" charset="-122"/>
                          <a:ea typeface="微软雅黑" panose="020B0503020204020204" pitchFamily="34" charset="-122"/>
                        </a:rPr>
                        <a:t>线上</a:t>
                      </a:r>
                      <a:r>
                        <a:rPr lang="en-US" altLang="zh-CN" sz="1100" b="1" kern="100" dirty="0">
                          <a:effectLst/>
                          <a:latin typeface="微软雅黑" panose="020B0503020204020204" pitchFamily="34" charset="-122"/>
                          <a:ea typeface="微软雅黑" panose="020B0503020204020204" pitchFamily="34" charset="-122"/>
                        </a:rPr>
                        <a:t>/</a:t>
                      </a:r>
                      <a:r>
                        <a:rPr lang="zh-CN" altLang="en-US" sz="1100" b="1" kern="100" dirty="0">
                          <a:effectLst/>
                          <a:latin typeface="微软雅黑" panose="020B0503020204020204" pitchFamily="34" charset="-122"/>
                          <a:ea typeface="微软雅黑" panose="020B0503020204020204" pitchFamily="34" charset="-122"/>
                        </a:rPr>
                        <a:t>线下主持人：指导专家组组长</a:t>
                      </a:r>
                    </a:p>
                  </a:txBody>
                  <a:tcPr marL="68580" marR="68580" marT="34290" marB="34290">
                    <a:solidFill>
                      <a:schemeClr val="bg1">
                        <a:lumMod val="85000"/>
                      </a:schemeClr>
                    </a:solidFill>
                  </a:tcPr>
                </a:tc>
                <a:tc hMerge="1">
                  <a:txBody>
                    <a:bodyPr/>
                    <a:lstStyle/>
                    <a:p>
                      <a:endParaRPr lang="zh-CN"/>
                    </a:p>
                  </a:txBody>
                  <a:tcPr/>
                </a:tc>
                <a:tc hMerge="1">
                  <a:txBody>
                    <a:bodyPr/>
                    <a:lstStyle/>
                    <a:p>
                      <a:endParaRPr lang="zh-CN"/>
                    </a:p>
                  </a:txBody>
                  <a:tcPr>
                    <a:solidFill>
                      <a:schemeClr val="bg1">
                        <a:lumMod val="85000"/>
                      </a:schemeClr>
                    </a:solidFill>
                  </a:tcPr>
                </a:tc>
                <a:extLst>
                  <a:ext uri="{0D108BD9-81ED-4DB2-BD59-A6C34878D82A}">
                    <a16:rowId xmlns:a16="http://schemas.microsoft.com/office/drawing/2014/main" val="10001"/>
                  </a:ext>
                </a:extLst>
              </a:tr>
              <a:tr h="321469">
                <a:tc>
                  <a:txBody>
                    <a:bodyPr/>
                    <a:lstStyle/>
                    <a:p>
                      <a:pPr algn="ctr">
                        <a:spcAft>
                          <a:spcPts val="0"/>
                        </a:spcAft>
                      </a:pPr>
                      <a:r>
                        <a:rPr lang="en-US" altLang="zh-CN" sz="1100" b="0" kern="100" dirty="0">
                          <a:effectLst/>
                          <a:latin typeface="微软雅黑" panose="020B0503020204020204" pitchFamily="34" charset="-122"/>
                          <a:ea typeface="微软雅黑" panose="020B0503020204020204" pitchFamily="34" charset="-122"/>
                        </a:rPr>
                        <a:t>5’</a:t>
                      </a:r>
                      <a:endParaRPr lang="en-US" altLang="zh-CN"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chemeClr val="bg1">
                        <a:lumMod val="95000"/>
                      </a:schemeClr>
                    </a:solidFill>
                  </a:tcPr>
                </a:tc>
                <a:tc>
                  <a:txBody>
                    <a:bodyPr/>
                    <a:lstStyle/>
                    <a:p>
                      <a:pPr algn="ctr">
                        <a:spcAft>
                          <a:spcPts val="0"/>
                        </a:spcAft>
                      </a:pPr>
                      <a:r>
                        <a:rPr lang="zh-CN" altLang="zh-CN" sz="1100" b="0" kern="100" dirty="0">
                          <a:effectLst/>
                          <a:latin typeface="微软雅黑" panose="020B0503020204020204" pitchFamily="34" charset="-122"/>
                          <a:ea typeface="微软雅黑" panose="020B0503020204020204" pitchFamily="34" charset="-122"/>
                        </a:rPr>
                        <a:t>专家致辞、介绍</a:t>
                      </a:r>
                      <a:r>
                        <a:rPr lang="zh-CN" altLang="en-US" sz="1100" b="0" kern="100" dirty="0">
                          <a:effectLst/>
                          <a:latin typeface="微软雅黑" panose="020B0503020204020204" pitchFamily="34" charset="-122"/>
                          <a:ea typeface="微软雅黑" panose="020B0503020204020204" pitchFamily="34" charset="-122"/>
                        </a:rPr>
                        <a:t>指导</a:t>
                      </a:r>
                      <a:r>
                        <a:rPr lang="zh-CN" altLang="zh-CN" sz="1100" b="0" kern="100" dirty="0">
                          <a:effectLst/>
                          <a:latin typeface="微软雅黑" panose="020B0503020204020204" pitchFamily="34" charset="-122"/>
                          <a:ea typeface="微软雅黑" panose="020B0503020204020204" pitchFamily="34" charset="-122"/>
                        </a:rPr>
                        <a:t>要求</a:t>
                      </a:r>
                      <a:endParaRPr lang="en-US"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chemeClr val="bg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100" b="0" kern="100" dirty="0">
                          <a:effectLst/>
                          <a:latin typeface="微软雅黑" panose="020B0503020204020204" pitchFamily="34" charset="-122"/>
                          <a:ea typeface="微软雅黑" panose="020B0503020204020204" pitchFamily="34" charset="-122"/>
                          <a:cs typeface="Times New Roman" panose="02020603050405020304" charset="0"/>
                        </a:rPr>
                        <a:t>指导专家组组长</a:t>
                      </a:r>
                    </a:p>
                  </a:txBody>
                  <a:tcPr marL="38576" marR="38576" marT="0" marB="0" anchor="ctr">
                    <a:solidFill>
                      <a:schemeClr val="bg1">
                        <a:lumMod val="95000"/>
                      </a:schemeClr>
                    </a:solidFill>
                  </a:tcPr>
                </a:tc>
                <a:extLst>
                  <a:ext uri="{0D108BD9-81ED-4DB2-BD59-A6C34878D82A}">
                    <a16:rowId xmlns:a16="http://schemas.microsoft.com/office/drawing/2014/main" val="10002"/>
                  </a:ext>
                </a:extLst>
              </a:tr>
              <a:tr h="320993">
                <a:tc>
                  <a:txBody>
                    <a:bodyPr/>
                    <a:lstStyle/>
                    <a:p>
                      <a:pPr algn="ctr">
                        <a:spcAft>
                          <a:spcPts val="0"/>
                        </a:spcAft>
                      </a:pPr>
                      <a:r>
                        <a:rPr lang="en-US" altLang="zh-CN" sz="1100" b="0" kern="100" dirty="0">
                          <a:effectLst/>
                          <a:latin typeface="微软雅黑" panose="020B0503020204020204" pitchFamily="34" charset="-122"/>
                          <a:ea typeface="微软雅黑" panose="020B0503020204020204" pitchFamily="34" charset="-122"/>
                        </a:rPr>
                        <a:t>5’</a:t>
                      </a:r>
                      <a:endParaRPr lang="en-US" altLang="zh-CN"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D9D9D9"/>
                    </a:solidFill>
                  </a:tcPr>
                </a:tc>
                <a:tc>
                  <a:txBody>
                    <a:bodyPr/>
                    <a:lstStyle/>
                    <a:p>
                      <a:pPr algn="ctr">
                        <a:spcAft>
                          <a:spcPts val="0"/>
                        </a:spcAft>
                      </a:pPr>
                      <a:r>
                        <a:rPr lang="zh-CN" altLang="zh-CN" sz="1100" b="0" kern="100" dirty="0">
                          <a:effectLst/>
                          <a:latin typeface="微软雅黑" panose="020B0503020204020204" pitchFamily="34" charset="-122"/>
                          <a:ea typeface="微软雅黑" panose="020B0503020204020204" pitchFamily="34" charset="-122"/>
                        </a:rPr>
                        <a:t>医院领导致辞</a:t>
                      </a:r>
                      <a:endParaRPr lang="zh-CN" altLang="zh-CN"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100" b="0" kern="100" dirty="0">
                          <a:effectLst/>
                          <a:latin typeface="微软雅黑" panose="020B0503020204020204" pitchFamily="34" charset="-122"/>
                          <a:ea typeface="微软雅黑" panose="020B0503020204020204" pitchFamily="34" charset="-122"/>
                        </a:rPr>
                        <a:t>院领导</a:t>
                      </a:r>
                      <a:endParaRPr lang="zh-CN" altLang="zh-CN"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D9D9D9"/>
                    </a:solidFill>
                  </a:tcPr>
                </a:tc>
                <a:extLst>
                  <a:ext uri="{0D108BD9-81ED-4DB2-BD59-A6C34878D82A}">
                    <a16:rowId xmlns:a16="http://schemas.microsoft.com/office/drawing/2014/main" val="10003"/>
                  </a:ext>
                </a:extLst>
              </a:tr>
              <a:tr h="354806">
                <a:tc>
                  <a:txBody>
                    <a:bodyPr/>
                    <a:lstStyle/>
                    <a:p>
                      <a:pPr algn="ctr">
                        <a:spcAft>
                          <a:spcPts val="0"/>
                        </a:spcAft>
                      </a:pPr>
                      <a:r>
                        <a:rPr lang="en-US" altLang="zh-CN" sz="1100" b="0" kern="100" dirty="0">
                          <a:effectLst/>
                          <a:latin typeface="微软雅黑" panose="020B0503020204020204" pitchFamily="34" charset="-122"/>
                          <a:ea typeface="微软雅黑" panose="020B0503020204020204" pitchFamily="34" charset="-122"/>
                        </a:rPr>
                        <a:t>30’</a:t>
                      </a:r>
                      <a:endParaRPr lang="en-US" altLang="zh-CN"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chemeClr val="bg1">
                        <a:lumMod val="95000"/>
                      </a:schemeClr>
                    </a:solidFill>
                  </a:tcPr>
                </a:tc>
                <a:tc>
                  <a:txBody>
                    <a:bodyPr/>
                    <a:lstStyle/>
                    <a:p>
                      <a:pPr algn="ctr">
                        <a:spcAft>
                          <a:spcPts val="0"/>
                        </a:spcAft>
                      </a:pPr>
                      <a:r>
                        <a:rPr lang="zh-CN" altLang="en-US" sz="11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肺癌与肺结节</a:t>
                      </a:r>
                      <a:r>
                        <a:rPr lang="en-US" altLang="zh-CN" sz="11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1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胸膜疾病</a:t>
                      </a:r>
                    </a:p>
                    <a:p>
                      <a:pPr algn="ctr">
                        <a:spcAft>
                          <a:spcPts val="0"/>
                        </a:spcAft>
                      </a:pPr>
                      <a:r>
                        <a:rPr lang="zh-CN" altLang="en-US" sz="1100" b="0" kern="100" dirty="0">
                          <a:effectLst/>
                          <a:latin typeface="微软雅黑" panose="020B0503020204020204" pitchFamily="34" charset="-122"/>
                          <a:ea typeface="微软雅黑" panose="020B0503020204020204" pitchFamily="34" charset="-122"/>
                          <a:cs typeface="微软雅黑" panose="020B0503020204020204" pitchFamily="34" charset="-122"/>
                        </a:rPr>
                        <a:t>照护能力汇报</a:t>
                      </a:r>
                    </a:p>
                  </a:txBody>
                  <a:tcPr marL="38576" marR="38576" marT="0" marB="0" anchor="ctr">
                    <a:solidFill>
                      <a:schemeClr val="bg1">
                        <a:lumMod val="95000"/>
                      </a:schemeClr>
                    </a:solidFill>
                  </a:tcPr>
                </a:tc>
                <a:tc>
                  <a:txBody>
                    <a:bodyPr/>
                    <a:lstStyle/>
                    <a:p>
                      <a:pPr algn="ctr">
                        <a:spcAft>
                          <a:spcPts val="0"/>
                        </a:spcAft>
                      </a:pPr>
                      <a:r>
                        <a:rPr lang="zh-CN" sz="11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科室主任</a:t>
                      </a:r>
                      <a:r>
                        <a:rPr lang="en-US" altLang="zh-CN" sz="11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1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专病负责人</a:t>
                      </a:r>
                      <a:endParaRPr lang="zh-CN" altLang="en-US"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chemeClr val="bg1">
                        <a:lumMod val="95000"/>
                      </a:schemeClr>
                    </a:solidFill>
                  </a:tcPr>
                </a:tc>
                <a:extLst>
                  <a:ext uri="{0D108BD9-81ED-4DB2-BD59-A6C34878D82A}">
                    <a16:rowId xmlns:a16="http://schemas.microsoft.com/office/drawing/2014/main" val="10004"/>
                  </a:ext>
                </a:extLst>
              </a:tr>
              <a:tr h="365284">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en-US" altLang="zh-CN" sz="1100" b="0" kern="100" dirty="0">
                          <a:effectLst/>
                          <a:latin typeface="微软雅黑" panose="020B0503020204020204" pitchFamily="34" charset="-122"/>
                          <a:ea typeface="微软雅黑" panose="020B0503020204020204" pitchFamily="34" charset="-122"/>
                        </a:rPr>
                        <a:t>10’</a:t>
                      </a:r>
                      <a:endParaRPr lang="en-US" altLang="zh-CN"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D9D9D9"/>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en-US" sz="1100" b="0" kern="100" dirty="0">
                          <a:effectLst/>
                          <a:latin typeface="微软雅黑" panose="020B0503020204020204" pitchFamily="34" charset="-122"/>
                          <a:ea typeface="微软雅黑" panose="020B0503020204020204" pitchFamily="34" charset="-122"/>
                        </a:rPr>
                        <a:t>提问</a:t>
                      </a:r>
                      <a:endParaRPr lang="zh-CN" altLang="en-US"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D9D9D9"/>
                    </a:solidFill>
                  </a:tcPr>
                </a:tc>
                <a:tc>
                  <a:txBody>
                    <a:bodyPr/>
                    <a:lstStyle/>
                    <a:p>
                      <a:pPr marL="133350" indent="-133350" algn="ctr">
                        <a:spcAft>
                          <a:spcPts val="0"/>
                        </a:spcAft>
                      </a:pPr>
                      <a:r>
                        <a:rPr lang="zh-CN" altLang="en-US" sz="1100" b="0" kern="100" dirty="0">
                          <a:effectLst/>
                          <a:latin typeface="微软雅黑" panose="020B0503020204020204" pitchFamily="34" charset="-122"/>
                          <a:ea typeface="微软雅黑" panose="020B0503020204020204" pitchFamily="34" charset="-122"/>
                        </a:rPr>
                        <a:t>指导</a:t>
                      </a:r>
                      <a:r>
                        <a:rPr lang="zh-CN" altLang="zh-CN" sz="1100" b="0" kern="100" dirty="0">
                          <a:effectLst/>
                          <a:latin typeface="微软雅黑" panose="020B0503020204020204" pitchFamily="34" charset="-122"/>
                          <a:ea typeface="微软雅黑" panose="020B0503020204020204" pitchFamily="34" charset="-122"/>
                        </a:rPr>
                        <a:t>专家组</a:t>
                      </a:r>
                      <a:endParaRPr lang="en-US"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D9D9D9"/>
                    </a:solidFill>
                  </a:tcPr>
                </a:tc>
                <a:extLst>
                  <a:ext uri="{0D108BD9-81ED-4DB2-BD59-A6C34878D82A}">
                    <a16:rowId xmlns:a16="http://schemas.microsoft.com/office/drawing/2014/main" val="10005"/>
                  </a:ext>
                </a:extLst>
              </a:tr>
              <a:tr h="320993">
                <a:tc>
                  <a:txBody>
                    <a:bodyPr/>
                    <a:lstStyle/>
                    <a:p>
                      <a:pPr marL="133350" indent="-133350" algn="ctr">
                        <a:spcAft>
                          <a:spcPts val="0"/>
                        </a:spcAft>
                      </a:pPr>
                      <a:r>
                        <a:rPr lang="en-US" altLang="zh-CN" sz="1100" b="0" kern="100" dirty="0">
                          <a:effectLst/>
                          <a:latin typeface="微软雅黑" panose="020B0503020204020204" pitchFamily="34" charset="-122"/>
                          <a:ea typeface="微软雅黑" panose="020B0503020204020204" pitchFamily="34" charset="-122"/>
                        </a:rPr>
                        <a:t>60’</a:t>
                      </a:r>
                      <a:endParaRPr lang="en-US" altLang="zh-CN"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F2F2F2"/>
                    </a:solidFill>
                  </a:tcPr>
                </a:tc>
                <a:tc>
                  <a:txBody>
                    <a:bodyPr/>
                    <a:lstStyle/>
                    <a:p>
                      <a:pPr marL="133350" indent="-133350" algn="ctr">
                        <a:spcAft>
                          <a:spcPts val="0"/>
                        </a:spcAft>
                      </a:pPr>
                      <a:r>
                        <a:rPr lang="zh-CN" altLang="en-US" sz="1100" b="0" kern="100" dirty="0">
                          <a:effectLst/>
                          <a:latin typeface="微软雅黑" panose="020B0503020204020204" pitchFamily="34" charset="-122"/>
                          <a:ea typeface="微软雅黑" panose="020B0503020204020204" pitchFamily="34" charset="-122"/>
                        </a:rPr>
                        <a:t>实地指导</a:t>
                      </a:r>
                      <a:endParaRPr lang="zh-CN" altLang="en-US"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F2F2F2"/>
                    </a:solidFill>
                  </a:tcPr>
                </a:tc>
                <a:tc>
                  <a:txBody>
                    <a:bodyPr/>
                    <a:lstStyle/>
                    <a:p>
                      <a:pPr marL="133350" indent="-133350" algn="ctr">
                        <a:spcAft>
                          <a:spcPts val="0"/>
                        </a:spcAft>
                      </a:pPr>
                      <a:r>
                        <a:rPr lang="zh-CN" altLang="en-US" sz="1100" b="0" kern="100" dirty="0">
                          <a:effectLst/>
                          <a:latin typeface="微软雅黑" panose="020B0503020204020204" pitchFamily="34" charset="-122"/>
                          <a:ea typeface="微软雅黑" panose="020B0503020204020204" pitchFamily="34" charset="-122"/>
                        </a:rPr>
                        <a:t>指导</a:t>
                      </a:r>
                      <a:r>
                        <a:rPr lang="zh-CN" altLang="zh-CN" sz="1100" b="0" kern="100" dirty="0">
                          <a:effectLst/>
                          <a:latin typeface="微软雅黑" panose="020B0503020204020204" pitchFamily="34" charset="-122"/>
                          <a:ea typeface="微软雅黑" panose="020B0503020204020204" pitchFamily="34" charset="-122"/>
                        </a:rPr>
                        <a:t>专家组</a:t>
                      </a:r>
                      <a:endParaRPr lang="en-US"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F2F2F2"/>
                    </a:solidFill>
                  </a:tcPr>
                </a:tc>
                <a:extLst>
                  <a:ext uri="{0D108BD9-81ED-4DB2-BD59-A6C34878D82A}">
                    <a16:rowId xmlns:a16="http://schemas.microsoft.com/office/drawing/2014/main" val="10006"/>
                  </a:ext>
                </a:extLst>
              </a:tr>
              <a:tr h="320993">
                <a:tc>
                  <a:txBody>
                    <a:bodyPr/>
                    <a:lstStyle/>
                    <a:p>
                      <a:pPr algn="ctr">
                        <a:spcAft>
                          <a:spcPts val="0"/>
                        </a:spcAft>
                      </a:pPr>
                      <a:r>
                        <a:rPr lang="en-US" altLang="zh-CN" sz="1100" b="0" kern="100" dirty="0">
                          <a:effectLst/>
                          <a:latin typeface="微软雅黑" panose="020B0503020204020204" pitchFamily="34" charset="-122"/>
                          <a:ea typeface="微软雅黑" panose="020B0503020204020204" pitchFamily="34" charset="-122"/>
                        </a:rPr>
                        <a:t>5’</a:t>
                      </a:r>
                      <a:endParaRPr lang="en-US" altLang="zh-CN"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D9D9D9"/>
                    </a:solidFill>
                  </a:tcPr>
                </a:tc>
                <a:tc>
                  <a:txBody>
                    <a:bodyPr/>
                    <a:lstStyle/>
                    <a:p>
                      <a:pPr algn="ctr">
                        <a:spcAft>
                          <a:spcPts val="0"/>
                        </a:spcAft>
                      </a:pPr>
                      <a:r>
                        <a:rPr lang="zh-CN" altLang="zh-CN" sz="1100" b="0" kern="100" dirty="0">
                          <a:effectLst/>
                          <a:latin typeface="微软雅黑" panose="020B0503020204020204" pitchFamily="34" charset="-122"/>
                          <a:ea typeface="微软雅黑" panose="020B0503020204020204" pitchFamily="34" charset="-122"/>
                        </a:rPr>
                        <a:t>反馈考核意见</a:t>
                      </a:r>
                      <a:endParaRPr lang="zh-CN" altLang="zh-CN"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100" b="0" kern="100" dirty="0">
                          <a:effectLst/>
                          <a:latin typeface="微软雅黑" panose="020B0503020204020204" pitchFamily="34" charset="-122"/>
                          <a:ea typeface="微软雅黑" panose="020B0503020204020204" pitchFamily="34" charset="-122"/>
                        </a:rPr>
                        <a:t>指导</a:t>
                      </a:r>
                      <a:r>
                        <a:rPr lang="zh-CN" altLang="zh-CN" sz="1100" b="0" kern="100" dirty="0">
                          <a:effectLst/>
                          <a:latin typeface="微软雅黑" panose="020B0503020204020204" pitchFamily="34" charset="-122"/>
                          <a:ea typeface="微软雅黑" panose="020B0503020204020204" pitchFamily="34" charset="-122"/>
                        </a:rPr>
                        <a:t>专家组</a:t>
                      </a:r>
                      <a:endParaRPr lang="en-US" altLang="zh-CN"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rgbClr val="D9D9D9"/>
                    </a:solidFill>
                  </a:tcPr>
                </a:tc>
                <a:extLst>
                  <a:ext uri="{0D108BD9-81ED-4DB2-BD59-A6C34878D82A}">
                    <a16:rowId xmlns:a16="http://schemas.microsoft.com/office/drawing/2014/main" val="10007"/>
                  </a:ext>
                </a:extLst>
              </a:tr>
              <a:tr h="321945">
                <a:tc>
                  <a:txBody>
                    <a:bodyPr/>
                    <a:lstStyle/>
                    <a:p>
                      <a:pPr marL="133350" indent="-133350" algn="ctr" defTabSz="457200" rtl="0" eaLnBrk="1" latinLnBrk="0" hangingPunct="1">
                        <a:spcAft>
                          <a:spcPts val="0"/>
                        </a:spcAft>
                      </a:pPr>
                      <a:r>
                        <a:rPr lang="en-US" altLang="zh-CN" sz="1100" b="0" kern="100" dirty="0">
                          <a:solidFill>
                            <a:schemeClr val="dk1"/>
                          </a:solidFill>
                          <a:effectLst/>
                          <a:latin typeface="微软雅黑" panose="020B0503020204020204" pitchFamily="34" charset="-122"/>
                          <a:ea typeface="微软雅黑" panose="020B0503020204020204" pitchFamily="34" charset="-122"/>
                          <a:cs typeface="+mn-cs"/>
                        </a:rPr>
                        <a:t>5’</a:t>
                      </a:r>
                    </a:p>
                  </a:txBody>
                  <a:tcPr marL="38576" marR="38576" marT="0" marB="0" anchor="ctr">
                    <a:solidFill>
                      <a:schemeClr val="bg1">
                        <a:lumMod val="95000"/>
                      </a:schemeClr>
                    </a:solidFill>
                  </a:tcPr>
                </a:tc>
                <a:tc>
                  <a:txBody>
                    <a:bodyPr/>
                    <a:lstStyle/>
                    <a:p>
                      <a:pPr marL="133350" marR="0" indent="-133350" algn="ctr" defTabSz="457200" rtl="0" eaLnBrk="1" fontAlgn="auto" latinLnBrk="0" hangingPunct="1">
                        <a:lnSpc>
                          <a:spcPct val="100000"/>
                        </a:lnSpc>
                        <a:spcBef>
                          <a:spcPts val="0"/>
                        </a:spcBef>
                        <a:spcAft>
                          <a:spcPts val="0"/>
                        </a:spcAft>
                        <a:buClrTx/>
                        <a:buSzTx/>
                        <a:buFontTx/>
                        <a:buNone/>
                        <a:defRPr/>
                      </a:pPr>
                      <a:r>
                        <a:rPr lang="zh-CN" altLang="zh-CN" sz="1100" b="0" kern="100" dirty="0">
                          <a:solidFill>
                            <a:schemeClr val="dk1"/>
                          </a:solidFill>
                          <a:effectLst/>
                          <a:latin typeface="微软雅黑" panose="020B0503020204020204" pitchFamily="34" charset="-122"/>
                          <a:ea typeface="微软雅黑" panose="020B0503020204020204" pitchFamily="34" charset="-122"/>
                          <a:cs typeface="+mn-cs"/>
                        </a:rPr>
                        <a:t>医院领导</a:t>
                      </a:r>
                      <a:r>
                        <a:rPr lang="zh-CN" altLang="en-US" sz="1100" b="0" kern="100" dirty="0">
                          <a:solidFill>
                            <a:schemeClr val="dk1"/>
                          </a:solidFill>
                          <a:effectLst/>
                          <a:latin typeface="微软雅黑" panose="020B0503020204020204" pitchFamily="34" charset="-122"/>
                          <a:ea typeface="微软雅黑" panose="020B0503020204020204" pitchFamily="34" charset="-122"/>
                          <a:cs typeface="+mn-cs"/>
                        </a:rPr>
                        <a:t>总结发言</a:t>
                      </a:r>
                      <a:endParaRPr lang="en-US" altLang="zh-CN" sz="1100" b="0" kern="100" dirty="0">
                        <a:solidFill>
                          <a:schemeClr val="dk1"/>
                        </a:solidFill>
                        <a:effectLst/>
                        <a:latin typeface="微软雅黑" panose="020B0503020204020204" pitchFamily="34" charset="-122"/>
                        <a:ea typeface="微软雅黑" panose="020B0503020204020204" pitchFamily="34" charset="-122"/>
                        <a:cs typeface="+mn-cs"/>
                      </a:endParaRPr>
                    </a:p>
                  </a:txBody>
                  <a:tcPr marL="38576" marR="38576" marT="0" marB="0" anchor="ctr">
                    <a:solidFill>
                      <a:schemeClr val="bg1">
                        <a:lumMod val="95000"/>
                      </a:schemeClr>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zh-CN" sz="1100" b="0" kern="100" dirty="0">
                          <a:solidFill>
                            <a:schemeClr val="dk1"/>
                          </a:solidFill>
                          <a:effectLst/>
                          <a:latin typeface="微软雅黑" panose="020B0503020204020204" pitchFamily="34" charset="-122"/>
                          <a:ea typeface="微软雅黑" panose="020B0503020204020204" pitchFamily="34" charset="-122"/>
                          <a:cs typeface="+mn-cs"/>
                        </a:rPr>
                        <a:t>院领导</a:t>
                      </a:r>
                    </a:p>
                  </a:txBody>
                  <a:tcPr marL="38576" marR="38576" marT="0" marB="0" anchor="ctr">
                    <a:solidFill>
                      <a:schemeClr val="bg1">
                        <a:lumMod val="95000"/>
                      </a:schemeClr>
                    </a:solidFill>
                  </a:tcPr>
                </a:tc>
                <a:extLst>
                  <a:ext uri="{0D108BD9-81ED-4DB2-BD59-A6C34878D82A}">
                    <a16:rowId xmlns:a16="http://schemas.microsoft.com/office/drawing/2014/main" val="10008"/>
                  </a:ext>
                </a:extLst>
              </a:tr>
              <a:tr h="320993">
                <a:tc>
                  <a:txBody>
                    <a:bodyPr/>
                    <a:lstStyle/>
                    <a:p>
                      <a:pPr algn="ctr">
                        <a:spcAft>
                          <a:spcPts val="0"/>
                        </a:spcAft>
                      </a:pPr>
                      <a:r>
                        <a:rPr lang="en-US" altLang="zh-CN" sz="1100" b="0" kern="100" dirty="0">
                          <a:effectLst/>
                          <a:latin typeface="微软雅黑" panose="020B0503020204020204" pitchFamily="34" charset="-122"/>
                          <a:ea typeface="微软雅黑" panose="020B0503020204020204" pitchFamily="34" charset="-122"/>
                        </a:rPr>
                        <a:t>20’</a:t>
                      </a:r>
                      <a:endParaRPr lang="en-US" altLang="zh-CN"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defRPr/>
                      </a:pPr>
                      <a:r>
                        <a:rPr lang="zh-CN" altLang="en-US" sz="1100" b="0" kern="100" dirty="0">
                          <a:effectLst/>
                          <a:latin typeface="微软雅黑" panose="020B0503020204020204" pitchFamily="34" charset="-122"/>
                          <a:ea typeface="微软雅黑" panose="020B0503020204020204" pitchFamily="34" charset="-122"/>
                        </a:rPr>
                        <a:t>指导</a:t>
                      </a:r>
                      <a:r>
                        <a:rPr lang="zh-CN" altLang="zh-CN" sz="1100" b="0" kern="100" dirty="0">
                          <a:effectLst/>
                          <a:latin typeface="微软雅黑" panose="020B0503020204020204" pitchFamily="34" charset="-122"/>
                          <a:ea typeface="微软雅黑" panose="020B0503020204020204" pitchFamily="34" charset="-122"/>
                        </a:rPr>
                        <a:t>专家内部讨论</a:t>
                      </a:r>
                      <a:r>
                        <a:rPr lang="zh-CN" altLang="en-US" sz="1100" b="0" kern="100" dirty="0">
                          <a:effectLst/>
                          <a:latin typeface="微软雅黑" panose="020B0503020204020204" pitchFamily="34" charset="-122"/>
                          <a:ea typeface="微软雅黑" panose="020B0503020204020204" pitchFamily="34" charset="-122"/>
                        </a:rPr>
                        <a:t>、打分（</a:t>
                      </a:r>
                      <a:r>
                        <a:rPr lang="zh-CN" altLang="en-US" sz="1100" b="0" kern="100" dirty="0">
                          <a:solidFill>
                            <a:srgbClr val="FF0000"/>
                          </a:solidFill>
                          <a:effectLst/>
                          <a:latin typeface="微软雅黑" panose="020B0503020204020204" pitchFamily="34" charset="-122"/>
                          <a:ea typeface="微软雅黑" panose="020B0503020204020204" pitchFamily="34" charset="-122"/>
                        </a:rPr>
                        <a:t>医院不参与</a:t>
                      </a:r>
                      <a:r>
                        <a:rPr lang="zh-CN" altLang="en-US" sz="1100" b="0" kern="100" dirty="0">
                          <a:effectLst/>
                          <a:latin typeface="微软雅黑" panose="020B0503020204020204" pitchFamily="34" charset="-122"/>
                          <a:ea typeface="微软雅黑" panose="020B0503020204020204" pitchFamily="34" charset="-122"/>
                        </a:rPr>
                        <a:t>）</a:t>
                      </a:r>
                      <a:endParaRPr lang="en-US" altLang="zh-CN"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chemeClr val="bg1">
                        <a:lumMod val="8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100" b="0" kern="100" dirty="0">
                          <a:effectLst/>
                          <a:latin typeface="微软雅黑" panose="020B0503020204020204" pitchFamily="34" charset="-122"/>
                          <a:ea typeface="微软雅黑" panose="020B0503020204020204" pitchFamily="34" charset="-122"/>
                        </a:rPr>
                        <a:t>指导</a:t>
                      </a:r>
                      <a:r>
                        <a:rPr lang="zh-CN" altLang="zh-CN" sz="1100" b="0" kern="100" dirty="0">
                          <a:effectLst/>
                          <a:latin typeface="微软雅黑" panose="020B0503020204020204" pitchFamily="34" charset="-122"/>
                          <a:ea typeface="微软雅黑" panose="020B0503020204020204" pitchFamily="34" charset="-122"/>
                        </a:rPr>
                        <a:t>专家组</a:t>
                      </a:r>
                      <a:endParaRPr lang="en-US" sz="11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38576" marR="38576" marT="0" marB="0" anchor="ctr">
                    <a:solidFill>
                      <a:schemeClr val="bg1">
                        <a:lumMod val="85000"/>
                      </a:schemeClr>
                    </a:solid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 imgW="5715" imgH="5715" progId="TCLayout.ActiveDocument.1">
                  <p:embed/>
                </p:oleObj>
              </mc:Choice>
              <mc:Fallback>
                <p:oleObj name="think-cell 幻灯片" r:id="rId3" imgW="5715" imgH="5715" progId="TCLayout.ActiveDocument.1">
                  <p:embed/>
                  <p:pic>
                    <p:nvPicPr>
                      <p:cNvPr id="8" name="think-cell data - do not delete"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标题 1"/>
          <p:cNvSpPr txBox="1"/>
          <p:nvPr/>
        </p:nvSpPr>
        <p:spPr>
          <a:xfrm>
            <a:off x="328475" y="311951"/>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rgbClr val="A60000"/>
                </a:solidFill>
                <a:effectLst/>
                <a:uLnTx/>
                <a:uFillTx/>
                <a:latin typeface="微软雅黑" panose="020B0503020204020204" charset="-122"/>
                <a:ea typeface="微软雅黑" panose="020B0503020204020204" charset="-122"/>
                <a:cs typeface="Arial" panose="020B0604020202020204" pitchFamily="34" charset="0"/>
              </a:rPr>
              <a:t>辐射能力</a:t>
            </a:r>
          </a:p>
        </p:txBody>
      </p:sp>
      <p:sp>
        <p:nvSpPr>
          <p:cNvPr id="10" name="灯片编号占位符 2"/>
          <p:cNvSpPr>
            <a:spLocks noGrp="1"/>
          </p:cNvSpPr>
          <p:nvPr>
            <p:ph type="sldNum" sz="quarter" idx="4"/>
          </p:nvPr>
        </p:nvSpPr>
        <p:spPr>
          <a:xfrm>
            <a:off x="318375" y="4846754"/>
            <a:ext cx="396000" cy="16200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3C4F54F3-C349-4609-AFEE-01462D5C7942}" type="slidenum">
              <a:rPr kumimoji="0" lang="en-GB" sz="8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20</a:t>
            </a:fld>
            <a:endParaRPr kumimoji="0" lang="en-GB"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 name="文本框 1">
            <a:extLst>
              <a:ext uri="{FF2B5EF4-FFF2-40B4-BE49-F238E27FC236}">
                <a16:creationId xmlns:a16="http://schemas.microsoft.com/office/drawing/2014/main" id="{CA4177C1-B74C-AA0D-2395-3AA0D0631F22}"/>
              </a:ext>
            </a:extLst>
          </p:cNvPr>
          <p:cNvSpPr txBox="1"/>
          <p:nvPr/>
        </p:nvSpPr>
        <p:spPr>
          <a:xfrm>
            <a:off x="3175" y="-3763"/>
            <a:ext cx="1434277" cy="215444"/>
          </a:xfrm>
          <a:prstGeom prst="rect">
            <a:avLst/>
          </a:prstGeom>
          <a:solidFill>
            <a:schemeClr val="bg1">
              <a:lumMod val="75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srgbClr val="000000"/>
                </a:solidFill>
                <a:effectLst/>
                <a:uLnTx/>
                <a:uFillTx/>
                <a:latin typeface="Verdana"/>
                <a:ea typeface="微软雅黑" panose="020B0503020204020204" pitchFamily="34" charset="-122"/>
                <a:cs typeface="+mn-cs"/>
              </a:rPr>
              <a:t>2.</a:t>
            </a:r>
            <a:r>
              <a:rPr kumimoji="0" lang="zh-CN" altLang="en-US" sz="800" b="0" i="0" u="none" strike="noStrike" kern="1200" cap="none" spc="0" normalizeH="0" baseline="0" noProof="0" dirty="0">
                <a:ln>
                  <a:noFill/>
                </a:ln>
                <a:solidFill>
                  <a:srgbClr val="000000"/>
                </a:solidFill>
                <a:effectLst/>
                <a:uLnTx/>
                <a:uFillTx/>
                <a:latin typeface="Verdana"/>
                <a:ea typeface="微软雅黑" panose="020B0503020204020204" pitchFamily="34" charset="-122"/>
                <a:cs typeface="+mn-cs"/>
              </a:rPr>
              <a:t>病种质量与安全考核指标</a:t>
            </a:r>
          </a:p>
        </p:txBody>
      </p:sp>
      <p:graphicFrame>
        <p:nvGraphicFramePr>
          <p:cNvPr id="5" name="表格 4">
            <a:extLst>
              <a:ext uri="{FF2B5EF4-FFF2-40B4-BE49-F238E27FC236}">
                <a16:creationId xmlns:a16="http://schemas.microsoft.com/office/drawing/2014/main" id="{C8E4997A-5202-0C1B-25E7-62C4F0883CEB}"/>
              </a:ext>
            </a:extLst>
          </p:cNvPr>
          <p:cNvGraphicFramePr>
            <a:graphicFrameLocks noGrp="1"/>
          </p:cNvGraphicFramePr>
          <p:nvPr>
            <p:extLst>
              <p:ext uri="{D42A27DB-BD31-4B8C-83A1-F6EECF244321}">
                <p14:modId xmlns:p14="http://schemas.microsoft.com/office/powerpoint/2010/main" val="447738890"/>
              </p:ext>
            </p:extLst>
          </p:nvPr>
        </p:nvGraphicFramePr>
        <p:xfrm>
          <a:off x="384068" y="802300"/>
          <a:ext cx="8266983" cy="1637343"/>
        </p:xfrm>
        <a:graphic>
          <a:graphicData uri="http://schemas.openxmlformats.org/drawingml/2006/table">
            <a:tbl>
              <a:tblPr/>
              <a:tblGrid>
                <a:gridCol w="714856">
                  <a:extLst>
                    <a:ext uri="{9D8B030D-6E8A-4147-A177-3AD203B41FA5}">
                      <a16:colId xmlns:a16="http://schemas.microsoft.com/office/drawing/2014/main" val="20000"/>
                    </a:ext>
                  </a:extLst>
                </a:gridCol>
                <a:gridCol w="1741077">
                  <a:extLst>
                    <a:ext uri="{9D8B030D-6E8A-4147-A177-3AD203B41FA5}">
                      <a16:colId xmlns:a16="http://schemas.microsoft.com/office/drawing/2014/main" val="20001"/>
                    </a:ext>
                  </a:extLst>
                </a:gridCol>
                <a:gridCol w="897954">
                  <a:extLst>
                    <a:ext uri="{9D8B030D-6E8A-4147-A177-3AD203B41FA5}">
                      <a16:colId xmlns:a16="http://schemas.microsoft.com/office/drawing/2014/main" val="20002"/>
                    </a:ext>
                  </a:extLst>
                </a:gridCol>
                <a:gridCol w="2564435">
                  <a:extLst>
                    <a:ext uri="{9D8B030D-6E8A-4147-A177-3AD203B41FA5}">
                      <a16:colId xmlns:a16="http://schemas.microsoft.com/office/drawing/2014/main" val="20003"/>
                    </a:ext>
                  </a:extLst>
                </a:gridCol>
                <a:gridCol w="383726">
                  <a:extLst>
                    <a:ext uri="{9D8B030D-6E8A-4147-A177-3AD203B41FA5}">
                      <a16:colId xmlns:a16="http://schemas.microsoft.com/office/drawing/2014/main" val="20004"/>
                    </a:ext>
                  </a:extLst>
                </a:gridCol>
                <a:gridCol w="615283">
                  <a:extLst>
                    <a:ext uri="{9D8B030D-6E8A-4147-A177-3AD203B41FA5}">
                      <a16:colId xmlns:a16="http://schemas.microsoft.com/office/drawing/2014/main" val="20005"/>
                    </a:ext>
                  </a:extLst>
                </a:gridCol>
                <a:gridCol w="674826">
                  <a:extLst>
                    <a:ext uri="{9D8B030D-6E8A-4147-A177-3AD203B41FA5}">
                      <a16:colId xmlns:a16="http://schemas.microsoft.com/office/drawing/2014/main" val="20006"/>
                    </a:ext>
                  </a:extLst>
                </a:gridCol>
                <a:gridCol w="674826">
                  <a:extLst>
                    <a:ext uri="{9D8B030D-6E8A-4147-A177-3AD203B41FA5}">
                      <a16:colId xmlns:a16="http://schemas.microsoft.com/office/drawing/2014/main" val="149442718"/>
                    </a:ext>
                  </a:extLst>
                </a:gridCol>
              </a:tblGrid>
              <a:tr h="317161">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评分标准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hMerge="1">
                  <a:txBody>
                    <a:bodyPr/>
                    <a:lstStyle/>
                    <a:p>
                      <a:pPr algn="ctr" fontAlgn="ct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extLst>
                  <a:ext uri="{0D108BD9-81ED-4DB2-BD59-A6C34878D82A}">
                    <a16:rowId xmlns:a16="http://schemas.microsoft.com/office/drawing/2014/main" val="10000"/>
                  </a:ext>
                </a:extLst>
              </a:tr>
              <a:tr h="444258">
                <a:tc>
                  <a:txBody>
                    <a:bodyPr/>
                    <a:lstStyle/>
                    <a:p>
                      <a:pPr algn="l"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多学科诊疗</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对疑难危重负责胸膜疾病患者开展多学科诊疗（网络或线下</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MDT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），包括</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PCCM</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科、微生物、病理科、临床药师、影像、胸外科等学科                                                      </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有</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MDT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讨论的照片，有过去</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年病例登记本，提供胸膜疾病多学科诊疗病例。</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10(4</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5(2</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0001"/>
                  </a:ext>
                </a:extLst>
              </a:tr>
              <a:tr h="414764">
                <a:tc>
                  <a:txBody>
                    <a:bodyPr/>
                    <a:lstStyle/>
                    <a:p>
                      <a:pPr algn="l"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省</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市外患者占住院患者比例</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省外或市外胸膜疾病住院诊治</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结合主任汇报，医务科提供</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年胸膜疾病住院患者省</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市外占比数据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a:solidFill>
                            <a:srgbClr val="000000"/>
                          </a:solidFill>
                          <a:effectLst/>
                          <a:latin typeface="微软雅黑" panose="020B0503020204020204" pitchFamily="34" charset="-122"/>
                          <a:ea typeface="微软雅黑" panose="020B0503020204020204" pitchFamily="34" charset="-122"/>
                        </a:rPr>
                        <a:t>30%</a:t>
                      </a: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a:solidFill>
                            <a:srgbClr val="000000"/>
                          </a:solidFill>
                          <a:effectLst/>
                          <a:latin typeface="微软雅黑" panose="020B0503020204020204" pitchFamily="34" charset="-122"/>
                          <a:ea typeface="微软雅黑" panose="020B0503020204020204" pitchFamily="34" charset="-122"/>
                        </a:rPr>
                        <a:t>3</a:t>
                      </a: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800" b="0" i="0" u="none" strike="noStrike">
                          <a:solidFill>
                            <a:srgbClr val="000000"/>
                          </a:solidFill>
                          <a:effectLst/>
                          <a:latin typeface="微软雅黑" panose="020B0503020204020204" pitchFamily="34" charset="-122"/>
                          <a:ea typeface="微软雅黑" panose="020B0503020204020204" pitchFamily="34" charset="-122"/>
                        </a:rPr>
                        <a:t>15%-30%</a:t>
                      </a: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&lt;15%</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623649530"/>
                  </a:ext>
                </a:extLst>
              </a:tr>
              <a:tr h="414764">
                <a:tc>
                  <a:txBody>
                    <a:bodyPr/>
                    <a:lstStyle/>
                    <a:p>
                      <a:pPr algn="l"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远程平台</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通过远程医疗平台为其他医疗机构进行胸膜疾病的会诊指导</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实地查看医院或科室的远程会诊平台，查看</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年里科室通过远程医疗平台的指导胸膜疾病诊疗记录。</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a:solidFill>
                            <a:srgbClr val="000000"/>
                          </a:solidFill>
                          <a:effectLst/>
                          <a:latin typeface="微软雅黑" panose="020B0503020204020204" pitchFamily="34" charset="-122"/>
                          <a:ea typeface="微软雅黑" panose="020B0503020204020204" pitchFamily="34" charset="-122"/>
                        </a:rPr>
                        <a:t>5(3</a:t>
                      </a: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a:solidFill>
                            <a:srgbClr val="000000"/>
                          </a:solidFill>
                          <a:effectLst/>
                          <a:latin typeface="微软雅黑" panose="020B0503020204020204" pitchFamily="34" charset="-122"/>
                          <a:ea typeface="微软雅黑" panose="020B0503020204020204" pitchFamily="34" charset="-122"/>
                        </a:rPr>
                        <a:t>3(2</a:t>
                      </a: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4031948741"/>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 imgW="5715" imgH="5715" progId="TCLayout.ActiveDocument.1">
                  <p:embed/>
                </p:oleObj>
              </mc:Choice>
              <mc:Fallback>
                <p:oleObj name="think-cell 幻灯片" r:id="rId3" imgW="5715" imgH="5715" progId="TCLayout.ActiveDocument.1">
                  <p:embed/>
                  <p:pic>
                    <p:nvPicPr>
                      <p:cNvPr id="8" name="think-cell data - do not delete"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0" name="灯片编号占位符 2"/>
          <p:cNvSpPr>
            <a:spLocks noGrp="1"/>
          </p:cNvSpPr>
          <p:nvPr>
            <p:ph type="sldNum" sz="quarter" idx="4"/>
          </p:nvPr>
        </p:nvSpPr>
        <p:spPr>
          <a:xfrm>
            <a:off x="318375" y="4846754"/>
            <a:ext cx="396000" cy="16200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3C4F54F3-C349-4609-AFEE-01462D5C7942}" type="slidenum">
              <a:rPr kumimoji="0" lang="en-GB" sz="8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21</a:t>
            </a:fld>
            <a:endParaRPr kumimoji="0" lang="en-GB"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 name="标题 1"/>
          <p:cNvSpPr txBox="1"/>
          <p:nvPr/>
        </p:nvSpPr>
        <p:spPr>
          <a:xfrm>
            <a:off x="230638" y="289078"/>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rgbClr val="A60000"/>
                </a:solidFill>
                <a:effectLst/>
                <a:uLnTx/>
                <a:uFillTx/>
                <a:latin typeface="微软雅黑" panose="020B0503020204020204" charset="-122"/>
                <a:ea typeface="微软雅黑" panose="020B0503020204020204" charset="-122"/>
                <a:cs typeface="Arial" panose="020B0604020202020204" pitchFamily="34" charset="0"/>
              </a:rPr>
              <a:t>教学和研究</a:t>
            </a:r>
          </a:p>
        </p:txBody>
      </p:sp>
      <p:sp>
        <p:nvSpPr>
          <p:cNvPr id="2" name="文本框 1">
            <a:extLst>
              <a:ext uri="{FF2B5EF4-FFF2-40B4-BE49-F238E27FC236}">
                <a16:creationId xmlns:a16="http://schemas.microsoft.com/office/drawing/2014/main" id="{BE7C50FC-4B89-790D-E6C1-03DB5C13F729}"/>
              </a:ext>
            </a:extLst>
          </p:cNvPr>
          <p:cNvSpPr txBox="1"/>
          <p:nvPr/>
        </p:nvSpPr>
        <p:spPr>
          <a:xfrm>
            <a:off x="3176" y="-3763"/>
            <a:ext cx="1276232" cy="215444"/>
          </a:xfrm>
          <a:prstGeom prst="rect">
            <a:avLst/>
          </a:prstGeom>
          <a:solidFill>
            <a:schemeClr val="bg1">
              <a:lumMod val="75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srgbClr val="000000"/>
                </a:solidFill>
                <a:effectLst/>
                <a:uLnTx/>
                <a:uFillTx/>
                <a:latin typeface="Verdana"/>
                <a:ea typeface="微软雅黑" panose="020B0503020204020204" pitchFamily="34" charset="-122"/>
                <a:cs typeface="+mn-cs"/>
              </a:rPr>
              <a:t>3.</a:t>
            </a:r>
            <a:r>
              <a:rPr kumimoji="0" lang="zh-CN" altLang="en-US" sz="800" b="0" i="0" u="none" strike="noStrike" kern="1200" cap="none" spc="0" normalizeH="0" baseline="0" noProof="0" dirty="0">
                <a:ln>
                  <a:noFill/>
                </a:ln>
                <a:solidFill>
                  <a:srgbClr val="000000"/>
                </a:solidFill>
                <a:effectLst/>
                <a:uLnTx/>
                <a:uFillTx/>
                <a:latin typeface="Verdana"/>
                <a:ea typeface="微软雅黑" panose="020B0503020204020204" pitchFamily="34" charset="-122"/>
                <a:cs typeface="+mn-cs"/>
              </a:rPr>
              <a:t>教学和研究考核指标</a:t>
            </a:r>
          </a:p>
        </p:txBody>
      </p:sp>
      <p:graphicFrame>
        <p:nvGraphicFramePr>
          <p:cNvPr id="6" name="表格 5">
            <a:extLst>
              <a:ext uri="{FF2B5EF4-FFF2-40B4-BE49-F238E27FC236}">
                <a16:creationId xmlns:a16="http://schemas.microsoft.com/office/drawing/2014/main" id="{B592E484-91CF-334F-E445-11036AD8FAB8}"/>
              </a:ext>
            </a:extLst>
          </p:cNvPr>
          <p:cNvGraphicFramePr>
            <a:graphicFrameLocks noGrp="1"/>
          </p:cNvGraphicFramePr>
          <p:nvPr>
            <p:extLst>
              <p:ext uri="{D42A27DB-BD31-4B8C-83A1-F6EECF244321}">
                <p14:modId xmlns:p14="http://schemas.microsoft.com/office/powerpoint/2010/main" val="368879634"/>
              </p:ext>
            </p:extLst>
          </p:nvPr>
        </p:nvGraphicFramePr>
        <p:xfrm>
          <a:off x="318375" y="831263"/>
          <a:ext cx="8283759" cy="3640061"/>
        </p:xfrm>
        <a:graphic>
          <a:graphicData uri="http://schemas.openxmlformats.org/drawingml/2006/table">
            <a:tbl>
              <a:tblPr/>
              <a:tblGrid>
                <a:gridCol w="662247">
                  <a:extLst>
                    <a:ext uri="{9D8B030D-6E8A-4147-A177-3AD203B41FA5}">
                      <a16:colId xmlns:a16="http://schemas.microsoft.com/office/drawing/2014/main" val="20000"/>
                    </a:ext>
                  </a:extLst>
                </a:gridCol>
                <a:gridCol w="1612945">
                  <a:extLst>
                    <a:ext uri="{9D8B030D-6E8A-4147-A177-3AD203B41FA5}">
                      <a16:colId xmlns:a16="http://schemas.microsoft.com/office/drawing/2014/main" val="20001"/>
                    </a:ext>
                  </a:extLst>
                </a:gridCol>
                <a:gridCol w="831871">
                  <a:extLst>
                    <a:ext uri="{9D8B030D-6E8A-4147-A177-3AD203B41FA5}">
                      <a16:colId xmlns:a16="http://schemas.microsoft.com/office/drawing/2014/main" val="20002"/>
                    </a:ext>
                  </a:extLst>
                </a:gridCol>
                <a:gridCol w="2375712">
                  <a:extLst>
                    <a:ext uri="{9D8B030D-6E8A-4147-A177-3AD203B41FA5}">
                      <a16:colId xmlns:a16="http://schemas.microsoft.com/office/drawing/2014/main" val="20003"/>
                    </a:ext>
                  </a:extLst>
                </a:gridCol>
                <a:gridCol w="355487">
                  <a:extLst>
                    <a:ext uri="{9D8B030D-6E8A-4147-A177-3AD203B41FA5}">
                      <a16:colId xmlns:a16="http://schemas.microsoft.com/office/drawing/2014/main" val="20004"/>
                    </a:ext>
                  </a:extLst>
                </a:gridCol>
                <a:gridCol w="570002">
                  <a:extLst>
                    <a:ext uri="{9D8B030D-6E8A-4147-A177-3AD203B41FA5}">
                      <a16:colId xmlns:a16="http://schemas.microsoft.com/office/drawing/2014/main" val="20005"/>
                    </a:ext>
                  </a:extLst>
                </a:gridCol>
                <a:gridCol w="625165">
                  <a:extLst>
                    <a:ext uri="{9D8B030D-6E8A-4147-A177-3AD203B41FA5}">
                      <a16:colId xmlns:a16="http://schemas.microsoft.com/office/drawing/2014/main" val="20006"/>
                    </a:ext>
                  </a:extLst>
                </a:gridCol>
                <a:gridCol w="625165">
                  <a:extLst>
                    <a:ext uri="{9D8B030D-6E8A-4147-A177-3AD203B41FA5}">
                      <a16:colId xmlns:a16="http://schemas.microsoft.com/office/drawing/2014/main" val="149442718"/>
                    </a:ext>
                  </a:extLst>
                </a:gridCol>
                <a:gridCol w="625165">
                  <a:extLst>
                    <a:ext uri="{9D8B030D-6E8A-4147-A177-3AD203B41FA5}">
                      <a16:colId xmlns:a16="http://schemas.microsoft.com/office/drawing/2014/main" val="1668084140"/>
                    </a:ext>
                  </a:extLst>
                </a:gridCol>
              </a:tblGrid>
              <a:tr h="284500">
                <a:tc gridSpan="2">
                  <a:txBody>
                    <a:bodyPr/>
                    <a:lstStyle/>
                    <a:p>
                      <a:pPr algn="ctr" fontAlgn="ctr">
                        <a:buNone/>
                      </a:pPr>
                      <a:r>
                        <a:rPr lang="zh-CN" altLang="en-US" sz="1000" b="1" dirty="0">
                          <a:solidFill>
                            <a:srgbClr val="000000"/>
                          </a:solidFill>
                          <a:latin typeface="微软雅黑" panose="020B0503020204020204" charset="-122"/>
                        </a:rPr>
                        <a:t>业务能力考核指标</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评分标准 </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hMerge="1">
                  <a:txBody>
                    <a:bodyPr/>
                    <a:lstStyle/>
                    <a:p>
                      <a:pPr algn="ctr" fontAlgn="ct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extLst>
                  <a:ext uri="{0D108BD9-81ED-4DB2-BD59-A6C34878D82A}">
                    <a16:rowId xmlns:a16="http://schemas.microsoft.com/office/drawing/2014/main" val="10000"/>
                  </a:ext>
                </a:extLst>
              </a:tr>
              <a:tr h="372052">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教学任务</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胸膜疾病相关业务学习≥</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次</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查阅科室业务学习记录本，包括讲者、讲题，有参加者签名，有照片为佳。</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次</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5-9</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次</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800" b="0" i="0" u="none" strike="noStrike">
                          <a:solidFill>
                            <a:srgbClr val="000000"/>
                          </a:solidFill>
                          <a:effectLst/>
                          <a:latin typeface="微软雅黑" panose="020B0503020204020204" pitchFamily="34" charset="-122"/>
                          <a:ea typeface="微软雅黑" panose="020B0503020204020204" pitchFamily="34" charset="-122"/>
                        </a:rPr>
                        <a:t>1-5</a:t>
                      </a: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次</a:t>
                      </a:r>
                      <a:r>
                        <a:rPr lang="en-US" altLang="zh-CN" sz="800" b="0" i="0" u="none" strike="noStrike">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年（</a:t>
                      </a:r>
                      <a:r>
                        <a:rPr lang="en-US" altLang="zh-CN" sz="8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0001"/>
                  </a:ext>
                </a:extLst>
              </a:tr>
              <a:tr h="372052">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胸膜疾病方向研究生招生</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胸膜疾病方向研究生招生（近</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统计数，可以医学院招生网站截屏证实博导、硕导数，学生获硕士或博士学位照片来衡量。或教育处提供相关证明文件。</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有（</a:t>
                      </a:r>
                      <a:r>
                        <a:rPr lang="en-US" altLang="zh-CN" sz="8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623649530"/>
                  </a:ext>
                </a:extLst>
              </a:tr>
              <a:tr h="372052">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全国会议论文交流</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全国学术会议胸膜疾病论文交流数（近</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过去</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年内参加的全国学术会议胸膜疾病领域论文数。 </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检查方法：科研处出具证明，提供汇编封面和作者页复印件。</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5(3</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3(2</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4031948741"/>
                  </a:ext>
                </a:extLst>
              </a:tr>
              <a:tr h="438130">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科研项目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国家级、省市级胸膜疾病相关纵向科研项目（第一负责人）≥</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项（近</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检查包括项目名称、编号、级别的表格，由医院科研部门盖章确认。以取得最高级别课题得分。</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国家级负责（</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国家级子课题负责或省级负责（</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参与国家级、参与省级或市级负责（</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381346555"/>
                  </a:ext>
                </a:extLst>
              </a:tr>
              <a:tr h="410913">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科研论文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胸膜疾病相关的第一或</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和通讯作者中文核心期刊论文、</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SCI</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论文（近</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论文首页、专利证书，由医院科研部门盖章确认。</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sz="800" b="0" i="0" u="none" strike="noStrike" dirty="0">
                          <a:solidFill>
                            <a:srgbClr val="000000"/>
                          </a:solidFill>
                          <a:effectLst/>
                          <a:latin typeface="微软雅黑" panose="020B0503020204020204" pitchFamily="34" charset="-122"/>
                          <a:ea typeface="微软雅黑" panose="020B0503020204020204" pitchFamily="34" charset="-122"/>
                        </a:rPr>
                        <a:t>SCI（</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每篇</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中文核心期刊论文（每篇</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0.5</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640872299"/>
                  </a:ext>
                </a:extLst>
              </a:tr>
              <a:tr h="492565">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专利、教材、指南、共识</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胸膜疾病专利、参编教材胸膜疾病章节、参编胸膜疾病指南或专家共识（近</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专利、教材、指南、共识，由医院科研部门盖章确认。</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5</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发明专利（每项</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分）实用专利（每项</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0.5</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参编教材（每部</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分）、参编指南（每个</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分），参编专家共识（每个</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0.5</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主导编写指南或共识（每个</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564153129"/>
                  </a:ext>
                </a:extLst>
              </a:tr>
              <a:tr h="655868">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学术会议</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主办或承办胸膜疾病学术会议（国家级、省级、市级、县区级）（近</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会议室资料准备</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以近</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年内主办或承办国际级、国家级，省级学术会议的数据为准。 </a:t>
                      </a:r>
                      <a:b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出具的学习班编号，讲课照片等证明文件来衡量。以取得最高级别得分。   </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3</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国家级（</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省级（</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市级（</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）县区级（</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0.5</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845539206"/>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 imgW="5715" imgH="5715" progId="TCLayout.ActiveDocument.1">
                  <p:embed/>
                </p:oleObj>
              </mc:Choice>
              <mc:Fallback>
                <p:oleObj name="think-cell 幻灯片" r:id="rId3" imgW="5715" imgH="5715" progId="TCLayout.ActiveDocument.1">
                  <p:embed/>
                  <p:pic>
                    <p:nvPicPr>
                      <p:cNvPr id="8" name="think-cell data - do not delete"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0" name="灯片编号占位符 2"/>
          <p:cNvSpPr>
            <a:spLocks noGrp="1"/>
          </p:cNvSpPr>
          <p:nvPr>
            <p:ph type="sldNum" sz="quarter" idx="4"/>
          </p:nvPr>
        </p:nvSpPr>
        <p:spPr>
          <a:xfrm>
            <a:off x="318375" y="4846754"/>
            <a:ext cx="396000" cy="16200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3C4F54F3-C349-4609-AFEE-01462D5C7942}" type="slidenum">
              <a:rPr kumimoji="0" lang="en-GB" sz="8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22</a:t>
            </a:fld>
            <a:endParaRPr kumimoji="0" lang="en-GB"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 name="标题 1"/>
          <p:cNvSpPr txBox="1"/>
          <p:nvPr/>
        </p:nvSpPr>
        <p:spPr>
          <a:xfrm>
            <a:off x="328475" y="176189"/>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rgbClr val="A60000"/>
                </a:solidFill>
                <a:effectLst/>
                <a:uLnTx/>
                <a:uFillTx/>
                <a:latin typeface="微软雅黑" panose="020B0503020204020204" charset="-122"/>
                <a:ea typeface="微软雅黑" panose="020B0503020204020204" charset="-122"/>
                <a:cs typeface="Arial" panose="020B0604020202020204" pitchFamily="34" charset="0"/>
              </a:rPr>
              <a:t>人才培养</a:t>
            </a:r>
          </a:p>
        </p:txBody>
      </p:sp>
      <p:sp>
        <p:nvSpPr>
          <p:cNvPr id="2" name="文本框 1">
            <a:extLst>
              <a:ext uri="{FF2B5EF4-FFF2-40B4-BE49-F238E27FC236}">
                <a16:creationId xmlns:a16="http://schemas.microsoft.com/office/drawing/2014/main" id="{0EB23B2B-EEA1-C305-4D64-E8FFB20EEFCF}"/>
              </a:ext>
            </a:extLst>
          </p:cNvPr>
          <p:cNvSpPr txBox="1"/>
          <p:nvPr/>
        </p:nvSpPr>
        <p:spPr>
          <a:xfrm>
            <a:off x="3176" y="-3763"/>
            <a:ext cx="1276232" cy="215444"/>
          </a:xfrm>
          <a:prstGeom prst="rect">
            <a:avLst/>
          </a:prstGeom>
          <a:solidFill>
            <a:schemeClr val="bg1">
              <a:lumMod val="75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srgbClr val="000000"/>
                </a:solidFill>
                <a:effectLst/>
                <a:uLnTx/>
                <a:uFillTx/>
                <a:latin typeface="Verdana"/>
                <a:ea typeface="微软雅黑" panose="020B0503020204020204" pitchFamily="34" charset="-122"/>
                <a:cs typeface="+mn-cs"/>
              </a:rPr>
              <a:t>4.</a:t>
            </a:r>
            <a:r>
              <a:rPr kumimoji="0" lang="zh-CN" altLang="en-US" sz="800" b="0" i="0" u="none" strike="noStrike" kern="1200" cap="none" spc="0" normalizeH="0" baseline="0" noProof="0" dirty="0">
                <a:ln>
                  <a:noFill/>
                </a:ln>
                <a:solidFill>
                  <a:srgbClr val="000000"/>
                </a:solidFill>
                <a:effectLst/>
                <a:uLnTx/>
                <a:uFillTx/>
                <a:latin typeface="Verdana"/>
                <a:ea typeface="微软雅黑" panose="020B0503020204020204" pitchFamily="34" charset="-122"/>
                <a:cs typeface="+mn-cs"/>
              </a:rPr>
              <a:t>人才培养考核指标</a:t>
            </a:r>
          </a:p>
        </p:txBody>
      </p:sp>
      <p:graphicFrame>
        <p:nvGraphicFramePr>
          <p:cNvPr id="4" name="表格 3">
            <a:extLst>
              <a:ext uri="{FF2B5EF4-FFF2-40B4-BE49-F238E27FC236}">
                <a16:creationId xmlns:a16="http://schemas.microsoft.com/office/drawing/2014/main" id="{42B7C581-8B7C-C43C-05B4-1C3DEDDA2EA4}"/>
              </a:ext>
            </a:extLst>
          </p:cNvPr>
          <p:cNvGraphicFramePr>
            <a:graphicFrameLocks noGrp="1"/>
          </p:cNvGraphicFramePr>
          <p:nvPr>
            <p:extLst>
              <p:ext uri="{D42A27DB-BD31-4B8C-83A1-F6EECF244321}">
                <p14:modId xmlns:p14="http://schemas.microsoft.com/office/powerpoint/2010/main" val="1353883473"/>
              </p:ext>
            </p:extLst>
          </p:nvPr>
        </p:nvGraphicFramePr>
        <p:xfrm>
          <a:off x="261205" y="745624"/>
          <a:ext cx="8549267" cy="1889172"/>
        </p:xfrm>
        <a:graphic>
          <a:graphicData uri="http://schemas.openxmlformats.org/drawingml/2006/table">
            <a:tbl>
              <a:tblPr/>
              <a:tblGrid>
                <a:gridCol w="538007">
                  <a:extLst>
                    <a:ext uri="{9D8B030D-6E8A-4147-A177-3AD203B41FA5}">
                      <a16:colId xmlns:a16="http://schemas.microsoft.com/office/drawing/2014/main" val="20000"/>
                    </a:ext>
                  </a:extLst>
                </a:gridCol>
                <a:gridCol w="795351">
                  <a:extLst>
                    <a:ext uri="{9D8B030D-6E8A-4147-A177-3AD203B41FA5}">
                      <a16:colId xmlns:a16="http://schemas.microsoft.com/office/drawing/2014/main" val="20001"/>
                    </a:ext>
                  </a:extLst>
                </a:gridCol>
                <a:gridCol w="1354302">
                  <a:extLst>
                    <a:ext uri="{9D8B030D-6E8A-4147-A177-3AD203B41FA5}">
                      <a16:colId xmlns:a16="http://schemas.microsoft.com/office/drawing/2014/main" val="20002"/>
                    </a:ext>
                  </a:extLst>
                </a:gridCol>
                <a:gridCol w="3071611">
                  <a:extLst>
                    <a:ext uri="{9D8B030D-6E8A-4147-A177-3AD203B41FA5}">
                      <a16:colId xmlns:a16="http://schemas.microsoft.com/office/drawing/2014/main" val="20003"/>
                    </a:ext>
                  </a:extLst>
                </a:gridCol>
                <a:gridCol w="348788">
                  <a:extLst>
                    <a:ext uri="{9D8B030D-6E8A-4147-A177-3AD203B41FA5}">
                      <a16:colId xmlns:a16="http://schemas.microsoft.com/office/drawing/2014/main" val="20004"/>
                    </a:ext>
                  </a:extLst>
                </a:gridCol>
                <a:gridCol w="782123">
                  <a:extLst>
                    <a:ext uri="{9D8B030D-6E8A-4147-A177-3AD203B41FA5}">
                      <a16:colId xmlns:a16="http://schemas.microsoft.com/office/drawing/2014/main" val="20005"/>
                    </a:ext>
                  </a:extLst>
                </a:gridCol>
                <a:gridCol w="616697">
                  <a:extLst>
                    <a:ext uri="{9D8B030D-6E8A-4147-A177-3AD203B41FA5}">
                      <a16:colId xmlns:a16="http://schemas.microsoft.com/office/drawing/2014/main" val="20006"/>
                    </a:ext>
                  </a:extLst>
                </a:gridCol>
                <a:gridCol w="521194">
                  <a:extLst>
                    <a:ext uri="{9D8B030D-6E8A-4147-A177-3AD203B41FA5}">
                      <a16:colId xmlns:a16="http://schemas.microsoft.com/office/drawing/2014/main" val="20007"/>
                    </a:ext>
                  </a:extLst>
                </a:gridCol>
                <a:gridCol w="521194">
                  <a:extLst>
                    <a:ext uri="{9D8B030D-6E8A-4147-A177-3AD203B41FA5}">
                      <a16:colId xmlns:a16="http://schemas.microsoft.com/office/drawing/2014/main" val="4131190836"/>
                    </a:ext>
                  </a:extLst>
                </a:gridCol>
              </a:tblGrid>
              <a:tr h="304861">
                <a:tc gridSpan="2">
                  <a:txBody>
                    <a:bodyPr/>
                    <a:lstStyle/>
                    <a:p>
                      <a:pPr algn="ctr" fontAlgn="ctr"/>
                      <a:r>
                        <a:rPr lang="zh-CN" altLang="en-US" sz="1200" b="1" i="0" u="none" strike="noStrike" dirty="0">
                          <a:solidFill>
                            <a:srgbClr val="000000"/>
                          </a:solidFill>
                          <a:effectLst/>
                          <a:latin typeface="微软雅黑" panose="020B0503020204020204" charset="-122"/>
                          <a:ea typeface="微软雅黑" panose="020B0503020204020204" charset="-122"/>
                        </a:rPr>
                        <a:t>人才培养</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a:txBody>
                    <a:bodyPr/>
                    <a:lstStyle/>
                    <a:p>
                      <a:pPr algn="ctr" fontAlgn="ctr"/>
                      <a:r>
                        <a:rPr lang="zh-CN" altLang="en-US" sz="1200" b="1" i="0" u="none" strike="noStrike">
                          <a:solidFill>
                            <a:srgbClr val="000000"/>
                          </a:solidFill>
                          <a:effectLst/>
                          <a:latin typeface="微软雅黑" panose="020B0503020204020204" charset="-122"/>
                          <a:ea typeface="微软雅黑" panose="020B0503020204020204" charset="-122"/>
                        </a:rPr>
                        <a:t>实地认定场景</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200" b="1" i="0" u="none" strike="noStrike">
                          <a:solidFill>
                            <a:srgbClr val="000000"/>
                          </a:solidFill>
                          <a:effectLst/>
                          <a:latin typeface="微软雅黑" panose="020B0503020204020204" charset="-122"/>
                          <a:ea typeface="微软雅黑" panose="020B0503020204020204" charset="-122"/>
                        </a:rPr>
                        <a:t>检查标准与方法</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200" b="1" i="0" u="none" strike="noStrike">
                          <a:solidFill>
                            <a:srgbClr val="FFFFFF"/>
                          </a:solidFill>
                          <a:effectLst/>
                          <a:latin typeface="微软雅黑" panose="020B0503020204020204" charset="-122"/>
                          <a:ea typeface="微软雅黑" panose="020B0503020204020204" charset="-122"/>
                        </a:rPr>
                        <a:t>自评</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4">
                  <a:txBody>
                    <a:bodyPr/>
                    <a:lstStyle/>
                    <a:p>
                      <a:pPr algn="ctr" fontAlgn="ctr"/>
                      <a:r>
                        <a:rPr lang="zh-CN" altLang="en-US" sz="1200" b="1" i="0" u="none" strike="noStrike" dirty="0">
                          <a:solidFill>
                            <a:srgbClr val="000000"/>
                          </a:solidFill>
                          <a:effectLst/>
                          <a:latin typeface="微软雅黑" panose="020B0503020204020204" charset="-122"/>
                          <a:ea typeface="微软雅黑" panose="020B0503020204020204" charset="-122"/>
                        </a:rPr>
                        <a:t>评分标准</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xBody>
                    <a:bodyPr/>
                    <a:lstStyle/>
                    <a:p>
                      <a:endParaRPr lang="zh-CN"/>
                    </a:p>
                  </a:txBody>
                  <a:tcPr/>
                </a:tc>
                <a:tc hMerge="1">
                  <a:txBody>
                    <a:bodyPr/>
                    <a:lstStyle/>
                    <a:p>
                      <a:endParaRPr lang="zh-CN"/>
                    </a:p>
                  </a:txBody>
                  <a:tcPr/>
                </a:tc>
                <a:tc hMerge="1">
                  <a:txBody>
                    <a:body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extLst>
                  <a:ext uri="{0D108BD9-81ED-4DB2-BD59-A6C34878D82A}">
                    <a16:rowId xmlns:a16="http://schemas.microsoft.com/office/drawing/2014/main" val="10000"/>
                  </a:ext>
                </a:extLst>
              </a:tr>
              <a:tr h="595228">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专项培训</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胸膜疾病规范化培训课程</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2">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会议室资料准备</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检查标准：科室内有</a:t>
                      </a:r>
                      <a:r>
                        <a:rPr lang="en-US" altLang="zh-CN" sz="800" b="0" i="0" u="none" strike="noStrike" dirty="0">
                          <a:solidFill>
                            <a:srgbClr val="000000"/>
                          </a:solidFill>
                          <a:effectLst/>
                          <a:latin typeface="微软雅黑" panose="020B0503020204020204" charset="-122"/>
                          <a:ea typeface="微软雅黑" panose="020B0503020204020204" charset="-122"/>
                        </a:rPr>
                        <a:t>20%</a:t>
                      </a:r>
                      <a:r>
                        <a:rPr lang="zh-CN" altLang="en-US" sz="800" b="0" i="0" u="none" strike="noStrike" dirty="0">
                          <a:solidFill>
                            <a:srgbClr val="000000"/>
                          </a:solidFill>
                          <a:effectLst/>
                          <a:latin typeface="微软雅黑" panose="020B0503020204020204" charset="-122"/>
                          <a:ea typeface="微软雅黑" panose="020B0503020204020204" charset="-122"/>
                        </a:rPr>
                        <a:t>的医师完成培训课程检查方法：网站后台统计申报单位参加培训课程的次数</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n-US" altLang="zh-CN" sz="800" b="0" i="0" u="none" strike="noStrike" dirty="0">
                          <a:solidFill>
                            <a:srgbClr val="000000"/>
                          </a:solidFill>
                          <a:effectLst/>
                          <a:latin typeface="微软雅黑" panose="020B0503020204020204" charset="-122"/>
                          <a:ea typeface="微软雅黑" panose="020B0503020204020204" charset="-122"/>
                        </a:rPr>
                        <a:t>5</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完成全部培训课程（</a:t>
                      </a:r>
                      <a:r>
                        <a:rPr lang="en-US" altLang="zh-CN" sz="800" b="0" i="0" u="none" strike="noStrike" dirty="0">
                          <a:solidFill>
                            <a:srgbClr val="000000"/>
                          </a:solidFill>
                          <a:effectLst/>
                          <a:latin typeface="微软雅黑" panose="020B0503020204020204" charset="-122"/>
                          <a:ea typeface="微软雅黑" panose="020B0503020204020204" charset="-122"/>
                        </a:rPr>
                        <a:t>5</a:t>
                      </a:r>
                      <a:r>
                        <a:rPr lang="zh-CN" altLang="en-US" sz="8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未完成全部课程（</a:t>
                      </a:r>
                      <a:r>
                        <a:rPr lang="en-US" altLang="zh-CN" sz="800" b="0" i="0" u="none" strike="noStrike" dirty="0">
                          <a:solidFill>
                            <a:srgbClr val="000000"/>
                          </a:solidFill>
                          <a:effectLst/>
                          <a:latin typeface="微软雅黑" panose="020B0503020204020204" charset="-122"/>
                          <a:ea typeface="微软雅黑" panose="020B0503020204020204" charset="-122"/>
                        </a:rPr>
                        <a:t>0</a:t>
                      </a:r>
                      <a:r>
                        <a:rPr lang="zh-CN" altLang="en-US" sz="800" b="0" i="0" u="none" strike="noStrike" dirty="0">
                          <a:solidFill>
                            <a:srgbClr val="000000"/>
                          </a:solidFill>
                          <a:effectLst/>
                          <a:latin typeface="微软雅黑" panose="020B0503020204020204" charset="-122"/>
                          <a:ea typeface="微软雅黑" panose="020B0503020204020204" charset="-122"/>
                        </a:rPr>
                        <a:t>）</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001"/>
                  </a:ext>
                </a:extLst>
              </a:tr>
              <a:tr h="98908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zh-CN" altLang="en-US" sz="800" u="none" strike="noStrike" dirty="0">
                          <a:effectLst/>
                        </a:rPr>
                        <a:t>学组成员</a:t>
                      </a:r>
                      <a:endParaRPr lang="zh-CN" altLang="zh-CN" sz="800" dirty="0"/>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学科带头人是否全国学组成员</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lang="zh-CN"/>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mn-ea"/>
                        </a:rPr>
                        <a:t>可以多人得分，个人以最高任职得分，累积最高得分为</a:t>
                      </a:r>
                      <a:r>
                        <a:rPr lang="en-US" altLang="zh-CN" sz="800" b="0" i="0" u="none" strike="noStrike" dirty="0">
                          <a:solidFill>
                            <a:srgbClr val="000000"/>
                          </a:solidFill>
                          <a:effectLst/>
                          <a:latin typeface="微软雅黑" panose="020B0503020204020204" pitchFamily="34" charset="-122"/>
                          <a:ea typeface="+mn-ea"/>
                        </a:rPr>
                        <a:t>3</a:t>
                      </a:r>
                      <a:r>
                        <a:rPr lang="zh-CN" altLang="en-US" sz="800" b="0" i="0" u="none" strike="noStrike" dirty="0">
                          <a:solidFill>
                            <a:srgbClr val="000000"/>
                          </a:solidFill>
                          <a:effectLst/>
                          <a:latin typeface="微软雅黑" panose="020B0503020204020204" pitchFamily="34" charset="-122"/>
                          <a:ea typeface="+mn-ea"/>
                        </a:rPr>
                        <a:t>分，能出具学会官网截图证明，聘书等证明为准。认可协会包括：中华医学会呼吸病学分会（</a:t>
                      </a:r>
                      <a:r>
                        <a:rPr lang="en-US" altLang="zh-CN" sz="800" b="0" i="0" u="none" strike="noStrike" dirty="0">
                          <a:solidFill>
                            <a:srgbClr val="000000"/>
                          </a:solidFill>
                          <a:effectLst/>
                          <a:latin typeface="微软雅黑" panose="020B0503020204020204" pitchFamily="34" charset="-122"/>
                          <a:ea typeface="+mn-ea"/>
                        </a:rPr>
                        <a:t>CTS</a:t>
                      </a:r>
                      <a:r>
                        <a:rPr lang="zh-CN" altLang="en-US" sz="800" b="0" i="0" u="none" strike="noStrike" dirty="0">
                          <a:solidFill>
                            <a:srgbClr val="000000"/>
                          </a:solidFill>
                          <a:effectLst/>
                          <a:latin typeface="微软雅黑" panose="020B0503020204020204" pitchFamily="34" charset="-122"/>
                          <a:ea typeface="+mn-ea"/>
                        </a:rPr>
                        <a:t>）、中国医师协会呼吸医师分会（</a:t>
                      </a:r>
                      <a:r>
                        <a:rPr lang="en-US" altLang="zh-CN" sz="800" b="0" i="0" u="none" strike="noStrike" dirty="0">
                          <a:solidFill>
                            <a:srgbClr val="000000"/>
                          </a:solidFill>
                          <a:effectLst/>
                          <a:latin typeface="微软雅黑" panose="020B0503020204020204" pitchFamily="34" charset="-122"/>
                          <a:ea typeface="+mn-ea"/>
                        </a:rPr>
                        <a:t>CACP</a:t>
                      </a:r>
                      <a:r>
                        <a:rPr lang="zh-CN" altLang="en-US" sz="800" b="0" i="0" u="none" strike="noStrike" dirty="0">
                          <a:solidFill>
                            <a:srgbClr val="000000"/>
                          </a:solidFill>
                          <a:effectLst/>
                          <a:latin typeface="微软雅黑" panose="020B0503020204020204" pitchFamily="34" charset="-122"/>
                          <a:ea typeface="+mn-ea"/>
                        </a:rPr>
                        <a:t>）、各省医学会、各省医师协会</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mn-ea"/>
                        </a:rPr>
                        <a:t>3</a:t>
                      </a: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全国组长</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副组长（</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全国组员（</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），省级组长</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副组长（</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省级组员（</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custDataLst>
              <p:tags r:id="rId1"/>
            </p:custDataLst>
          </p:nvPr>
        </p:nvPicPr>
        <p:blipFill>
          <a:blip r:embed="rId4" cstate="screen"/>
          <a:srcRect/>
          <a:stretch>
            <a:fillRect/>
          </a:stretch>
        </p:blipFill>
        <p:spPr bwMode="auto">
          <a:xfrm>
            <a:off x="-17319" y="2733016"/>
            <a:ext cx="9144000" cy="2583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644843" y="1165860"/>
            <a:ext cx="7880985" cy="854080"/>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900"/>
              </a:spcBef>
              <a:spcAft>
                <a:spcPts val="0"/>
              </a:spcAft>
              <a:buClrTx/>
              <a:buSzTx/>
              <a:buFontTx/>
              <a:buNone/>
              <a:tabLst/>
              <a:defRPr/>
            </a:pPr>
            <a:r>
              <a:rPr kumimoji="0" lang="zh-CN" altLang="en-US" sz="4950" b="1" i="0" u="none" strike="noStrike" kern="1200" cap="none" spc="0" normalizeH="0" baseline="0" noProof="0" dirty="0">
                <a:ln>
                  <a:noFill/>
                </a:ln>
                <a:solidFill>
                  <a:srgbClr val="A60000"/>
                </a:solidFill>
                <a:effectLst/>
                <a:uLnTx/>
                <a:uFillTx/>
                <a:latin typeface="微软雅黑" panose="020B0503020204020204" pitchFamily="34" charset="-122"/>
                <a:ea typeface="微软雅黑" panose="020B0503020204020204" pitchFamily="34" charset="-122"/>
                <a:cs typeface="+mn-cs"/>
              </a:rPr>
              <a:t>谢</a:t>
            </a:r>
            <a:r>
              <a:rPr kumimoji="0" lang="en-US" altLang="zh-CN" sz="4950" b="1" i="0" u="none" strike="noStrike" kern="1200" cap="none" spc="0" normalizeH="0" baseline="0" noProof="0" dirty="0">
                <a:ln>
                  <a:noFill/>
                </a:ln>
                <a:solidFill>
                  <a:srgbClr val="A60000"/>
                </a:solidFill>
                <a:effectLst/>
                <a:uLnTx/>
                <a:uFillTx/>
                <a:latin typeface="微软雅黑" panose="020B0503020204020204" pitchFamily="34" charset="-122"/>
                <a:ea typeface="微软雅黑" panose="020B0503020204020204" pitchFamily="34" charset="-122"/>
                <a:cs typeface="+mn-cs"/>
              </a:rPr>
              <a:t>   </a:t>
            </a:r>
            <a:r>
              <a:rPr kumimoji="0" lang="zh-CN" altLang="en-US" sz="4950" b="1" i="0" u="none" strike="noStrike" kern="1200" cap="none" spc="0" normalizeH="0" baseline="0" noProof="0" dirty="0">
                <a:ln>
                  <a:noFill/>
                </a:ln>
                <a:solidFill>
                  <a:srgbClr val="A60000"/>
                </a:solidFill>
                <a:effectLst/>
                <a:uLnTx/>
                <a:uFillTx/>
                <a:latin typeface="微软雅黑" panose="020B0503020204020204" pitchFamily="34" charset="-122"/>
                <a:ea typeface="微软雅黑" panose="020B0503020204020204" pitchFamily="34" charset="-122"/>
                <a:cs typeface="+mn-cs"/>
              </a:rPr>
              <a:t>谢</a:t>
            </a:r>
            <a:r>
              <a:rPr kumimoji="0" lang="en-US" altLang="zh-CN" sz="4950" b="1" i="0" u="none" strike="noStrike" kern="1200" cap="none" spc="0" normalizeH="0" baseline="0" noProof="0" dirty="0">
                <a:ln>
                  <a:noFill/>
                </a:ln>
                <a:solidFill>
                  <a:srgbClr val="A60000"/>
                </a:solidFill>
                <a:effectLst/>
                <a:uLnTx/>
                <a:uFillTx/>
                <a:latin typeface="微软雅黑" panose="020B0503020204020204" pitchFamily="34" charset="-122"/>
                <a:ea typeface="微软雅黑" panose="020B0503020204020204" pitchFamily="34" charset="-122"/>
                <a:cs typeface="+mn-cs"/>
              </a:rPr>
              <a:t>  </a:t>
            </a:r>
            <a:r>
              <a:rPr kumimoji="0" lang="zh-CN" altLang="en-US" sz="4950" b="1" i="0" u="none" strike="noStrike" kern="1200" cap="none" spc="0" normalizeH="0" baseline="0" noProof="0" dirty="0">
                <a:ln>
                  <a:noFill/>
                </a:ln>
                <a:solidFill>
                  <a:srgbClr val="A60000"/>
                </a:solidFill>
                <a:effectLst/>
                <a:uLnTx/>
                <a:uFillTx/>
                <a:latin typeface="微软雅黑" panose="020B0503020204020204" pitchFamily="34" charset="-122"/>
                <a:ea typeface="微软雅黑" panose="020B0503020204020204" pitchFamily="34" charset="-122"/>
                <a:cs typeface="+mn-cs"/>
              </a:rPr>
              <a:t>！</a:t>
            </a:r>
          </a:p>
        </p:txBody>
      </p:sp>
      <p:sp>
        <p:nvSpPr>
          <p:cNvPr id="5" name="文本框 4"/>
          <p:cNvSpPr txBox="1"/>
          <p:nvPr/>
        </p:nvSpPr>
        <p:spPr>
          <a:xfrm>
            <a:off x="2530750" y="3335442"/>
            <a:ext cx="4082498" cy="1090298"/>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医院名称：</a:t>
            </a:r>
            <a:endParaRPr kumimoji="0" lang="en-US" altLang="zh-CN" sz="1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汇报人：</a:t>
            </a:r>
            <a:endParaRPr kumimoji="0" lang="en-US" altLang="zh-CN" sz="1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汇报日期：</a:t>
            </a:r>
          </a:p>
        </p:txBody>
      </p:sp>
      <p:sp>
        <p:nvSpPr>
          <p:cNvPr id="10243" name="Rectangle 7"/>
          <p:cNvSpPr/>
          <p:nvPr>
            <p:custDataLst>
              <p:tags r:id="rId2"/>
            </p:custDataLst>
          </p:nvPr>
        </p:nvSpPr>
        <p:spPr>
          <a:xfrm flipV="1">
            <a:off x="0" y="2676665"/>
            <a:ext cx="9144000" cy="56351"/>
          </a:xfrm>
          <a:prstGeom prst="rect">
            <a:avLst/>
          </a:prstGeom>
          <a:solidFill>
            <a:srgbClr val="800000"/>
          </a:solidFill>
          <a:ln w="9525">
            <a:noFill/>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350" b="0" i="0" u="none" strike="noStrike" kern="1200" cap="none" spc="0" normalizeH="0" baseline="0" noProof="0" dirty="0">
              <a:ln>
                <a:noFill/>
              </a:ln>
              <a:solidFill>
                <a:srgbClr val="000000"/>
              </a:solidFill>
              <a:effectLst/>
              <a:uLnTx/>
              <a:uFillTx/>
              <a:latin typeface="等线"/>
              <a:ea typeface="等线" panose="02010600030101010101" pitchFamily="2" charset="-122"/>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016001" y="1895302"/>
            <a:ext cx="7112000"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342900" rtl="0" eaLnBrk="1" fontAlgn="auto" latinLnBrk="0" hangingPunct="1">
              <a:lnSpc>
                <a:spcPct val="100000"/>
              </a:lnSpc>
              <a:spcBef>
                <a:spcPct val="0"/>
              </a:spcBef>
              <a:spcAft>
                <a:spcPts val="0"/>
              </a:spcAft>
              <a:buClrTx/>
              <a:buSzTx/>
              <a:buFontTx/>
              <a:buNone/>
              <a:tabLst/>
              <a:defRPr/>
            </a:pPr>
            <a:r>
              <a:rPr kumimoji="0" lang="zh-CN" altLang="en-US" sz="4001"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charset="0"/>
              </a:rPr>
              <a:t>提问</a:t>
            </a:r>
            <a:endParaRPr kumimoji="0" lang="zh-CN" altLang="en-US" sz="4001"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016000" y="1895302"/>
            <a:ext cx="7112000"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4000" b="1" dirty="0">
                <a:solidFill>
                  <a:schemeClr val="bg1"/>
                </a:solidFill>
                <a:latin typeface="微软雅黑" panose="020B0503020204020204" charset="-122"/>
                <a:ea typeface="微软雅黑" panose="020B0503020204020204" charset="-122"/>
                <a:cs typeface="Times New Roman" panose="02020603050405020304" pitchFamily="18" charset="0"/>
              </a:rPr>
              <a:t>实地指导与点评</a:t>
            </a:r>
            <a:endParaRPr lang="zh-CN" altLang="en-US" sz="4000" dirty="0">
              <a:latin typeface="微软雅黑" panose="020B0503020204020204" charset="-122"/>
              <a:ea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576649" y="1814022"/>
            <a:ext cx="5849294"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charset="-122"/>
                <a:ea typeface="微软雅黑" panose="020B0503020204020204" charset="-122"/>
                <a:cs typeface="Arial" panose="020B0604020202020204" pitchFamily="34" charset="0"/>
              </a:rPr>
              <a:t>专家意见反馈</a:t>
            </a:r>
            <a:endParaRPr lang="en-US" sz="4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576649" y="1814022"/>
            <a:ext cx="5849294"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charset="-122"/>
                <a:ea typeface="微软雅黑" panose="020B0503020204020204" charset="-122"/>
                <a:cs typeface="Arial" panose="020B0604020202020204" pitchFamily="34" charset="0"/>
              </a:rPr>
              <a:t>医院领导总结发言</a:t>
            </a:r>
            <a:endParaRPr lang="en-US" sz="4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143000" y="1814022"/>
            <a:ext cx="7079165"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charset="-122"/>
                <a:ea typeface="微软雅黑" panose="020B0503020204020204" charset="-122"/>
                <a:cs typeface="Arial" panose="020B0604020202020204" pitchFamily="34" charset="0"/>
              </a:rPr>
              <a:t>专家讨论、打分</a:t>
            </a:r>
            <a:r>
              <a:rPr lang="zh-CN" altLang="en-US" sz="3200" b="1" dirty="0">
                <a:solidFill>
                  <a:schemeClr val="bg1"/>
                </a:solidFill>
                <a:latin typeface="微软雅黑" panose="020B0503020204020204" charset="-122"/>
                <a:ea typeface="微软雅黑" panose="020B0503020204020204" charset="-122"/>
                <a:cs typeface="Arial" panose="020B0604020202020204" pitchFamily="34" charset="0"/>
              </a:rPr>
              <a:t>（其他人离场）</a:t>
            </a:r>
            <a:endParaRPr lang="en-US" sz="4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614487" y="1481725"/>
            <a:ext cx="5915025" cy="9941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342900" rtl="0" eaLnBrk="1" fontAlgn="auto" latinLnBrk="0" hangingPunct="1">
              <a:lnSpc>
                <a:spcPct val="100000"/>
              </a:lnSpc>
              <a:spcBef>
                <a:spcPct val="0"/>
              </a:spcBef>
              <a:spcAft>
                <a:spcPts val="0"/>
              </a:spcAft>
              <a:buClrTx/>
              <a:buSzTx/>
              <a:buFontTx/>
              <a:buNone/>
              <a:tabLst/>
              <a:defRPr/>
            </a:pPr>
            <a:r>
              <a:rPr kumimoji="0" lang="zh-CN" altLang="en-US" sz="4001"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评审专家致辞</a:t>
            </a:r>
            <a:endParaRPr kumimoji="0" lang="en-US" sz="4001"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576650" y="1493982"/>
            <a:ext cx="5849294"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342900" rtl="0" eaLnBrk="1" fontAlgn="auto" latinLnBrk="0" hangingPunct="1">
              <a:lnSpc>
                <a:spcPct val="100000"/>
              </a:lnSpc>
              <a:spcBef>
                <a:spcPct val="0"/>
              </a:spcBef>
              <a:spcAft>
                <a:spcPts val="0"/>
              </a:spcAft>
              <a:buClrTx/>
              <a:buSzTx/>
              <a:buFontTx/>
              <a:buNone/>
              <a:tabLst/>
              <a:defRPr/>
            </a:pPr>
            <a:r>
              <a:rPr kumimoji="0" lang="zh-CN" altLang="en-US" sz="4001"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院领导致辞</a:t>
            </a:r>
            <a:endParaRPr kumimoji="0" lang="en-US" sz="4001"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9" y="0"/>
            <a:ext cx="9149379" cy="5143500"/>
          </a:xfrm>
          <a:prstGeom prst="rect">
            <a:avLst/>
          </a:prstGeom>
        </p:spPr>
      </p:pic>
      <p:sp>
        <p:nvSpPr>
          <p:cNvPr id="5" name="标题 1"/>
          <p:cNvSpPr txBox="1"/>
          <p:nvPr/>
        </p:nvSpPr>
        <p:spPr>
          <a:xfrm>
            <a:off x="1314027" y="1495213"/>
            <a:ext cx="6725920" cy="1019631"/>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342900" rtl="0" eaLnBrk="1" fontAlgn="auto" latinLnBrk="0" hangingPunct="1">
              <a:lnSpc>
                <a:spcPct val="100000"/>
              </a:lnSpc>
              <a:spcBef>
                <a:spcPct val="0"/>
              </a:spcBef>
              <a:spcAft>
                <a:spcPts val="0"/>
              </a:spcAft>
              <a:buClrTx/>
              <a:buSzTx/>
              <a:buFontTx/>
              <a:buNone/>
              <a:tabLst/>
              <a:defRPr/>
            </a:pPr>
            <a:r>
              <a:rPr kumimoji="0" lang="zh-CN" altLang="en-US" sz="4001"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肺癌与肺结节</a:t>
            </a:r>
            <a:r>
              <a:rPr kumimoji="0" lang="en-US" altLang="zh-CN" sz="4001"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4001"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胸膜疾病</a:t>
            </a:r>
          </a:p>
          <a:p>
            <a:pPr marL="0" marR="0" lvl="0" indent="0" algn="ctr" defTabSz="342900" rtl="0" eaLnBrk="1" fontAlgn="auto" latinLnBrk="0" hangingPunct="1">
              <a:lnSpc>
                <a:spcPct val="100000"/>
              </a:lnSpc>
              <a:spcBef>
                <a:spcPct val="0"/>
              </a:spcBef>
              <a:spcAft>
                <a:spcPts val="0"/>
              </a:spcAft>
              <a:buClrTx/>
              <a:buSzTx/>
              <a:buFontTx/>
              <a:buNone/>
              <a:tabLst/>
              <a:defRPr/>
            </a:pPr>
            <a:r>
              <a:rPr kumimoji="0" lang="zh-CN" altLang="en-US" sz="4001"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照护能力汇报</a:t>
            </a:r>
            <a:endParaRPr kumimoji="0" lang="en-US" sz="4001"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3" imgW="5715" imgH="5715" progId="TCLayout.ActiveDocument.1">
                  <p:embed/>
                </p:oleObj>
              </mc:Choice>
              <mc:Fallback>
                <p:oleObj name="think-cell 幻灯片" r:id="rId3" imgW="5715" imgH="5715" progId="TCLayout.ActiveDocument.1">
                  <p:embed/>
                  <p:pic>
                    <p:nvPicPr>
                      <p:cNvPr id="27" name="think-cell data - do not delete"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标题 2"/>
          <p:cNvSpPr>
            <a:spLocks noGrp="1"/>
          </p:cNvSpPr>
          <p:nvPr>
            <p:ph type="title"/>
          </p:nvPr>
        </p:nvSpPr>
        <p:spPr>
          <a:xfrm>
            <a:off x="160964" y="112407"/>
            <a:ext cx="8280000" cy="504000"/>
          </a:xfrm>
        </p:spPr>
        <p:txBody>
          <a:bodyPr vert="horz"/>
          <a:lstStyle/>
          <a:p>
            <a:r>
              <a:rPr lang="zh-CN" altLang="en-US" dirty="0">
                <a:solidFill>
                  <a:srgbClr val="A60000"/>
                </a:solidFill>
                <a:latin typeface="微软雅黑" panose="020B0503020204020204" charset="-122"/>
                <a:ea typeface="微软雅黑" panose="020B0503020204020204" charset="-122"/>
              </a:rPr>
              <a:t>汇报内容</a:t>
            </a:r>
          </a:p>
        </p:txBody>
      </p:sp>
      <p:sp>
        <p:nvSpPr>
          <p:cNvPr id="4" name="表格占位符 3"/>
          <p:cNvSpPr>
            <a:spLocks noGrp="1"/>
          </p:cNvSpPr>
          <p:nvPr>
            <p:ph type="tbl" sz="quarter" idx="15"/>
          </p:nvPr>
        </p:nvSpPr>
        <p:spPr>
          <a:xfrm>
            <a:off x="1789288" y="1318977"/>
            <a:ext cx="5976000" cy="405000"/>
          </a:xfrm>
        </p:spPr>
      </p:sp>
      <p:sp>
        <p:nvSpPr>
          <p:cNvPr id="5" name="文本占位符 4"/>
          <p:cNvSpPr>
            <a:spLocks noGrp="1"/>
          </p:cNvSpPr>
          <p:nvPr>
            <p:ph type="body" sz="quarter" idx="14"/>
          </p:nvPr>
        </p:nvSpPr>
        <p:spPr>
          <a:xfrm>
            <a:off x="1849587" y="1430541"/>
            <a:ext cx="5718173" cy="295649"/>
          </a:xfrm>
        </p:spPr>
        <p:txBody>
          <a:bodyPr/>
          <a:lstStyle/>
          <a:p>
            <a:r>
              <a:rPr lang="zh-CN" altLang="en-US" dirty="0">
                <a:solidFill>
                  <a:schemeClr val="tx1"/>
                </a:solidFill>
              </a:rPr>
              <a:t>准入条件汇总</a:t>
            </a:r>
          </a:p>
        </p:txBody>
      </p:sp>
      <p:sp>
        <p:nvSpPr>
          <p:cNvPr id="6" name="表格占位符 5"/>
          <p:cNvSpPr>
            <a:spLocks noGrp="1"/>
          </p:cNvSpPr>
          <p:nvPr>
            <p:ph type="tbl" sz="quarter" idx="27"/>
          </p:nvPr>
        </p:nvSpPr>
        <p:spPr>
          <a:xfrm>
            <a:off x="1790317" y="1823244"/>
            <a:ext cx="5976000" cy="405000"/>
          </a:xfrm>
        </p:spPr>
      </p:sp>
      <p:sp>
        <p:nvSpPr>
          <p:cNvPr id="7" name="文本占位符 6"/>
          <p:cNvSpPr>
            <a:spLocks noGrp="1"/>
          </p:cNvSpPr>
          <p:nvPr>
            <p:ph type="body" sz="quarter" idx="28"/>
          </p:nvPr>
        </p:nvSpPr>
        <p:spPr>
          <a:xfrm>
            <a:off x="1849587" y="1934808"/>
            <a:ext cx="5718173" cy="295649"/>
          </a:xfrm>
        </p:spPr>
        <p:txBody>
          <a:bodyPr/>
          <a:lstStyle/>
          <a:p>
            <a:r>
              <a:rPr lang="zh-CN" altLang="en-US" dirty="0">
                <a:solidFill>
                  <a:schemeClr val="tx1"/>
                </a:solidFill>
              </a:rPr>
              <a:t>业务能力</a:t>
            </a:r>
          </a:p>
        </p:txBody>
      </p:sp>
      <p:sp>
        <p:nvSpPr>
          <p:cNvPr id="9" name="表格占位符 8"/>
          <p:cNvSpPr>
            <a:spLocks noGrp="1"/>
          </p:cNvSpPr>
          <p:nvPr>
            <p:ph type="tbl" sz="quarter" idx="30"/>
          </p:nvPr>
        </p:nvSpPr>
        <p:spPr>
          <a:xfrm>
            <a:off x="1790317" y="2332300"/>
            <a:ext cx="5976000" cy="405000"/>
          </a:xfrm>
        </p:spPr>
      </p:sp>
      <p:sp>
        <p:nvSpPr>
          <p:cNvPr id="10" name="文本占位符 9"/>
          <p:cNvSpPr>
            <a:spLocks noGrp="1"/>
          </p:cNvSpPr>
          <p:nvPr>
            <p:ph type="body" sz="quarter" idx="31"/>
          </p:nvPr>
        </p:nvSpPr>
        <p:spPr>
          <a:xfrm>
            <a:off x="1849587" y="2443864"/>
            <a:ext cx="5718173" cy="295649"/>
          </a:xfrm>
        </p:spPr>
        <p:txBody>
          <a:bodyPr/>
          <a:lstStyle/>
          <a:p>
            <a:r>
              <a:rPr lang="zh-CN" altLang="en-US" dirty="0">
                <a:solidFill>
                  <a:schemeClr val="tx1"/>
                </a:solidFill>
              </a:rPr>
              <a:t>质量与安全</a:t>
            </a:r>
          </a:p>
        </p:txBody>
      </p:sp>
      <p:sp>
        <p:nvSpPr>
          <p:cNvPr id="12" name="表格占位符 11"/>
          <p:cNvSpPr>
            <a:spLocks noGrp="1"/>
          </p:cNvSpPr>
          <p:nvPr>
            <p:ph type="tbl" sz="quarter" idx="33"/>
          </p:nvPr>
        </p:nvSpPr>
        <p:spPr>
          <a:xfrm>
            <a:off x="1790317" y="2843008"/>
            <a:ext cx="5976000" cy="405000"/>
          </a:xfrm>
        </p:spPr>
      </p:sp>
      <p:sp>
        <p:nvSpPr>
          <p:cNvPr id="13" name="文本占位符 12"/>
          <p:cNvSpPr>
            <a:spLocks noGrp="1"/>
          </p:cNvSpPr>
          <p:nvPr>
            <p:ph type="body" sz="quarter" idx="34"/>
          </p:nvPr>
        </p:nvSpPr>
        <p:spPr>
          <a:xfrm>
            <a:off x="1849587" y="2954572"/>
            <a:ext cx="5718173" cy="295649"/>
          </a:xfrm>
        </p:spPr>
        <p:txBody>
          <a:bodyPr/>
          <a:lstStyle/>
          <a:p>
            <a:r>
              <a:rPr lang="zh-CN" altLang="en-US" dirty="0">
                <a:solidFill>
                  <a:schemeClr val="tx1"/>
                </a:solidFill>
              </a:rPr>
              <a:t>教学与研究</a:t>
            </a:r>
          </a:p>
        </p:txBody>
      </p:sp>
      <p:sp>
        <p:nvSpPr>
          <p:cNvPr id="15" name="表格占位符 14"/>
          <p:cNvSpPr>
            <a:spLocks noGrp="1"/>
          </p:cNvSpPr>
          <p:nvPr>
            <p:ph type="tbl" sz="quarter" idx="36"/>
          </p:nvPr>
        </p:nvSpPr>
        <p:spPr>
          <a:xfrm>
            <a:off x="1790317" y="3351286"/>
            <a:ext cx="5976000" cy="405000"/>
          </a:xfrm>
        </p:spPr>
      </p:sp>
      <p:sp>
        <p:nvSpPr>
          <p:cNvPr id="16" name="文本占位符 15"/>
          <p:cNvSpPr>
            <a:spLocks noGrp="1"/>
          </p:cNvSpPr>
          <p:nvPr>
            <p:ph type="body" sz="quarter" idx="37"/>
          </p:nvPr>
        </p:nvSpPr>
        <p:spPr>
          <a:xfrm>
            <a:off x="1849587" y="3462849"/>
            <a:ext cx="5718173" cy="295649"/>
          </a:xfrm>
        </p:spPr>
        <p:txBody>
          <a:bodyPr/>
          <a:lstStyle/>
          <a:p>
            <a:r>
              <a:rPr lang="zh-CN" altLang="en-US" dirty="0">
                <a:solidFill>
                  <a:schemeClr val="tx1"/>
                </a:solidFill>
              </a:rPr>
              <a:t>人才培养</a:t>
            </a:r>
          </a:p>
        </p:txBody>
      </p:sp>
      <p:sp>
        <p:nvSpPr>
          <p:cNvPr id="22" name="矩形 21"/>
          <p:cNvSpPr/>
          <p:nvPr/>
        </p:nvSpPr>
        <p:spPr>
          <a:xfrm>
            <a:off x="1133088" y="1299785"/>
            <a:ext cx="540000" cy="401357"/>
          </a:xfrm>
          <a:prstGeom prst="rect">
            <a:avLst/>
          </a:prstGeom>
          <a:solidFill>
            <a:srgbClr val="990000"/>
          </a:solidFill>
          <a:ln>
            <a:solidFill>
              <a:srgbClr val="8D1E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Verdana"/>
                <a:ea typeface="微软雅黑" panose="020B0503020204020204" pitchFamily="34" charset="-122"/>
                <a:cs typeface="+mn-cs"/>
              </a:rPr>
              <a:t>1</a:t>
            </a:r>
            <a:endParaRPr kumimoji="0" lang="zh-CN" altLang="en-US" sz="1800" b="0" i="0" u="none" strike="noStrike" kern="1200" cap="none" spc="0" normalizeH="0" baseline="0" noProof="0" dirty="0">
              <a:ln>
                <a:noFill/>
              </a:ln>
              <a:solidFill>
                <a:srgbClr val="FFFFFF"/>
              </a:solidFill>
              <a:effectLst/>
              <a:uLnTx/>
              <a:uFillTx/>
              <a:latin typeface="Verdana"/>
              <a:ea typeface="微软雅黑" panose="020B0503020204020204" pitchFamily="34" charset="-122"/>
              <a:cs typeface="+mn-cs"/>
            </a:endParaRPr>
          </a:p>
        </p:txBody>
      </p:sp>
      <p:sp>
        <p:nvSpPr>
          <p:cNvPr id="23" name="矩形 22"/>
          <p:cNvSpPr/>
          <p:nvPr/>
        </p:nvSpPr>
        <p:spPr>
          <a:xfrm>
            <a:off x="1137185" y="2337012"/>
            <a:ext cx="540000" cy="401357"/>
          </a:xfrm>
          <a:prstGeom prst="rect">
            <a:avLst/>
          </a:prstGeom>
          <a:solidFill>
            <a:srgbClr val="990000"/>
          </a:solidFill>
          <a:ln>
            <a:solidFill>
              <a:srgbClr val="8D1E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Verdana"/>
                <a:ea typeface="微软雅黑" panose="020B0503020204020204" pitchFamily="34" charset="-122"/>
                <a:cs typeface="+mn-cs"/>
              </a:rPr>
              <a:t>3</a:t>
            </a:r>
            <a:endParaRPr kumimoji="0" lang="zh-CN" altLang="en-US" sz="1800" b="0" i="0" u="none" strike="noStrike" kern="1200" cap="none" spc="0" normalizeH="0" baseline="0" noProof="0" dirty="0">
              <a:ln>
                <a:noFill/>
              </a:ln>
              <a:solidFill>
                <a:srgbClr val="FFFFFF"/>
              </a:solidFill>
              <a:effectLst/>
              <a:uLnTx/>
              <a:uFillTx/>
              <a:latin typeface="Verdana"/>
              <a:ea typeface="微软雅黑" panose="020B0503020204020204" pitchFamily="34" charset="-122"/>
              <a:cs typeface="+mn-cs"/>
            </a:endParaRPr>
          </a:p>
        </p:txBody>
      </p:sp>
      <p:sp>
        <p:nvSpPr>
          <p:cNvPr id="24" name="矩形 23"/>
          <p:cNvSpPr/>
          <p:nvPr/>
        </p:nvSpPr>
        <p:spPr>
          <a:xfrm>
            <a:off x="1133088" y="2840099"/>
            <a:ext cx="540000" cy="401357"/>
          </a:xfrm>
          <a:prstGeom prst="rect">
            <a:avLst/>
          </a:prstGeom>
          <a:solidFill>
            <a:srgbClr val="990000"/>
          </a:solidFill>
          <a:ln>
            <a:solidFill>
              <a:srgbClr val="8D1E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Verdana"/>
                <a:ea typeface="微软雅黑" panose="020B0503020204020204" pitchFamily="34" charset="-122"/>
                <a:cs typeface="+mn-cs"/>
              </a:rPr>
              <a:t>4</a:t>
            </a:r>
            <a:endParaRPr kumimoji="0" lang="zh-CN" altLang="en-US" sz="1800" b="0" i="0" u="none" strike="noStrike" kern="1200" cap="none" spc="0" normalizeH="0" baseline="0" noProof="0" dirty="0">
              <a:ln>
                <a:noFill/>
              </a:ln>
              <a:solidFill>
                <a:srgbClr val="FFFFFF"/>
              </a:solidFill>
              <a:effectLst/>
              <a:uLnTx/>
              <a:uFillTx/>
              <a:latin typeface="Verdana"/>
              <a:ea typeface="微软雅黑" panose="020B0503020204020204" pitchFamily="34" charset="-122"/>
              <a:cs typeface="+mn-cs"/>
            </a:endParaRPr>
          </a:p>
        </p:txBody>
      </p:sp>
      <p:sp>
        <p:nvSpPr>
          <p:cNvPr id="25" name="矩形 24"/>
          <p:cNvSpPr/>
          <p:nvPr/>
        </p:nvSpPr>
        <p:spPr>
          <a:xfrm>
            <a:off x="1133088" y="3337624"/>
            <a:ext cx="540000" cy="401357"/>
          </a:xfrm>
          <a:prstGeom prst="rect">
            <a:avLst/>
          </a:prstGeom>
          <a:solidFill>
            <a:srgbClr val="990000"/>
          </a:solidFill>
          <a:ln>
            <a:solidFill>
              <a:srgbClr val="8D1E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Verdana"/>
                <a:ea typeface="微软雅黑" panose="020B0503020204020204" pitchFamily="34" charset="-122"/>
                <a:cs typeface="+mn-cs"/>
              </a:rPr>
              <a:t>5</a:t>
            </a:r>
            <a:endParaRPr kumimoji="0" lang="zh-CN" altLang="en-US" sz="1800" b="0" i="0" u="none" strike="noStrike" kern="1200" cap="none" spc="0" normalizeH="0" baseline="0" noProof="0" dirty="0">
              <a:ln>
                <a:noFill/>
              </a:ln>
              <a:solidFill>
                <a:srgbClr val="FFFFFF"/>
              </a:solidFill>
              <a:effectLst/>
              <a:uLnTx/>
              <a:uFillTx/>
              <a:latin typeface="Verdana"/>
              <a:ea typeface="微软雅黑" panose="020B0503020204020204" pitchFamily="34" charset="-122"/>
              <a:cs typeface="+mn-cs"/>
            </a:endParaRPr>
          </a:p>
        </p:txBody>
      </p:sp>
      <p:sp>
        <p:nvSpPr>
          <p:cNvPr id="26" name="矩形 25"/>
          <p:cNvSpPr/>
          <p:nvPr/>
        </p:nvSpPr>
        <p:spPr>
          <a:xfrm>
            <a:off x="1141280" y="1802447"/>
            <a:ext cx="540000" cy="401357"/>
          </a:xfrm>
          <a:prstGeom prst="rect">
            <a:avLst/>
          </a:prstGeom>
          <a:solidFill>
            <a:srgbClr val="990000"/>
          </a:solidFill>
          <a:ln>
            <a:solidFill>
              <a:srgbClr val="8D1E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Verdana"/>
                <a:ea typeface="微软雅黑" panose="020B0503020204020204" pitchFamily="34" charset="-122"/>
                <a:cs typeface="+mn-cs"/>
              </a:rPr>
              <a:t>2</a:t>
            </a:r>
            <a:endParaRPr kumimoji="0" lang="zh-CN" altLang="en-US" sz="1800" b="0" i="0" u="none" strike="noStrike" kern="1200" cap="none" spc="0" normalizeH="0" baseline="0" noProof="0" dirty="0">
              <a:ln>
                <a:noFill/>
              </a:ln>
              <a:solidFill>
                <a:srgbClr val="FFFFFF"/>
              </a:solidFill>
              <a:effectLst/>
              <a:uLnTx/>
              <a:uFillTx/>
              <a:latin typeface="Verdana"/>
              <a:ea typeface="微软雅黑" panose="020B0503020204020204" pitchFamily="34" charset="-122"/>
              <a:cs typeface="+mn-cs"/>
            </a:endParaRPr>
          </a:p>
        </p:txBody>
      </p:sp>
      <p:pic>
        <p:nvPicPr>
          <p:cNvPr id="8" name="图片 7">
            <a:extLst>
              <a:ext uri="{FF2B5EF4-FFF2-40B4-BE49-F238E27FC236}">
                <a16:creationId xmlns:a16="http://schemas.microsoft.com/office/drawing/2014/main" id="{5ED2CDE8-A0C4-37F4-19DD-A5859C5BEDE2}"/>
              </a:ext>
            </a:extLst>
          </p:cNvPr>
          <p:cNvPicPr>
            <a:picLocks noChangeAspect="1"/>
          </p:cNvPicPr>
          <p:nvPr/>
        </p:nvPicPr>
        <p:blipFill>
          <a:blip r:embed="rId5"/>
          <a:srcRect l="2246" t="28535" r="-767" b="23743"/>
          <a:stretch/>
        </p:blipFill>
        <p:spPr>
          <a:xfrm>
            <a:off x="101893" y="635138"/>
            <a:ext cx="8940213" cy="165991"/>
          </a:xfrm>
          <a:prstGeom prst="rect">
            <a:avLst/>
          </a:prstGeom>
        </p:spPr>
      </p:pic>
      <p:pic>
        <p:nvPicPr>
          <p:cNvPr id="14" name="图片 13">
            <a:extLst>
              <a:ext uri="{FF2B5EF4-FFF2-40B4-BE49-F238E27FC236}">
                <a16:creationId xmlns:a16="http://schemas.microsoft.com/office/drawing/2014/main" id="{1FD198E7-8709-12BA-60E4-77A3CCD38FF0}"/>
              </a:ext>
            </a:extLst>
          </p:cNvPr>
          <p:cNvPicPr>
            <a:picLocks noChangeAspect="1"/>
          </p:cNvPicPr>
          <p:nvPr/>
        </p:nvPicPr>
        <p:blipFill>
          <a:blip r:embed="rId6"/>
          <a:stretch>
            <a:fillRect/>
          </a:stretch>
        </p:blipFill>
        <p:spPr>
          <a:xfrm>
            <a:off x="0" y="4380413"/>
            <a:ext cx="9113896" cy="73210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DCD3C-A0C3-5BD2-9598-70D17C6C34A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627C4D8-885A-6B5A-906B-5B547C049561}"/>
              </a:ext>
            </a:extLst>
          </p:cNvPr>
          <p:cNvSpPr>
            <a:spLocks noGrp="1"/>
          </p:cNvSpPr>
          <p:nvPr>
            <p:ph type="title" idx="4294967295"/>
          </p:nvPr>
        </p:nvSpPr>
        <p:spPr>
          <a:xfrm>
            <a:off x="477" y="178118"/>
            <a:ext cx="9143524" cy="443865"/>
          </a:xfrm>
        </p:spPr>
        <p:txBody>
          <a:bodyPr>
            <a:no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肺癌与肺结节专病照护能力得分汇总</a:t>
            </a:r>
          </a:p>
        </p:txBody>
      </p:sp>
      <p:graphicFrame>
        <p:nvGraphicFramePr>
          <p:cNvPr id="3" name="表格 2">
            <a:extLst>
              <a:ext uri="{FF2B5EF4-FFF2-40B4-BE49-F238E27FC236}">
                <a16:creationId xmlns:a16="http://schemas.microsoft.com/office/drawing/2014/main" id="{1490D3CD-12DE-0B64-E5C8-A4493CB3C2E3}"/>
              </a:ext>
            </a:extLst>
          </p:cNvPr>
          <p:cNvGraphicFramePr>
            <a:graphicFrameLocks noGrp="1"/>
          </p:cNvGraphicFramePr>
          <p:nvPr>
            <p:extLst>
              <p:ext uri="{D42A27DB-BD31-4B8C-83A1-F6EECF244321}">
                <p14:modId xmlns:p14="http://schemas.microsoft.com/office/powerpoint/2010/main" val="4103058864"/>
              </p:ext>
            </p:extLst>
          </p:nvPr>
        </p:nvGraphicFramePr>
        <p:xfrm>
          <a:off x="976468" y="949042"/>
          <a:ext cx="7377310" cy="3224084"/>
        </p:xfrm>
        <a:graphic>
          <a:graphicData uri="http://schemas.openxmlformats.org/drawingml/2006/table">
            <a:tbl>
              <a:tblPr/>
              <a:tblGrid>
                <a:gridCol w="2693277">
                  <a:extLst>
                    <a:ext uri="{9D8B030D-6E8A-4147-A177-3AD203B41FA5}">
                      <a16:colId xmlns:a16="http://schemas.microsoft.com/office/drawing/2014/main" val="20000"/>
                    </a:ext>
                  </a:extLst>
                </a:gridCol>
                <a:gridCol w="2493262">
                  <a:extLst>
                    <a:ext uri="{9D8B030D-6E8A-4147-A177-3AD203B41FA5}">
                      <a16:colId xmlns:a16="http://schemas.microsoft.com/office/drawing/2014/main" val="20001"/>
                    </a:ext>
                  </a:extLst>
                </a:gridCol>
                <a:gridCol w="2190771">
                  <a:extLst>
                    <a:ext uri="{9D8B030D-6E8A-4147-A177-3AD203B41FA5}">
                      <a16:colId xmlns:a16="http://schemas.microsoft.com/office/drawing/2014/main" val="20002"/>
                    </a:ext>
                  </a:extLst>
                </a:gridCol>
              </a:tblGrid>
              <a:tr h="476684">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r>
                        <a:rPr lang="zh-CN" altLang="en-US" sz="1200" b="1" i="0" u="none" strike="noStrike" dirty="0">
                          <a:solidFill>
                            <a:schemeClr val="bg1"/>
                          </a:solidFill>
                          <a:effectLst/>
                          <a:latin typeface="微软雅黑" panose="020B0503020204020204" pitchFamily="34" charset="-122"/>
                          <a:ea typeface="微软雅黑" panose="020B0503020204020204" pitchFamily="34" charset="-122"/>
                        </a:rPr>
                        <a:t>考核指标</a:t>
                      </a:r>
                    </a:p>
                  </a:txBody>
                  <a:tcPr marL="2567" marR="2567" marT="256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rgbClr val="931E24"/>
                    </a:solid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r>
                        <a:rPr lang="zh-CN" altLang="en-US" sz="1200" b="1" i="0" u="none" strike="noStrike" dirty="0">
                          <a:solidFill>
                            <a:schemeClr val="bg1"/>
                          </a:solidFill>
                          <a:effectLst/>
                          <a:latin typeface="微软雅黑" panose="020B0503020204020204" pitchFamily="34" charset="-122"/>
                          <a:ea typeface="微软雅黑" panose="020B0503020204020204" pitchFamily="34" charset="-122"/>
                        </a:rPr>
                        <a:t>分值</a:t>
                      </a:r>
                    </a:p>
                  </a:txBody>
                  <a:tcPr marL="2567" marR="2567" marT="256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rgbClr val="931E24"/>
                    </a:solid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r>
                        <a:rPr lang="zh-CN" altLang="en-US" sz="1200" b="1" i="0" u="none" strike="noStrike" dirty="0">
                          <a:solidFill>
                            <a:schemeClr val="bg1"/>
                          </a:solidFill>
                          <a:effectLst/>
                          <a:latin typeface="微软雅黑" panose="020B0503020204020204" pitchFamily="34" charset="-122"/>
                          <a:ea typeface="微软雅黑" panose="020B0503020204020204" pitchFamily="34" charset="-122"/>
                        </a:rPr>
                        <a:t>得分</a:t>
                      </a:r>
                    </a:p>
                  </a:txBody>
                  <a:tcPr marL="2567" marR="2567" marT="256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rgbClr val="931E24"/>
                    </a:solidFill>
                  </a:tcPr>
                </a:tc>
                <a:extLst>
                  <a:ext uri="{0D108BD9-81ED-4DB2-BD59-A6C34878D82A}">
                    <a16:rowId xmlns:a16="http://schemas.microsoft.com/office/drawing/2014/main" val="10000"/>
                  </a:ext>
                </a:extLst>
              </a:tr>
              <a:tr h="457900">
                <a:tc>
                  <a:txBody>
                    <a:bodyPr/>
                    <a:lstStyle/>
                    <a:p>
                      <a:pPr lvl="1" algn="l" fontAlgn="ctr"/>
                      <a:r>
                        <a:rPr lang="zh-CN" altLang="en-US" sz="1200" b="1" i="0" u="none" strike="noStrike" dirty="0">
                          <a:solidFill>
                            <a:srgbClr val="000000"/>
                          </a:solidFill>
                          <a:effectLst/>
                          <a:latin typeface="微软雅黑" panose="020B0503020204020204" charset="-122"/>
                          <a:ea typeface="微软雅黑" panose="020B0503020204020204" charset="-122"/>
                        </a:rPr>
                        <a:t>准入条件</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zh-CN" altLang="en-US" sz="1200" b="1" i="0" u="none" strike="noStrike" dirty="0">
                          <a:solidFill>
                            <a:srgbClr val="000000"/>
                          </a:solidFill>
                          <a:effectLst/>
                          <a:latin typeface="微软雅黑" panose="020B0503020204020204" charset="-122"/>
                          <a:ea typeface="微软雅黑" panose="020B0503020204020204" charset="-122"/>
                        </a:rPr>
                        <a:t>是否全部满足</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57900">
                <a:tc>
                  <a:txBody>
                    <a:bodyPr/>
                    <a:lstStyle/>
                    <a:p>
                      <a:pPr lvl="1" algn="l" fontAlgn="ctr"/>
                      <a:r>
                        <a:rPr lang="zh-CN" altLang="en-US" sz="1200" b="1" i="0" u="none" strike="noStrike" dirty="0">
                          <a:solidFill>
                            <a:srgbClr val="000000"/>
                          </a:solidFill>
                          <a:effectLst/>
                          <a:latin typeface="微软雅黑" panose="020B0503020204020204" charset="-122"/>
                          <a:ea typeface="微软雅黑" panose="020B0503020204020204" charset="-122"/>
                        </a:rPr>
                        <a:t>打分项</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100</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57900">
                <a:tc>
                  <a:txBody>
                    <a:body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业务能力</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39</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57900">
                <a:tc>
                  <a:txBody>
                    <a:body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质量与安全</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45</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57900">
                <a:tc>
                  <a:txBody>
                    <a:body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教学和研究</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12</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57900">
                <a:tc>
                  <a:txBody>
                    <a:body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人才培养</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4</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618017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33FB1-2905-AE42-8B3B-B51689268C0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64B1CCE-44A9-E831-3889-BF1FC4FE08FA}"/>
              </a:ext>
            </a:extLst>
          </p:cNvPr>
          <p:cNvSpPr>
            <a:spLocks noGrp="1"/>
          </p:cNvSpPr>
          <p:nvPr>
            <p:ph type="title" idx="4294967295"/>
          </p:nvPr>
        </p:nvSpPr>
        <p:spPr>
          <a:xfrm>
            <a:off x="477" y="178118"/>
            <a:ext cx="9143524" cy="443865"/>
          </a:xfrm>
        </p:spPr>
        <p:txBody>
          <a:bodyPr>
            <a:no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胸膜疾病专病照护能力得分汇总</a:t>
            </a:r>
          </a:p>
        </p:txBody>
      </p:sp>
      <p:graphicFrame>
        <p:nvGraphicFramePr>
          <p:cNvPr id="3" name="表格 2">
            <a:extLst>
              <a:ext uri="{FF2B5EF4-FFF2-40B4-BE49-F238E27FC236}">
                <a16:creationId xmlns:a16="http://schemas.microsoft.com/office/drawing/2014/main" id="{18FAAA0D-34F1-0F91-66BB-B99ACAA2CC57}"/>
              </a:ext>
            </a:extLst>
          </p:cNvPr>
          <p:cNvGraphicFramePr>
            <a:graphicFrameLocks noGrp="1"/>
          </p:cNvGraphicFramePr>
          <p:nvPr/>
        </p:nvGraphicFramePr>
        <p:xfrm>
          <a:off x="976468" y="949042"/>
          <a:ext cx="7377310" cy="3224084"/>
        </p:xfrm>
        <a:graphic>
          <a:graphicData uri="http://schemas.openxmlformats.org/drawingml/2006/table">
            <a:tbl>
              <a:tblPr/>
              <a:tblGrid>
                <a:gridCol w="2693277">
                  <a:extLst>
                    <a:ext uri="{9D8B030D-6E8A-4147-A177-3AD203B41FA5}">
                      <a16:colId xmlns:a16="http://schemas.microsoft.com/office/drawing/2014/main" val="20000"/>
                    </a:ext>
                  </a:extLst>
                </a:gridCol>
                <a:gridCol w="2493262">
                  <a:extLst>
                    <a:ext uri="{9D8B030D-6E8A-4147-A177-3AD203B41FA5}">
                      <a16:colId xmlns:a16="http://schemas.microsoft.com/office/drawing/2014/main" val="20001"/>
                    </a:ext>
                  </a:extLst>
                </a:gridCol>
                <a:gridCol w="2190771">
                  <a:extLst>
                    <a:ext uri="{9D8B030D-6E8A-4147-A177-3AD203B41FA5}">
                      <a16:colId xmlns:a16="http://schemas.microsoft.com/office/drawing/2014/main" val="20002"/>
                    </a:ext>
                  </a:extLst>
                </a:gridCol>
              </a:tblGrid>
              <a:tr h="476684">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r>
                        <a:rPr lang="zh-CN" altLang="en-US" sz="1200" b="1" i="0" u="none" strike="noStrike" dirty="0">
                          <a:solidFill>
                            <a:schemeClr val="bg1"/>
                          </a:solidFill>
                          <a:effectLst/>
                          <a:latin typeface="微软雅黑" panose="020B0503020204020204" pitchFamily="34" charset="-122"/>
                          <a:ea typeface="微软雅黑" panose="020B0503020204020204" pitchFamily="34" charset="-122"/>
                        </a:rPr>
                        <a:t>考核指标</a:t>
                      </a:r>
                    </a:p>
                  </a:txBody>
                  <a:tcPr marL="2567" marR="2567" marT="256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rgbClr val="931E24"/>
                    </a:solid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r>
                        <a:rPr lang="zh-CN" altLang="en-US" sz="1200" b="1" i="0" u="none" strike="noStrike" dirty="0">
                          <a:solidFill>
                            <a:schemeClr val="bg1"/>
                          </a:solidFill>
                          <a:effectLst/>
                          <a:latin typeface="微软雅黑" panose="020B0503020204020204" pitchFamily="34" charset="-122"/>
                          <a:ea typeface="微软雅黑" panose="020B0503020204020204" pitchFamily="34" charset="-122"/>
                        </a:rPr>
                        <a:t>分值</a:t>
                      </a:r>
                    </a:p>
                  </a:txBody>
                  <a:tcPr marL="2567" marR="2567" marT="256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rgbClr val="931E24"/>
                    </a:solid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r>
                        <a:rPr lang="zh-CN" altLang="en-US" sz="1200" b="1" i="0" u="none" strike="noStrike" dirty="0">
                          <a:solidFill>
                            <a:schemeClr val="bg1"/>
                          </a:solidFill>
                          <a:effectLst/>
                          <a:latin typeface="微软雅黑" panose="020B0503020204020204" pitchFamily="34" charset="-122"/>
                          <a:ea typeface="微软雅黑" panose="020B0503020204020204" pitchFamily="34" charset="-122"/>
                        </a:rPr>
                        <a:t>得分</a:t>
                      </a:r>
                    </a:p>
                  </a:txBody>
                  <a:tcPr marL="2567" marR="2567" marT="256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rgbClr val="931E24"/>
                    </a:solidFill>
                  </a:tcPr>
                </a:tc>
                <a:extLst>
                  <a:ext uri="{0D108BD9-81ED-4DB2-BD59-A6C34878D82A}">
                    <a16:rowId xmlns:a16="http://schemas.microsoft.com/office/drawing/2014/main" val="10000"/>
                  </a:ext>
                </a:extLst>
              </a:tr>
              <a:tr h="457900">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lvl="1" algn="l" fontAlgn="ctr"/>
                      <a:r>
                        <a:rPr lang="zh-CN" altLang="en-US" sz="1200" b="1" i="0" u="none" strike="noStrike" dirty="0">
                          <a:solidFill>
                            <a:srgbClr val="000000"/>
                          </a:solidFill>
                          <a:effectLst/>
                          <a:latin typeface="微软雅黑" panose="020B0503020204020204" charset="-122"/>
                          <a:ea typeface="微软雅黑" panose="020B0503020204020204" charset="-122"/>
                        </a:rPr>
                        <a:t>准入条件</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r>
                        <a:rPr lang="zh-CN" altLang="en-US" sz="1200" b="1" i="0" u="none" strike="noStrike" dirty="0">
                          <a:solidFill>
                            <a:srgbClr val="000000"/>
                          </a:solidFill>
                          <a:effectLst/>
                          <a:latin typeface="微软雅黑" panose="020B0503020204020204" charset="-122"/>
                          <a:ea typeface="微软雅黑" panose="020B0503020204020204" charset="-122"/>
                        </a:rPr>
                        <a:t>是否全部满足</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57900">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lvl="1" algn="l" fontAlgn="ctr"/>
                      <a:r>
                        <a:rPr lang="zh-CN" altLang="en-US" sz="1200" b="1" i="0" u="none" strike="noStrike" dirty="0">
                          <a:solidFill>
                            <a:srgbClr val="000000"/>
                          </a:solidFill>
                          <a:effectLst/>
                          <a:latin typeface="微软雅黑" panose="020B0503020204020204" charset="-122"/>
                          <a:ea typeface="微软雅黑" panose="020B0503020204020204" charset="-122"/>
                        </a:rPr>
                        <a:t>打分项</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200</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57900">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业务能力</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105</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57900">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质量与安全</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65</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57900">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教学和研究</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22</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57900">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人才培养</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8</a:t>
                      </a: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a:defRPr>
                      </a:lvl1pPr>
                      <a:lvl2pPr marL="342900" algn="l" defTabSz="685800" rtl="0" eaLnBrk="1" latinLnBrk="0" hangingPunct="1">
                        <a:defRPr sz="1350" kern="1200">
                          <a:solidFill>
                            <a:schemeClr val="tx1"/>
                          </a:solidFill>
                          <a:latin typeface="Verdana"/>
                        </a:defRPr>
                      </a:lvl2pPr>
                      <a:lvl3pPr marL="685800" algn="l" defTabSz="685800" rtl="0" eaLnBrk="1" latinLnBrk="0" hangingPunct="1">
                        <a:defRPr sz="1350" kern="1200">
                          <a:solidFill>
                            <a:schemeClr val="tx1"/>
                          </a:solidFill>
                          <a:latin typeface="Verdana"/>
                        </a:defRPr>
                      </a:lvl3pPr>
                      <a:lvl4pPr marL="1028700" algn="l" defTabSz="685800" rtl="0" eaLnBrk="1" latinLnBrk="0" hangingPunct="1">
                        <a:defRPr sz="1350" kern="1200">
                          <a:solidFill>
                            <a:schemeClr val="tx1"/>
                          </a:solidFill>
                          <a:latin typeface="Verdana"/>
                        </a:defRPr>
                      </a:lvl4pPr>
                      <a:lvl5pPr marL="1371600" algn="l" defTabSz="685800" rtl="0" eaLnBrk="1" latinLnBrk="0" hangingPunct="1">
                        <a:defRPr sz="1350" kern="1200">
                          <a:solidFill>
                            <a:schemeClr val="tx1"/>
                          </a:solidFill>
                          <a:latin typeface="Verdana"/>
                        </a:defRPr>
                      </a:lvl5pPr>
                      <a:lvl6pPr marL="1714500" algn="l" defTabSz="685800" rtl="0" eaLnBrk="1" latinLnBrk="0" hangingPunct="1">
                        <a:defRPr sz="1350" kern="1200">
                          <a:solidFill>
                            <a:schemeClr val="tx1"/>
                          </a:solidFill>
                          <a:latin typeface="Verdana"/>
                        </a:defRPr>
                      </a:lvl6pPr>
                      <a:lvl7pPr marL="2057400" algn="l" defTabSz="685800" rtl="0" eaLnBrk="1" latinLnBrk="0" hangingPunct="1">
                        <a:defRPr sz="1350" kern="1200">
                          <a:solidFill>
                            <a:schemeClr val="tx1"/>
                          </a:solidFill>
                          <a:latin typeface="Verdana"/>
                        </a:defRPr>
                      </a:lvl7pPr>
                      <a:lvl8pPr marL="2400300" algn="l" defTabSz="685800" rtl="0" eaLnBrk="1" latinLnBrk="0" hangingPunct="1">
                        <a:defRPr sz="1350" kern="1200">
                          <a:solidFill>
                            <a:schemeClr val="tx1"/>
                          </a:solidFill>
                          <a:latin typeface="Verdana"/>
                        </a:defRPr>
                      </a:lvl8pPr>
                      <a:lvl9pPr marL="2743200" algn="l" defTabSz="685800" rtl="0" eaLnBrk="1" latinLnBrk="0" hangingPunct="1">
                        <a:defRPr sz="1350" kern="1200">
                          <a:solidFill>
                            <a:schemeClr val="tx1"/>
                          </a:solidFill>
                          <a:latin typeface="Verdana"/>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940353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477" y="178118"/>
            <a:ext cx="9143524" cy="443865"/>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一、肺癌与肺结节专病规建情况</a:t>
            </a:r>
          </a:p>
        </p:txBody>
      </p:sp>
      <p:graphicFrame>
        <p:nvGraphicFramePr>
          <p:cNvPr id="3" name="表格 2">
            <a:extLst>
              <a:ext uri="{FF2B5EF4-FFF2-40B4-BE49-F238E27FC236}">
                <a16:creationId xmlns:a16="http://schemas.microsoft.com/office/drawing/2014/main" id="{AB0D064F-ABCC-411A-3EC8-CD5276A9EB4A}"/>
              </a:ext>
            </a:extLst>
          </p:cNvPr>
          <p:cNvGraphicFramePr>
            <a:graphicFrameLocks noGrp="1"/>
          </p:cNvGraphicFramePr>
          <p:nvPr>
            <p:extLst>
              <p:ext uri="{D42A27DB-BD31-4B8C-83A1-F6EECF244321}">
                <p14:modId xmlns:p14="http://schemas.microsoft.com/office/powerpoint/2010/main" val="819227277"/>
              </p:ext>
            </p:extLst>
          </p:nvPr>
        </p:nvGraphicFramePr>
        <p:xfrm>
          <a:off x="894128" y="1177868"/>
          <a:ext cx="7355744" cy="2999023"/>
        </p:xfrm>
        <a:graphic>
          <a:graphicData uri="http://schemas.openxmlformats.org/drawingml/2006/table">
            <a:tbl>
              <a:tblPr firstRow="1" bandRow="1">
                <a:tableStyleId>{5C22544A-7EE6-4342-B048-85BDC9FD1C3A}</a:tableStyleId>
              </a:tblPr>
              <a:tblGrid>
                <a:gridCol w="5255825">
                  <a:extLst>
                    <a:ext uri="{9D8B030D-6E8A-4147-A177-3AD203B41FA5}">
                      <a16:colId xmlns:a16="http://schemas.microsoft.com/office/drawing/2014/main" val="20000"/>
                    </a:ext>
                  </a:extLst>
                </a:gridCol>
                <a:gridCol w="2099919">
                  <a:extLst>
                    <a:ext uri="{9D8B030D-6E8A-4147-A177-3AD203B41FA5}">
                      <a16:colId xmlns:a16="http://schemas.microsoft.com/office/drawing/2014/main" val="20001"/>
                    </a:ext>
                  </a:extLst>
                </a:gridCol>
              </a:tblGrid>
              <a:tr h="418743">
                <a:tc>
                  <a:txBody>
                    <a:bodyPr/>
                    <a:lstStyle/>
                    <a:p>
                      <a:pPr algn="ctr" fontAlgn="ctr"/>
                      <a:r>
                        <a:rPr lang="zh-CN" altLang="en-US" sz="1400" b="1" i="0" u="none" strike="noStrike" dirty="0">
                          <a:solidFill>
                            <a:schemeClr val="tx1"/>
                          </a:solidFill>
                          <a:effectLst/>
                          <a:latin typeface="微软雅黑" panose="020B0503020204020204" charset="-122"/>
                          <a:ea typeface="微软雅黑" panose="020B0503020204020204" charset="-122"/>
                        </a:rPr>
                        <a:t>考核指标</a:t>
                      </a:r>
                    </a:p>
                  </a:txBody>
                  <a:tcPr marL="4184" marR="4184" marT="4184" marB="0" anchor="ctr">
                    <a:solidFill>
                      <a:srgbClr val="B8CCE4"/>
                    </a:solidFill>
                  </a:tcPr>
                </a:tc>
                <a:tc>
                  <a:txBody>
                    <a:bodyPr/>
                    <a:lstStyle/>
                    <a:p>
                      <a:pPr algn="ctr" fontAlgn="ctr"/>
                      <a:r>
                        <a:rPr lang="zh-CN" altLang="en-US" sz="1400" b="1" i="0" u="none" strike="noStrike" dirty="0">
                          <a:solidFill>
                            <a:schemeClr val="tx1"/>
                          </a:solidFill>
                          <a:effectLst/>
                          <a:latin typeface="微软雅黑" panose="020B0503020204020204" charset="-122"/>
                          <a:ea typeface="微软雅黑" panose="020B0503020204020204" charset="-122"/>
                        </a:rPr>
                        <a:t>是否符合要求</a:t>
                      </a:r>
                    </a:p>
                  </a:txBody>
                  <a:tcPr marL="4184" marR="4184" marT="4184" marB="0" anchor="ctr">
                    <a:solidFill>
                      <a:srgbClr val="B8CCE4"/>
                    </a:solidFill>
                  </a:tcPr>
                </a:tc>
                <a:extLst>
                  <a:ext uri="{0D108BD9-81ED-4DB2-BD59-A6C34878D82A}">
                    <a16:rowId xmlns:a16="http://schemas.microsoft.com/office/drawing/2014/main" val="10000"/>
                  </a:ext>
                </a:extLst>
              </a:tr>
              <a:tr h="418743">
                <a:tc>
                  <a:txBody>
                    <a:bodyPr/>
                    <a:lstStyle/>
                    <a:p>
                      <a:pPr algn="l" fontAlgn="ctr"/>
                      <a:r>
                        <a:rPr lang="zh-CN" altLang="en-US" sz="1400" b="0" i="0" u="none" strike="noStrike" dirty="0">
                          <a:solidFill>
                            <a:srgbClr val="000000"/>
                          </a:solidFill>
                          <a:effectLst/>
                          <a:latin typeface="微软雅黑" panose="020B0503020204020204" charset="-122"/>
                          <a:ea typeface="微软雅黑" panose="020B0503020204020204" charset="-122"/>
                        </a:rPr>
                        <a:t>有肺癌</a:t>
                      </a:r>
                      <a:r>
                        <a:rPr lang="en-US" altLang="zh-CN" sz="1400" b="0" i="0" u="none" strike="noStrike" dirty="0">
                          <a:solidFill>
                            <a:srgbClr val="000000"/>
                          </a:solidFill>
                          <a:effectLst/>
                          <a:latin typeface="微软雅黑" panose="020B0503020204020204" charset="-122"/>
                          <a:ea typeface="微软雅黑" panose="020B0503020204020204" charset="-122"/>
                        </a:rPr>
                        <a:t>/</a:t>
                      </a:r>
                      <a:r>
                        <a:rPr lang="zh-CN" altLang="en-US" sz="1400" b="0" i="0" u="none" strike="noStrike" dirty="0">
                          <a:solidFill>
                            <a:srgbClr val="000000"/>
                          </a:solidFill>
                          <a:effectLst/>
                          <a:latin typeface="微软雅黑" panose="020B0503020204020204" charset="-122"/>
                          <a:ea typeface="微软雅黑" panose="020B0503020204020204" charset="-122"/>
                        </a:rPr>
                        <a:t>肺结节亚专业主诊组</a:t>
                      </a:r>
                    </a:p>
                  </a:txBody>
                  <a:tcPr marL="4184" marR="4184" marT="4184" marB="0" anchor="ctr">
                    <a:solidFill>
                      <a:schemeClr val="bg1">
                        <a:lumMod val="95000"/>
                      </a:schemeClr>
                    </a:solidFill>
                  </a:tcPr>
                </a:tc>
                <a:tc>
                  <a:txBody>
                    <a:bodyPr/>
                    <a:lstStyle/>
                    <a:p>
                      <a:pPr algn="ctr" fontAlgn="ctr">
                        <a:lnSpc>
                          <a:spcPct val="150000"/>
                        </a:lnSpc>
                      </a:pP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extLst>
                  <a:ext uri="{0D108BD9-81ED-4DB2-BD59-A6C34878D82A}">
                    <a16:rowId xmlns:a16="http://schemas.microsoft.com/office/drawing/2014/main" val="10001"/>
                  </a:ext>
                </a:extLst>
              </a:tr>
              <a:tr h="418743">
                <a:tc>
                  <a:txBody>
                    <a:bodyPr/>
                    <a:lstStyle/>
                    <a:p>
                      <a:pPr algn="l" fontAlgn="ctr"/>
                      <a:r>
                        <a:rPr lang="zh-CN" altLang="en-US" sz="1400" b="0" i="0" u="none" strike="noStrike" dirty="0">
                          <a:solidFill>
                            <a:srgbClr val="000000"/>
                          </a:solidFill>
                          <a:effectLst/>
                          <a:latin typeface="微软雅黑" panose="020B0503020204020204" charset="-122"/>
                          <a:ea typeface="微软雅黑" panose="020B0503020204020204" charset="-122"/>
                        </a:rPr>
                        <a:t>有肺癌</a:t>
                      </a:r>
                      <a:r>
                        <a:rPr lang="en-US" altLang="zh-CN" sz="1400" b="0" i="0" u="none" strike="noStrike" dirty="0">
                          <a:solidFill>
                            <a:srgbClr val="000000"/>
                          </a:solidFill>
                          <a:effectLst/>
                          <a:latin typeface="微软雅黑" panose="020B0503020204020204" charset="-122"/>
                          <a:ea typeface="微软雅黑" panose="020B0503020204020204" charset="-122"/>
                        </a:rPr>
                        <a:t>/</a:t>
                      </a:r>
                      <a:r>
                        <a:rPr lang="zh-CN" altLang="en-US" sz="1400" b="0" i="0" u="none" strike="noStrike" dirty="0">
                          <a:solidFill>
                            <a:srgbClr val="000000"/>
                          </a:solidFill>
                          <a:effectLst/>
                          <a:latin typeface="微软雅黑" panose="020B0503020204020204" charset="-122"/>
                          <a:ea typeface="微软雅黑" panose="020B0503020204020204" charset="-122"/>
                        </a:rPr>
                        <a:t>肺结节专病门诊</a:t>
                      </a:r>
                    </a:p>
                  </a:txBody>
                  <a:tcPr marL="4184" marR="4184" marT="4184" marB="0" anchor="ctr">
                    <a:solidFill>
                      <a:schemeClr val="bg1">
                        <a:lumMod val="95000"/>
                      </a:schemeClr>
                    </a:solidFill>
                  </a:tcPr>
                </a:tc>
                <a:tc>
                  <a:txBody>
                    <a:bodyPr/>
                    <a:lstStyle/>
                    <a:p>
                      <a:pPr algn="ctr" fontAlgn="ctr">
                        <a:lnSpc>
                          <a:spcPct val="150000"/>
                        </a:lnSpc>
                      </a:pP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extLst>
                  <a:ext uri="{0D108BD9-81ED-4DB2-BD59-A6C34878D82A}">
                    <a16:rowId xmlns:a16="http://schemas.microsoft.com/office/drawing/2014/main" val="10002"/>
                  </a:ext>
                </a:extLst>
              </a:tr>
              <a:tr h="486565">
                <a:tc>
                  <a:txBody>
                    <a:bodyPr/>
                    <a:lstStyle/>
                    <a:p>
                      <a:pPr algn="l" fontAlgn="ctr"/>
                      <a:r>
                        <a:rPr lang="zh-CN" altLang="en-US" sz="1400" b="0" i="0" u="none" strike="noStrike" dirty="0">
                          <a:solidFill>
                            <a:srgbClr val="000000"/>
                          </a:solidFill>
                          <a:effectLst/>
                          <a:latin typeface="微软雅黑" panose="020B0503020204020204" charset="-122"/>
                          <a:ea typeface="微软雅黑" panose="020B0503020204020204" charset="-122"/>
                        </a:rPr>
                        <a:t>收治肺癌</a:t>
                      </a:r>
                      <a:r>
                        <a:rPr lang="en-US" altLang="zh-CN" sz="1400" b="0" i="0" u="none" strike="noStrike" dirty="0">
                          <a:solidFill>
                            <a:srgbClr val="000000"/>
                          </a:solidFill>
                          <a:effectLst/>
                          <a:latin typeface="微软雅黑" panose="020B0503020204020204" charset="-122"/>
                          <a:ea typeface="微软雅黑" panose="020B0503020204020204" charset="-122"/>
                        </a:rPr>
                        <a:t>/</a:t>
                      </a:r>
                      <a:r>
                        <a:rPr lang="zh-CN" altLang="en-US" sz="1400" b="0" i="0" u="none" strike="noStrike" dirty="0">
                          <a:solidFill>
                            <a:srgbClr val="000000"/>
                          </a:solidFill>
                          <a:effectLst/>
                          <a:latin typeface="微软雅黑" panose="020B0503020204020204" charset="-122"/>
                          <a:ea typeface="微软雅黑" panose="020B0503020204020204" charset="-122"/>
                        </a:rPr>
                        <a:t>肺结节患者，并开展住院化疗、靶向、免疫等肺癌综合治疗措施</a:t>
                      </a:r>
                    </a:p>
                  </a:txBody>
                  <a:tcPr marL="4184" marR="4184" marT="4184" marB="0" anchor="ctr">
                    <a:solidFill>
                      <a:schemeClr val="bg1">
                        <a:lumMod val="95000"/>
                      </a:schemeClr>
                    </a:solidFill>
                  </a:tcPr>
                </a:tc>
                <a:tc>
                  <a:txBody>
                    <a:bodyPr/>
                    <a:lstStyle/>
                    <a:p>
                      <a:pPr algn="ctr" fontAlgn="ctr">
                        <a:lnSpc>
                          <a:spcPct val="150000"/>
                        </a:lnSpc>
                      </a:pP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extLst>
                  <a:ext uri="{0D108BD9-81ED-4DB2-BD59-A6C34878D82A}">
                    <a16:rowId xmlns:a16="http://schemas.microsoft.com/office/drawing/2014/main" val="10003"/>
                  </a:ext>
                </a:extLst>
              </a:tr>
              <a:tr h="418743">
                <a:tc>
                  <a:txBody>
                    <a:bodyPr/>
                    <a:lstStyle/>
                    <a:p>
                      <a:pPr algn="l" fontAlgn="ctr"/>
                      <a:r>
                        <a:rPr lang="zh-CN" altLang="en-US" sz="1400" b="0" i="0" u="none" strike="noStrike" dirty="0">
                          <a:solidFill>
                            <a:srgbClr val="000000"/>
                          </a:solidFill>
                          <a:effectLst/>
                          <a:latin typeface="微软雅黑" panose="020B0503020204020204" charset="-122"/>
                          <a:ea typeface="微软雅黑" panose="020B0503020204020204" charset="-122"/>
                        </a:rPr>
                        <a:t>可行胸部低剂量</a:t>
                      </a:r>
                      <a:r>
                        <a:rPr lang="en-US" altLang="zh-CN" sz="1400" b="0" i="0" u="none" strike="noStrike" dirty="0">
                          <a:solidFill>
                            <a:srgbClr val="000000"/>
                          </a:solidFill>
                          <a:effectLst/>
                          <a:latin typeface="微软雅黑" panose="020B0503020204020204" charset="-122"/>
                          <a:ea typeface="微软雅黑" panose="020B0503020204020204" charset="-122"/>
                        </a:rPr>
                        <a:t>/HRCT/</a:t>
                      </a:r>
                      <a:r>
                        <a:rPr lang="zh-CN" altLang="en-US" sz="1400" b="0" i="0" u="none" strike="noStrike" dirty="0">
                          <a:solidFill>
                            <a:srgbClr val="000000"/>
                          </a:solidFill>
                          <a:effectLst/>
                          <a:latin typeface="微软雅黑" panose="020B0503020204020204" charset="-122"/>
                          <a:ea typeface="微软雅黑" panose="020B0503020204020204" charset="-122"/>
                        </a:rPr>
                        <a:t>增强</a:t>
                      </a:r>
                      <a:r>
                        <a:rPr lang="en-US" altLang="zh-CN" sz="1400" b="0" i="0" u="none" strike="noStrike" dirty="0">
                          <a:solidFill>
                            <a:srgbClr val="000000"/>
                          </a:solidFill>
                          <a:effectLst/>
                          <a:latin typeface="微软雅黑" panose="020B0503020204020204" charset="-122"/>
                          <a:ea typeface="微软雅黑" panose="020B0503020204020204" charset="-122"/>
                        </a:rPr>
                        <a:t>CT</a:t>
                      </a:r>
                      <a:r>
                        <a:rPr lang="zh-CN" altLang="en-US" sz="1400" b="0" i="0" u="none" strike="noStrike" dirty="0">
                          <a:solidFill>
                            <a:srgbClr val="000000"/>
                          </a:solidFill>
                          <a:effectLst/>
                          <a:latin typeface="微软雅黑" panose="020B0503020204020204" charset="-122"/>
                          <a:ea typeface="微软雅黑" panose="020B0503020204020204" charset="-122"/>
                        </a:rPr>
                        <a:t>检查</a:t>
                      </a:r>
                    </a:p>
                  </a:txBody>
                  <a:tcPr marL="4184" marR="4184" marT="4184" marB="0" anchor="ctr">
                    <a:solidFill>
                      <a:schemeClr val="bg1">
                        <a:lumMod val="95000"/>
                      </a:schemeClr>
                    </a:solidFill>
                  </a:tcPr>
                </a:tc>
                <a:tc>
                  <a:txBody>
                    <a:bodyPr/>
                    <a:lstStyle/>
                    <a:p>
                      <a:pPr algn="ctr" fontAlgn="ctr">
                        <a:lnSpc>
                          <a:spcPct val="150000"/>
                        </a:lnSpc>
                      </a:pP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extLst>
                  <a:ext uri="{0D108BD9-81ED-4DB2-BD59-A6C34878D82A}">
                    <a16:rowId xmlns:a16="http://schemas.microsoft.com/office/drawing/2014/main" val="10004"/>
                  </a:ext>
                </a:extLst>
              </a:tr>
              <a:tr h="418743">
                <a:tc>
                  <a:txBody>
                    <a:bodyPr/>
                    <a:lstStyle/>
                    <a:p>
                      <a:pPr algn="l" fontAlgn="ctr"/>
                      <a:r>
                        <a:rPr lang="zh-CN" altLang="en-US" sz="1400" b="0" i="0" u="none" strike="noStrike" dirty="0">
                          <a:solidFill>
                            <a:srgbClr val="000000"/>
                          </a:solidFill>
                          <a:effectLst/>
                          <a:latin typeface="微软雅黑" panose="020B0503020204020204" charset="-122"/>
                          <a:ea typeface="微软雅黑" panose="020B0503020204020204" charset="-122"/>
                        </a:rPr>
                        <a:t>具备出具规范肿瘤病理诊断报告能力</a:t>
                      </a:r>
                    </a:p>
                  </a:txBody>
                  <a:tcPr marL="4184" marR="4184" marT="4184" marB="0" anchor="ctr">
                    <a:solidFill>
                      <a:schemeClr val="bg1">
                        <a:lumMod val="95000"/>
                      </a:schemeClr>
                    </a:solidFill>
                  </a:tcPr>
                </a:tc>
                <a:tc>
                  <a:txBody>
                    <a:bodyPr/>
                    <a:lstStyle/>
                    <a:p>
                      <a:pPr algn="ctr" fontAlgn="ctr">
                        <a:lnSpc>
                          <a:spcPct val="150000"/>
                        </a:lnSpc>
                      </a:pP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extLst>
                  <a:ext uri="{0D108BD9-81ED-4DB2-BD59-A6C34878D82A}">
                    <a16:rowId xmlns:a16="http://schemas.microsoft.com/office/drawing/2014/main" val="10005"/>
                  </a:ext>
                </a:extLst>
              </a:tr>
              <a:tr h="418743">
                <a:tc>
                  <a:txBody>
                    <a:bodyPr/>
                    <a:lstStyle/>
                    <a:p>
                      <a:pPr algn="l" fontAlgn="ctr"/>
                      <a:r>
                        <a:rPr lang="zh-CN" altLang="en-US" sz="1400" b="0" i="0" u="none" strike="noStrike" dirty="0">
                          <a:solidFill>
                            <a:srgbClr val="000000"/>
                          </a:solidFill>
                          <a:effectLst/>
                          <a:latin typeface="微软雅黑" panose="020B0503020204020204" charset="-122"/>
                          <a:ea typeface="微软雅黑" panose="020B0503020204020204" charset="-122"/>
                        </a:rPr>
                        <a:t>可行支气管镜检查和病变活检</a:t>
                      </a:r>
                    </a:p>
                  </a:txBody>
                  <a:tcPr marL="4184" marR="4184" marT="4184" marB="0" anchor="ctr">
                    <a:solidFill>
                      <a:schemeClr val="bg1">
                        <a:lumMod val="95000"/>
                      </a:schemeClr>
                    </a:solidFill>
                  </a:tcPr>
                </a:tc>
                <a:tc>
                  <a:txBody>
                    <a:bodyPr/>
                    <a:lstStyle/>
                    <a:p>
                      <a:pPr algn="ctr" fontAlgn="ctr">
                        <a:lnSpc>
                          <a:spcPct val="150000"/>
                        </a:lnSpc>
                      </a:pP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extLst>
                  <a:ext uri="{0D108BD9-81ED-4DB2-BD59-A6C34878D82A}">
                    <a16:rowId xmlns:a16="http://schemas.microsoft.com/office/drawing/2014/main" val="10006"/>
                  </a:ext>
                </a:extLst>
              </a:tr>
            </a:tbl>
          </a:graphicData>
        </a:graphic>
      </p:graphicFrame>
      <p:sp>
        <p:nvSpPr>
          <p:cNvPr id="4" name="标题 3">
            <a:extLst>
              <a:ext uri="{FF2B5EF4-FFF2-40B4-BE49-F238E27FC236}">
                <a16:creationId xmlns:a16="http://schemas.microsoft.com/office/drawing/2014/main" id="{68F2CCC8-DA62-8BE9-DEBF-35158D8E688C}"/>
              </a:ext>
            </a:extLst>
          </p:cNvPr>
          <p:cNvSpPr txBox="1"/>
          <p:nvPr/>
        </p:nvSpPr>
        <p:spPr>
          <a:xfrm>
            <a:off x="831614" y="797357"/>
            <a:ext cx="2032000" cy="44386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sz="1600" dirty="0">
                <a:solidFill>
                  <a:srgbClr val="A60000"/>
                </a:solidFill>
                <a:latin typeface="微软雅黑" panose="020B0503020204020204" charset="-122"/>
                <a:ea typeface="微软雅黑" panose="020B0503020204020204" charset="-122"/>
                <a:sym typeface="+mn-ea"/>
              </a:rPr>
              <a:t>准入条件汇总</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TRAZENECA" val="TEMPLATE04"/>
  <p:tag name="THINKCELLUNDODONOTDELETE" val="0"/>
  <p:tag name="COMMONDATA" val="eyJoZGlkIjoiYWVkMzZjZjZlZmJhMjdkMTI2NTY1NTBhMWY4NDMwMTUifQ=="/>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81f0ae99-fedb-4898-b51a-1bd246c0998b}"/>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AZ General Master Slide Options">
  <a:themeElements>
    <a:clrScheme name="Custom 203">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A7AC"/>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AZ General Master Slide Options">
  <a:themeElements>
    <a:clrScheme name="Custom 203">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A7AC"/>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53</TotalTime>
  <Words>4986</Words>
  <Application>Microsoft Office PowerPoint</Application>
  <PresentationFormat>全屏显示(16:9)</PresentationFormat>
  <Paragraphs>627</Paragraphs>
  <Slides>28</Slides>
  <Notes>0</Notes>
  <HiddenSlides>0</HiddenSlides>
  <MMClips>0</MMClips>
  <ScaleCrop>false</ScaleCrop>
  <HeadingPairs>
    <vt:vector size="8" baseType="variant">
      <vt:variant>
        <vt:lpstr>已用的字体</vt:lpstr>
      </vt:variant>
      <vt:variant>
        <vt:i4>6</vt:i4>
      </vt:variant>
      <vt:variant>
        <vt:lpstr>主题</vt:lpstr>
      </vt:variant>
      <vt:variant>
        <vt:i4>4</vt:i4>
      </vt:variant>
      <vt:variant>
        <vt:lpstr>嵌入 OLE 服务器</vt:lpstr>
      </vt:variant>
      <vt:variant>
        <vt:i4>1</vt:i4>
      </vt:variant>
      <vt:variant>
        <vt:lpstr>幻灯片标题</vt:lpstr>
      </vt:variant>
      <vt:variant>
        <vt:i4>28</vt:i4>
      </vt:variant>
    </vt:vector>
  </HeadingPairs>
  <TitlesOfParts>
    <vt:vector size="39" baseType="lpstr">
      <vt:lpstr>等线</vt:lpstr>
      <vt:lpstr>等线 Light</vt:lpstr>
      <vt:lpstr>微软雅黑</vt:lpstr>
      <vt:lpstr>Arial</vt:lpstr>
      <vt:lpstr>Calibri</vt:lpstr>
      <vt:lpstr>Verdana</vt:lpstr>
      <vt:lpstr>AZ General Master Slide Options</vt:lpstr>
      <vt:lpstr>自定义设计方案</vt:lpstr>
      <vt:lpstr>Office 主题​​</vt:lpstr>
      <vt:lpstr>1_AZ General Master Slide Options</vt:lpstr>
      <vt:lpstr>think-cell 幻灯片</vt:lpstr>
      <vt:lpstr>PowerPoint 演示文稿</vt:lpstr>
      <vt:lpstr>评审议程</vt:lpstr>
      <vt:lpstr>PowerPoint 演示文稿</vt:lpstr>
      <vt:lpstr>PowerPoint 演示文稿</vt:lpstr>
      <vt:lpstr>PowerPoint 演示文稿</vt:lpstr>
      <vt:lpstr>汇报内容</vt:lpstr>
      <vt:lpstr>肺癌与肺结节专病照护能力得分汇总</vt:lpstr>
      <vt:lpstr>胸膜疾病专病照护能力得分汇总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 Weihua</dc:creator>
  <cp:keywords>16:9</cp:keywords>
  <dc:description>v1.0</dc:description>
  <cp:lastModifiedBy>Author</cp:lastModifiedBy>
  <cp:revision>108</cp:revision>
  <cp:lastPrinted>2018-03-07T14:46:00Z</cp:lastPrinted>
  <dcterms:created xsi:type="dcterms:W3CDTF">2020-06-16T05:30:00Z</dcterms:created>
  <dcterms:modified xsi:type="dcterms:W3CDTF">2025-03-08T15:13:19Z</dcterms:modified>
  <cp:category>Template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ient">
    <vt:lpwstr>AstraZeneca</vt:lpwstr>
  </property>
  <property fmtid="{D5CDD505-2E9C-101B-9397-08002B2CF9AE}" pid="3" name="Language">
    <vt:lpwstr>English (UK)</vt:lpwstr>
  </property>
  <property fmtid="{D5CDD505-2E9C-101B-9397-08002B2CF9AE}" pid="4" name="Owner">
    <vt:lpwstr>P L Kessler</vt:lpwstr>
  </property>
  <property fmtid="{D5CDD505-2E9C-101B-9397-08002B2CF9AE}" pid="5" name="Project">
    <vt:lpwstr>The Chase</vt:lpwstr>
  </property>
  <property fmtid="{D5CDD505-2E9C-101B-9397-08002B2CF9AE}" pid="6" name="Publisher">
    <vt:lpwstr>Kessler Associates</vt:lpwstr>
  </property>
  <property fmtid="{D5CDD505-2E9C-101B-9397-08002B2CF9AE}" pid="7" name="ICV">
    <vt:lpwstr>F54639A2E2874A9FA31F5848A9AA4FB0_12</vt:lpwstr>
  </property>
  <property fmtid="{D5CDD505-2E9C-101B-9397-08002B2CF9AE}" pid="8" name="KSOProductBuildVer">
    <vt:lpwstr>2052-12.1.0.16388</vt:lpwstr>
  </property>
</Properties>
</file>