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sldIdLst>
    <p:sldId id="293" r:id="rId4"/>
    <p:sldId id="258" r:id="rId5"/>
    <p:sldId id="290" r:id="rId6"/>
    <p:sldId id="291" r:id="rId7"/>
    <p:sldId id="292" r:id="rId8"/>
    <p:sldId id="324" r:id="rId9"/>
    <p:sldId id="289" r:id="rId10"/>
    <p:sldId id="276" r:id="rId11"/>
    <p:sldId id="260" r:id="rId12"/>
    <p:sldId id="277" r:id="rId13"/>
    <p:sldId id="269" r:id="rId14"/>
    <p:sldId id="268" r:id="rId15"/>
    <p:sldId id="270" r:id="rId16"/>
    <p:sldId id="279" r:id="rId17"/>
    <p:sldId id="280" r:id="rId18"/>
    <p:sldId id="282" r:id="rId19"/>
    <p:sldId id="283" r:id="rId20"/>
    <p:sldId id="267" r:id="rId21"/>
    <p:sldId id="275" r:id="rId22"/>
    <p:sldId id="298" r:id="rId23"/>
    <p:sldId id="294" r:id="rId24"/>
    <p:sldId id="295" r:id="rId25"/>
    <p:sldId id="296" r:id="rId26"/>
    <p:sldId id="297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4" userDrawn="1">
          <p15:clr>
            <a:srgbClr val="A4A3A4"/>
          </p15:clr>
        </p15:guide>
        <p15:guide id="2" pos="583" userDrawn="1">
          <p15:clr>
            <a:srgbClr val="A4A3A4"/>
          </p15:clr>
        </p15:guide>
        <p15:guide id="3" pos="71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0000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41"/>
    <p:restoredTop sz="94651"/>
  </p:normalViewPr>
  <p:slideViewPr>
    <p:cSldViewPr snapToGrid="0" showGuides="1">
      <p:cViewPr varScale="1">
        <p:scale>
          <a:sx n="60" d="100"/>
          <a:sy n="60" d="100"/>
        </p:scale>
        <p:origin x="477" y="38"/>
      </p:cViewPr>
      <p:guideLst>
        <p:guide orient="horz" pos="834"/>
        <p:guide pos="583"/>
        <p:guide pos="71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-3857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84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9452D-0D2F-422A-BAB7-6D0CD5F19B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512B5-D583-49F0-AF4A-293EC68CF2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0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9" Type="http://schemas.openxmlformats.org/officeDocument/2006/relationships/tags" Target="../tags/tag63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B9452D-0D2F-422A-BAB7-6D0CD5F19B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8512B5-D583-49F0-AF4A-293EC68CF256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933065" y="156210"/>
            <a:ext cx="6240780" cy="61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9906000" y="239395"/>
            <a:ext cx="21850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2"/>
          <a:stretch>
            <a:fillRect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矩形 6"/>
          <p:cNvSpPr/>
          <p:nvPr userDrawn="1">
            <p:custDataLst>
              <p:tags r:id="rId18"/>
            </p:custDataLst>
          </p:nvPr>
        </p:nvSpPr>
        <p:spPr>
          <a:xfrm flipV="1">
            <a:off x="611879" y="613705"/>
            <a:ext cx="10980000" cy="75915"/>
          </a:xfrm>
          <a:prstGeom prst="rect">
            <a:avLst/>
          </a:prstGeom>
          <a:solidFill>
            <a:srgbClr val="991D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3.xml"/><Relationship Id="rId2" Type="http://schemas.openxmlformats.org/officeDocument/2006/relationships/image" Target="../media/image4.jpeg"/><Relationship Id="rId1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9172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8929" y="1193719"/>
            <a:ext cx="1075414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肺炎</a:t>
            </a:r>
            <a:endParaRPr lang="zh-CN" altLang="en-US" sz="4000" b="1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algn="ctr">
              <a:spcBef>
                <a:spcPts val="12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专病规建情况汇报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74333" y="4144361"/>
            <a:ext cx="5443331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医院名称：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汇报日期：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人员与技术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2167" y="1162165"/>
            <a:ext cx="10527665" cy="5539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工作人员是否为专科医师、呼吸治疗师、专科护士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检验技师、病理医师、临床药师</a:t>
            </a:r>
            <a:r>
              <a:rPr 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（下一页标明人员数量）</a:t>
            </a:r>
            <a:endParaRPr 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专科医师是否接受过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PCCM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专培？其他工作人员是否接受过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PCCM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单修，专修？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PCCM专科医生是否具备气管插管术、动脉置管术、深静脉置管术、胸腔穿刺术、腹腔穿刺术、气管镜检查术、具备使用高流量、无创/有创呼吸机、血滤机、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ECMO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等必备设备的能力？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000" b="1" i="0" u="none" strike="noStrike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是否开展抗感染药物的血药浓度检测（如万古霉素、伏立康唑等）？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000" b="1" i="0" u="none" strike="noStrike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是否开展多学科诊疗？</a:t>
            </a:r>
            <a:endParaRPr lang="zh-CN" altLang="en-US" sz="2000" b="1" i="0" u="none" strike="noStrike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1170" y="1104900"/>
            <a:ext cx="1052766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RICU/MICU医师人数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>
              <a:lnSpc>
                <a:spcPct val="200000"/>
              </a:lnSpc>
              <a:buFont typeface="Wingdings" panose="05000000000000000000" charset="0"/>
              <a:buNone/>
            </a:pPr>
            <a:r>
              <a:rPr lang="zh-CN" altLang="en-US" i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（是否独立分组，是否落实主诊医师负责制，主诊医师是否固定， 一线医生来源，是否独立值班）</a:t>
            </a:r>
            <a:endParaRPr lang="zh-CN" altLang="en-US" i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相对固定的高级职称医师人数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相对固定的医师数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参加过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PCCM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专培、专修、单修人数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RICU/MICU护士人数</a:t>
            </a:r>
            <a:r>
              <a:rPr lang="zh-CN" altLang="en-US" sz="1800" i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（是否是独立护理单元）</a:t>
            </a:r>
            <a:endParaRPr lang="zh-CN" altLang="en-US" sz="1800" i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呼吸治疗师人数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标题 5"/>
          <p:cNvSpPr txBox="1"/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四、人员与技术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147892" y="1162050"/>
          <a:ext cx="9896216" cy="4533900"/>
        </p:xfrm>
        <a:graphic>
          <a:graphicData uri="http://schemas.openxmlformats.org/drawingml/2006/table">
            <a:tbl>
              <a:tblPr/>
              <a:tblGrid>
                <a:gridCol w="5439647"/>
                <a:gridCol w="4456569"/>
              </a:tblGrid>
              <a:tr h="619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指标</a:t>
                      </a:r>
                      <a:endParaRPr lang="zh-CN" altLang="en-US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20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数量</a:t>
                      </a:r>
                      <a:endParaRPr lang="zh-CN" altLang="en-US" sz="20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上一年</a:t>
                      </a:r>
                      <a:r>
                        <a:rPr lang="zh-CN" altLang="en-US" sz="14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呼吸感染出院人数（人次</a:t>
                      </a:r>
                      <a:r>
                        <a:rPr lang="en-US" altLang="zh-CN" sz="14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/</a:t>
                      </a:r>
                      <a:r>
                        <a:rPr lang="zh-CN" altLang="en-US" sz="14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月） </a:t>
                      </a:r>
                      <a:endParaRPr lang="zh-CN" altLang="en-US" sz="14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3561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上一年</a:t>
                      </a:r>
                      <a:r>
                        <a:rPr lang="zh-CN" altLang="en-US" sz="14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重症肺炎收治人数（人次</a:t>
                      </a:r>
                      <a:r>
                        <a:rPr lang="en-US" altLang="zh-CN" sz="14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/</a:t>
                      </a:r>
                      <a:r>
                        <a:rPr lang="zh-CN" altLang="en-US" sz="14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月）</a:t>
                      </a:r>
                      <a:endParaRPr lang="zh-CN" altLang="en-US" sz="14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343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上一年</a:t>
                      </a:r>
                      <a:r>
                        <a:rPr lang="fr-FR" sz="14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RICU</a:t>
                      </a:r>
                      <a:r>
                        <a:rPr lang="zh-CN" altLang="en-US" sz="14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收治重症肺炎患者的比率（</a:t>
                      </a:r>
                      <a:r>
                        <a:rPr lang="en-US" altLang="zh-CN" sz="14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%/</a:t>
                      </a:r>
                      <a:r>
                        <a:rPr lang="zh-CN" altLang="en-US" sz="14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月）</a:t>
                      </a:r>
                      <a:endParaRPr lang="zh-CN" altLang="en-US" sz="14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上一年</a:t>
                      </a:r>
                      <a:r>
                        <a:rPr lang="zh-CN" altLang="en-US" sz="14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有创机械通气重症肺炎患者比例（</a:t>
                      </a:r>
                      <a:r>
                        <a:rPr lang="en-US" altLang="zh-CN" sz="14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%/</a:t>
                      </a:r>
                      <a:r>
                        <a:rPr lang="zh-CN" altLang="en-US" sz="14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月）</a:t>
                      </a:r>
                      <a:endParaRPr lang="zh-CN" altLang="en-US" sz="14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上一年</a:t>
                      </a:r>
                      <a:r>
                        <a:rPr lang="zh-CN" altLang="en-US" sz="14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呼吸感染专病门诊量（人次</a:t>
                      </a:r>
                      <a:r>
                        <a:rPr lang="en-US" altLang="zh-CN" sz="14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/</a:t>
                      </a:r>
                      <a:r>
                        <a:rPr lang="zh-CN" altLang="en-US" sz="14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月）</a:t>
                      </a:r>
                      <a:endParaRPr lang="zh-CN" altLang="en-US" sz="14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上一年</a:t>
                      </a:r>
                      <a:r>
                        <a:rPr lang="zh-CN" altLang="en-US" sz="14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病原学检测例次（呼吸感染患者）</a:t>
                      </a:r>
                      <a:endParaRPr lang="zh-CN" altLang="en-US" sz="14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上一年</a:t>
                      </a:r>
                      <a:r>
                        <a:rPr lang="zh-CN" altLang="en-US" sz="14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病理检查例次（呼吸感染患者）</a:t>
                      </a:r>
                      <a:endParaRPr lang="zh-CN" altLang="en-US" sz="14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343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上一年</a:t>
                      </a:r>
                      <a:r>
                        <a:rPr lang="zh-CN" altLang="en-US" sz="14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多学科诊疗例次（呼吸感染患者）</a:t>
                      </a:r>
                      <a:endParaRPr lang="zh-CN" altLang="en-US" sz="14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上一年</a:t>
                      </a:r>
                      <a:r>
                        <a:rPr lang="zh-CN" altLang="en-US" sz="14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呼吸内镜诊疗次数（呼吸感染患者）</a:t>
                      </a:r>
                      <a:endParaRPr lang="zh-CN" altLang="en-US" sz="14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4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标题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五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临床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工作量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肺炎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5665" y="1116330"/>
            <a:ext cx="10527665" cy="2778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筛查：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是否具备对肺部感染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影像学读片及鉴别诊断的能力，救治重症肺炎的能力；掌握肺炎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病情严重度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评估及分流，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病原学检测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呼吸道标本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获取技术；熟悉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病原菌及耐药危险因素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评估；能否合理应用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抗感染药物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，及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规范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激素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诊断：具备诊断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重症肺炎</a:t>
            </a:r>
            <a:r>
              <a:rPr lang="zh-CN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的能力</a:t>
            </a:r>
            <a:endParaRPr lang="en-US" altLang="zh-CN" sz="1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（本页可展示相关病历，对患者的早筛早诊）</a:t>
            </a:r>
            <a:endParaRPr 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919480" y="1030606"/>
          <a:ext cx="10332085" cy="55508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5160"/>
                <a:gridCol w="7329805"/>
                <a:gridCol w="2357120"/>
              </a:tblGrid>
              <a:tr h="4855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具体具备开展相关治疗的能力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评定（红色必备，蓝色可具备，打</a:t>
                      </a:r>
                      <a:r>
                        <a:rPr lang="en-US" altLang="zh-CN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，下同）</a:t>
                      </a:r>
                      <a:endParaRPr lang="zh-CN" altLang="en-US" sz="16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560">
                <a:tc rowSpan="11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6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质控</a:t>
                      </a:r>
                      <a:endParaRPr lang="zh-CN" altLang="en-US" sz="16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住院</a:t>
                      </a:r>
                      <a:r>
                        <a:rPr lang="fr-F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CAP</a:t>
                      </a:r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患者抗感染治疗前病原送检率</a:t>
                      </a: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422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住院</a:t>
                      </a:r>
                      <a:r>
                        <a:rPr lang="fr-F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CAP</a:t>
                      </a:r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院前病情严重程度评估率</a:t>
                      </a: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4472C4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5186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气管插管重症肺炎患者入</a:t>
                      </a:r>
                      <a:r>
                        <a:rPr lang="fr-F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RICU</a:t>
                      </a:r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后</a:t>
                      </a:r>
                      <a:r>
                        <a:rPr lang="en-US" altLang="zh-CN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</a:t>
                      </a:r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小时内完成气管镜检查的比率</a:t>
                      </a: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1646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非气管插管重症肺炎患者入</a:t>
                      </a:r>
                      <a:r>
                        <a:rPr lang="fr-F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RICU</a:t>
                      </a:r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后</a:t>
                      </a:r>
                      <a:r>
                        <a:rPr lang="en-US" altLang="zh-CN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</a:t>
                      </a:r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小时内完成气管镜检查的比率</a:t>
                      </a: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713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重症肺炎患者入</a:t>
                      </a:r>
                      <a:r>
                        <a:rPr lang="fr-F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ICU</a:t>
                      </a:r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后</a:t>
                      </a:r>
                      <a:r>
                        <a:rPr lang="en-US" altLang="zh-CN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</a:t>
                      </a:r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小时内完成血培养检查的比率</a:t>
                      </a: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56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住院期间感染疗效评估率</a:t>
                      </a: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6098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经验性抗感染药物使用的临床依据</a:t>
                      </a: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600" b="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881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根据病原体检测结果分析是否需要调整抗感染治疗方案</a:t>
                      </a: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600" b="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881">
                <a:tc vMerge="1"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单病种平均住院日：社区获得性肺炎</a:t>
                      </a: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600" b="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881">
                <a:tc vMerge="1"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CAP</a:t>
                      </a:r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临床路径 </a:t>
                      </a: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600" b="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881">
                <a:tc vMerge="1"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多学科诊疗（</a:t>
                      </a:r>
                      <a:r>
                        <a:rPr lang="fr-F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MDT） </a:t>
                      </a:r>
                      <a:endParaRPr lang="fr-FR" sz="1400" b="0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600" b="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肺炎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919480" y="1030605"/>
          <a:ext cx="10332085" cy="2174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5160"/>
                <a:gridCol w="7329805"/>
                <a:gridCol w="2357120"/>
              </a:tblGrid>
              <a:tr h="5727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具体具备开展相关治疗的能力</a:t>
                      </a:r>
                      <a:endParaRPr lang="zh-CN" altLang="en-US" sz="16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评定（红色必备，蓝色可具备，打</a:t>
                      </a:r>
                      <a:r>
                        <a:rPr lang="en-US" altLang="zh-CN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，下同）</a:t>
                      </a:r>
                      <a:endParaRPr lang="zh-CN" altLang="en-US" sz="16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2770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6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辐射</a:t>
                      </a:r>
                      <a:endParaRPr lang="zh-CN" altLang="en-US" sz="16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</a:t>
                      </a:r>
                      <a:r>
                        <a:rPr lang="en-US" altLang="zh-CN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市外患者占住院患者比例</a:t>
                      </a: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19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双向转诊</a:t>
                      </a: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4472C4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14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网络多学科诊疗</a:t>
                      </a: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600" b="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919480" y="3406775"/>
            <a:ext cx="636841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（如有，可附加展示相关转诊记录，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mdt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讨论照片、记录等）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肺炎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919480" y="1030605"/>
          <a:ext cx="10332085" cy="3282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5160"/>
                <a:gridCol w="7329805"/>
                <a:gridCol w="2357120"/>
              </a:tblGrid>
              <a:tr h="5727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具体具备开展相关治疗的能力</a:t>
                      </a:r>
                      <a:endParaRPr lang="zh-CN" altLang="en-US" sz="16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评定（红色必备，蓝色可具备，打</a:t>
                      </a:r>
                      <a:r>
                        <a:rPr lang="en-US" altLang="zh-CN" sz="160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，下同）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2770">
                <a:tc rowSpan="5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教学和科研</a:t>
                      </a:r>
                      <a:endParaRPr lang="zh-CN" altLang="en-US" sz="16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呼吸感染相关业务学习 </a:t>
                      </a: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19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sz="1400" b="0" dirty="0">
                          <a:solidFill>
                            <a:srgbClr val="4472C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开展</a:t>
                      </a:r>
                      <a:r>
                        <a:rPr lang="zh-CN" altLang="en-US" sz="1400" b="0" dirty="0">
                          <a:solidFill>
                            <a:srgbClr val="4472C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呼吸感染</a:t>
                      </a:r>
                      <a:r>
                        <a:rPr lang="zh-CN" sz="1400" b="0" dirty="0">
                          <a:solidFill>
                            <a:srgbClr val="4472C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相关的临床或基础研究</a:t>
                      </a:r>
                      <a:endParaRPr lang="en-US" altLang="en-US" sz="1400" b="0" dirty="0">
                        <a:solidFill>
                          <a:srgbClr val="4472C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4472C4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14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sz="1400" b="0" dirty="0">
                          <a:solidFill>
                            <a:srgbClr val="4472C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发表</a:t>
                      </a:r>
                      <a:r>
                        <a:rPr lang="zh-CN" altLang="en-US" sz="1400" b="0" dirty="0">
                          <a:solidFill>
                            <a:srgbClr val="4472C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呼吸感染</a:t>
                      </a:r>
                      <a:r>
                        <a:rPr lang="zh-CN" sz="1400" b="0" dirty="0">
                          <a:solidFill>
                            <a:srgbClr val="4472C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相关的学术论文（近3年以第一作者或通讯作者发表的数量）</a:t>
                      </a:r>
                      <a:endParaRPr lang="en-US" altLang="en-US" sz="1400" b="0" dirty="0">
                        <a:solidFill>
                          <a:srgbClr val="4472C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276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sz="1400" b="0">
                          <a:solidFill>
                            <a:srgbClr val="4472C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专利（近3年）</a:t>
                      </a:r>
                      <a:endParaRPr lang="en-US" altLang="en-US" sz="1400" b="0">
                        <a:solidFill>
                          <a:srgbClr val="4472C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531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sz="1400" b="0" dirty="0">
                          <a:solidFill>
                            <a:srgbClr val="4472C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牵头举办</a:t>
                      </a:r>
                      <a:r>
                        <a:rPr lang="zh-CN" altLang="en-US" sz="1400" b="0" dirty="0">
                          <a:solidFill>
                            <a:srgbClr val="4472C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呼吸感染</a:t>
                      </a:r>
                      <a:r>
                        <a:rPr lang="zh-CN" sz="1400" b="0" dirty="0">
                          <a:solidFill>
                            <a:srgbClr val="4472C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主题的学术会议（近3年）</a:t>
                      </a:r>
                      <a:endParaRPr lang="en-US" altLang="en-US" sz="1400" b="0" dirty="0">
                        <a:solidFill>
                          <a:srgbClr val="4472C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600" b="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919480" y="4582795"/>
            <a:ext cx="9555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（如有，可附加展示相关</a:t>
            </a:r>
            <a:r>
              <a:rPr 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照片，课题立项封面文章首页，专利证明，学术报告邀请函、证书等</a:t>
            </a:r>
            <a:endParaRPr lang="zh-CN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肺炎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919480" y="1030605"/>
          <a:ext cx="10332085" cy="1649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5160"/>
                <a:gridCol w="7329805"/>
                <a:gridCol w="2357120"/>
              </a:tblGrid>
              <a:tr h="5727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具体具备开展相关治疗的能力</a:t>
                      </a:r>
                      <a:endParaRPr lang="zh-CN" altLang="en-US" sz="16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评定（红色必备，蓝色可具备，打</a:t>
                      </a:r>
                      <a:r>
                        <a:rPr lang="en-US" altLang="zh-CN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，下同）</a:t>
                      </a:r>
                      <a:endParaRPr lang="zh-CN" altLang="en-US" sz="16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277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人才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培养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400" b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呼吸感染</a:t>
                      </a:r>
                      <a:r>
                        <a:rPr lang="zh-CN" sz="1400" b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专业人才队伍</a:t>
                      </a:r>
                      <a:endParaRPr lang="en-US" altLang="en-US" sz="1400" b="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6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19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sz="1400" b="0" dirty="0">
                          <a:solidFill>
                            <a:srgbClr val="4472C4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学术学会</a:t>
                      </a:r>
                      <a:r>
                        <a:rPr lang="zh-CN" altLang="en-US" sz="1400" b="0" dirty="0">
                          <a:solidFill>
                            <a:srgbClr val="4472C4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感染</a:t>
                      </a:r>
                      <a:r>
                        <a:rPr lang="zh-CN" sz="1400" b="0" dirty="0">
                          <a:solidFill>
                            <a:srgbClr val="4472C4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学组或</a:t>
                      </a:r>
                      <a:r>
                        <a:rPr lang="zh-CN" altLang="en-US" sz="1400" b="0" dirty="0">
                          <a:solidFill>
                            <a:srgbClr val="4472C4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呼吸感染</a:t>
                      </a:r>
                      <a:r>
                        <a:rPr lang="zh-CN" sz="1400" b="0" dirty="0">
                          <a:solidFill>
                            <a:srgbClr val="4472C4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亚专业学组任职</a:t>
                      </a:r>
                      <a:endParaRPr lang="en-US" altLang="en-US" sz="1400" b="0" dirty="0">
                        <a:solidFill>
                          <a:srgbClr val="4472C4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600" b="0" dirty="0">
                        <a:solidFill>
                          <a:srgbClr val="4472C4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802640" y="2959100"/>
            <a:ext cx="841184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（如有，可附加展示相关</a:t>
            </a:r>
            <a:r>
              <a:rPr 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照片，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PCCM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培训结业证书或相关培训证明、学会聘书等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肺炎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专病规建情况</a:t>
            </a:r>
            <a:endParaRPr 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56665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250000"/>
              </a:lnSpc>
            </a:pPr>
            <a:r>
              <a:rPr lang="en-US" sz="2400" b="1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肺炎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专病自评分数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en-US" sz="2400" b="1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肺炎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专病规建过程中的主要困难与问题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250000"/>
              </a:lnSpc>
              <a:buNone/>
            </a:pP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七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总结</a:t>
            </a:r>
            <a:endParaRPr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23092" y="3644021"/>
            <a:ext cx="12192000" cy="344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859790" y="1554480"/>
            <a:ext cx="1050798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en-US" altLang="zh-CN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en-US" altLang="zh-CN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6600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6600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4333" y="4447256"/>
            <a:ext cx="5443331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医院名称：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汇报日期：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3" name="Rectangle 7"/>
          <p:cNvSpPr/>
          <p:nvPr>
            <p:custDataLst>
              <p:tags r:id="rId3"/>
            </p:custDataLst>
          </p:nvPr>
        </p:nvSpPr>
        <p:spPr>
          <a:xfrm flipV="1">
            <a:off x="0" y="3568887"/>
            <a:ext cx="12192000" cy="75134"/>
          </a:xfrm>
          <a:prstGeom prst="rect">
            <a:avLst/>
          </a:prstGeom>
          <a:solidFill>
            <a:srgbClr val="800000"/>
          </a:solidFill>
          <a:ln w="9525">
            <a:noFill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en-US" sz="1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评审议程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6" name="表格 9"/>
          <p:cNvGraphicFramePr/>
          <p:nvPr>
            <p:custDataLst>
              <p:tags r:id="rId1"/>
            </p:custDataLst>
          </p:nvPr>
        </p:nvGraphicFramePr>
        <p:xfrm>
          <a:off x="960755" y="1466215"/>
          <a:ext cx="10426700" cy="4403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9785"/>
                <a:gridCol w="5563235"/>
                <a:gridCol w="2773680"/>
              </a:tblGrid>
              <a:tr h="445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时长</a:t>
                      </a:r>
                      <a:endParaRPr lang="zh-CN" altLang="en-US" sz="14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具体内容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A6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讲者</a:t>
                      </a:r>
                      <a:endParaRPr lang="zh-CN" altLang="en-US" sz="14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A60000"/>
                    </a:solidFill>
                  </a:tcPr>
                </a:tc>
              </a:tr>
              <a:tr h="427990">
                <a:tc gridSpan="3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线上</a:t>
                      </a:r>
                      <a:r>
                        <a:rPr lang="en-US" altLang="zh-CN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线下主持人：指导专家组组长</a:t>
                      </a:r>
                      <a:endParaRPr lang="zh-CN" altLang="en-US" sz="14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cPr/>
                </a:tc>
                <a:tc hMerge="1"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专家致辞、介绍</a:t>
                      </a: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要求</a:t>
                      </a:r>
                      <a:endParaRPr 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指导专家组组长</a:t>
                      </a:r>
                      <a:endParaRPr lang="zh-CN" alt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79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医院领导致辞</a:t>
                      </a:r>
                      <a:endParaRPr lang="zh-CN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院领导</a:t>
                      </a:r>
                      <a:endParaRPr lang="zh-CN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kern="1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肺炎</a:t>
                      </a: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照护能力汇报</a:t>
                      </a:r>
                      <a:endParaRPr lang="zh-CN" alt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科室主任</a:t>
                      </a:r>
                      <a:r>
                        <a:rPr lang="en-US" altLang="zh-CN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/</a:t>
                      </a:r>
                      <a:r>
                        <a:rPr lang="zh-CN" altLang="en-US" sz="1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专病负责人</a:t>
                      </a:r>
                      <a:endParaRPr lang="zh-CN" alt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7045">
                <a:tc>
                  <a:txBody>
                    <a:bodyPr/>
                    <a:lstStyle/>
                    <a:p>
                      <a:pPr marL="133350" marR="0" lvl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33350" marR="0" lvl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提问</a:t>
                      </a:r>
                      <a:endParaRPr lang="zh-CN" alt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专家组</a:t>
                      </a:r>
                      <a:endParaRPr 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</a:tr>
              <a:tr h="427990">
                <a:tc>
                  <a:txBody>
                    <a:bodyPr/>
                    <a:lstStyle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实地指导</a:t>
                      </a:r>
                      <a:endParaRPr lang="zh-CN" alt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专家组</a:t>
                      </a:r>
                      <a:endParaRPr 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F2F2F2"/>
                    </a:solidFill>
                  </a:tcPr>
                </a:tc>
              </a:tr>
              <a:tr h="4279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反馈考核意见</a:t>
                      </a:r>
                      <a:endParaRPr lang="zh-CN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专家组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rgbClr val="D9D9D9"/>
                    </a:solidFill>
                  </a:tcPr>
                </a:tc>
              </a:tr>
              <a:tr h="429260">
                <a:tc>
                  <a:txBody>
                    <a:bodyPr/>
                    <a:lstStyle/>
                    <a:p>
                      <a:pPr marL="133350" indent="-13335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5’</a:t>
                      </a:r>
                      <a:endParaRPr lang="en-US" altLang="zh-CN" sz="1400" b="0" kern="1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3350" marR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400" b="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医院领导</a:t>
                      </a:r>
                      <a:r>
                        <a:rPr lang="zh-CN" altLang="en-US" sz="1400" b="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总结发言</a:t>
                      </a:r>
                      <a:endParaRPr lang="en-US" altLang="zh-CN" sz="1400" b="0" kern="1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3350" marR="0" lvl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400" b="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院领导</a:t>
                      </a:r>
                      <a:endParaRPr lang="zh-CN" altLang="zh-CN" sz="1400" b="0" kern="1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79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20’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专家内部讨论</a:t>
                      </a: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、打分（</a:t>
                      </a:r>
                      <a:r>
                        <a:rPr lang="zh-CN" altLang="en-US" sz="1400" b="0" kern="100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医院不参与</a:t>
                      </a: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en-US" altLang="zh-CN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指导</a:t>
                      </a:r>
                      <a:r>
                        <a:rPr lang="zh-CN" altLang="zh-CN" sz="14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专家组</a:t>
                      </a:r>
                      <a:endParaRPr lang="en-US" sz="14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354667" y="2527069"/>
            <a:ext cx="9482667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提问</a:t>
            </a:r>
            <a:endParaRPr lang="zh-CN" altLang="en-US" sz="5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354667" y="2527069"/>
            <a:ext cx="9482667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实地指导与点评</a:t>
            </a:r>
            <a:endParaRPr lang="zh-CN" altLang="en-US" sz="5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02199" y="2418696"/>
            <a:ext cx="7799059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专家意见反馈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02199" y="2418696"/>
            <a:ext cx="7799059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医院领导总结发言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524000" y="2418696"/>
            <a:ext cx="9438887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专家讨论、打分</a:t>
            </a:r>
            <a:r>
              <a:rPr lang="zh-CN" altLang="en-US" sz="42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（其他人离场）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52649" y="1975633"/>
            <a:ext cx="7886700" cy="1325563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评审专家致辞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02199" y="2418696"/>
            <a:ext cx="7799059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院领导致辞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85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752036" y="2176497"/>
            <a:ext cx="8967893" cy="1359508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335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肺炎</a:t>
            </a:r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照护能力汇报</a:t>
            </a:r>
            <a:endParaRPr lang="en-US" sz="53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一、门诊及病房设置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5665" y="1238250"/>
            <a:ext cx="10527665" cy="36925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是否设置呼吸感染专病门诊（文件、照片）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是否为独立单间，一室一医一患，诊室通风良好</a:t>
            </a:r>
            <a:endParaRPr lang="en-US" altLang="zh-CN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A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是否有环境消杀流程相关文件或消杀记录</a:t>
            </a:r>
            <a:endParaRPr lang="en-US" altLang="zh-CN" b="1" dirty="0">
              <a:solidFill>
                <a:srgbClr val="A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是否有呼吸感染专属病房（文件）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lvl="1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人财物管理是否由PCCM科执行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是否为独立医疗单元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742950" lvl="1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是否与普通病房分开为独立护理单元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lvl="1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是否与普通病房分开独立值班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6249" y="5850428"/>
            <a:ext cx="3877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（本页可展示科室照片和证明文件）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RICU/MICU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基本情况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5665" y="1238250"/>
            <a:ext cx="10527665" cy="5001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是否为独立的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RICU/MICU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（文件）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RICU/MICU床位数（是否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≥8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张）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MICU/RICU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编制是否归属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PCCM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科（文件）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lvl="1" indent="-28575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人财物管理是否由PCCM科执行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lvl="1" indent="-28575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是否为独立医疗单元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lvl="1" indent="-28575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是否与普通病房分开为独立护理单元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lvl="1" indent="-28575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是否与普通病房分开独立值班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742950" lvl="1" indent="-285750" algn="l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、RICU/MICU规模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5665" y="1289050"/>
            <a:ext cx="10527665" cy="5139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是否具有相关的硬件设备：吊塔、监护仪、气源、氧源等</a:t>
            </a:r>
            <a:endParaRPr 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是否包含相关设备：必备有创呼吸机（台数应当大于或至少等于ICU床位数）、高流量氧疗仪、无创呼吸机、床旁血气分析仪、床旁纤支镜、床旁重症超声、血滤机、有创血流动力学监测设备、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ECMO</a:t>
            </a:r>
            <a:r>
              <a:rPr 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</a:t>
            </a:r>
            <a:endParaRPr 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>
              <a:lnSpc>
                <a:spcPct val="200000"/>
              </a:lnSpc>
              <a:buFont typeface="Wingdings" panose="05000000000000000000" charset="0"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（本页可展示证明照片和证明文件）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endParaRPr 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Wingdings" panose="05000000000000000000" charset="0"/>
              <a:buChar char="Ø"/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327785" y="1264285"/>
          <a:ext cx="9593580" cy="4806950"/>
        </p:xfrm>
        <a:graphic>
          <a:graphicData uri="http://schemas.openxmlformats.org/drawingml/2006/table">
            <a:tbl>
              <a:tblPr/>
              <a:tblGrid>
                <a:gridCol w="3266440"/>
                <a:gridCol w="3163570"/>
                <a:gridCol w="3163570"/>
              </a:tblGrid>
              <a:tr h="6070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设备</a:t>
                      </a:r>
                      <a:endParaRPr lang="zh-CN" altLang="en-US" sz="1800" b="1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24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可用</a:t>
                      </a:r>
                      <a:r>
                        <a:rPr lang="zh-CN" sz="18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台数</a:t>
                      </a:r>
                      <a:endParaRPr lang="zh-CN" sz="1800" b="1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sz="18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（包含自有及共用）</a:t>
                      </a:r>
                      <a:endParaRPr lang="zh-CN" altLang="en-US" sz="1800" b="1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24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自有</a:t>
                      </a:r>
                      <a:r>
                        <a:rPr lang="zh-CN" sz="18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台数</a:t>
                      </a:r>
                      <a:endParaRPr lang="zh-CN" altLang="en-US" sz="1800" b="1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</a:tr>
              <a:tr h="4108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高流量设备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08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无创呼吸机台数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08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有创呼吸机台数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08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转运呼吸机台数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zh-CN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08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床旁支气管镜数量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zh-CN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zh-CN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08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自有超声台数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zh-CN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zh-CN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02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有创血流动力学设备台数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08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CRRT台数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自有ECMO台数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08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共用ECMO台数及共用科室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+mn-ea"/>
                        </a:rPr>
                        <a:t>/</a:t>
                      </a:r>
                      <a:endParaRPr lang="en-US" altLang="zh-CN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标题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35" y="237490"/>
            <a:ext cx="12191365" cy="59182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</a:t>
            </a:r>
            <a:r>
              <a:rPr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、RICU/MICU规模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4.xml><?xml version="1.0" encoding="utf-8"?>
<p:tagLst xmlns:p="http://schemas.openxmlformats.org/presentationml/2006/main">
  <p:tag name="KSO_WM_UNIT_TABLE_BEAUTIFY" val="smartTable{4086b929-f8b4-4cc6-8308-19977bbb3979}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TABLE_ENDDRAG_ORIGIN_RECT" val="755*337"/>
  <p:tag name="TABLE_ENDDRAG_RECT" val="67*99*755*337"/>
  <p:tag name="KSO_WM_UNIT_TABLE_BEAUTIFY" val="smartTable{f5274809-5928-432d-a991-1e2a1ccd6025}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TABLE_ENDDRAG_ORIGIN_RECT" val="915*425"/>
  <p:tag name="TABLE_ENDDRAG_RECT" val="17*80*915*425"/>
  <p:tag name="KSO_WM_UNIT_TABLE_BEAUTIFY" val="smartTable{c4c047fe-13fd-464f-b1fc-ca03b4283181}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UNIT_TABLE_BEAUTIFY" val="smartTable{387baf60-6b01-4c67-8986-6c77e92d911c}"/>
  <p:tag name="TABLE_ENDDRAG_ORIGIN_RECT" val="755*389"/>
  <p:tag name="TABLE_ENDDRAG_RECT" val="80*86*755*389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UNIT_TABLE_BEAUTIFY" val="smartTable{387baf60-6b01-4c67-8986-6c77e92d911c}"/>
  <p:tag name="TABLE_ENDDRAG_ORIGIN_RECT" val="755*389"/>
  <p:tag name="TABLE_ENDDRAG_RECT" val="80*86*755*389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UNIT_TABLE_BEAUTIFY" val="smartTable{387baf60-6b01-4c67-8986-6c77e92d911c}"/>
  <p:tag name="TABLE_ENDDRAG_ORIGIN_RECT" val="755*389"/>
  <p:tag name="TABLE_ENDDRAG_RECT" val="80*86*755*389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UNIT_TABLE_BEAUTIFY" val="smartTable{387baf60-6b01-4c67-8986-6c77e92d911c}"/>
  <p:tag name="TABLE_ENDDRAG_ORIGIN_RECT" val="755*389"/>
  <p:tag name="TABLE_ENDDRAG_RECT" val="80*86*755*389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COMMONDATA" val="eyJoZGlkIjoiMmM4OGY2N2MyYWYxMDhjYTRlMzE0NTA0MzZhOTNkYmMifQ=="/>
  <p:tag name="KSO_WPP_MARK_KEY" val="8caf38bb-a6bb-4ab0-a477-991f8871d7e8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2219</Words>
  <Application>WPS 演示</Application>
  <PresentationFormat>宽屏</PresentationFormat>
  <Paragraphs>325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Wingdings</vt:lpstr>
      <vt:lpstr>微软雅黑</vt:lpstr>
      <vt:lpstr>Times New Roman</vt:lpstr>
      <vt:lpstr>等线</vt:lpstr>
      <vt:lpstr>等线 Light</vt:lpstr>
      <vt:lpstr>Arial Unicode MS</vt:lpstr>
      <vt:lpstr>Office 主题​​</vt:lpstr>
      <vt:lpstr>自定义设计方案</vt:lpstr>
      <vt:lpstr>PowerPoint 演示文稿</vt:lpstr>
      <vt:lpstr>评审议程</vt:lpstr>
      <vt:lpstr>PowerPoint 演示文稿</vt:lpstr>
      <vt:lpstr>PowerPoint 演示文稿</vt:lpstr>
      <vt:lpstr>PowerPoint 演示文稿</vt:lpstr>
      <vt:lpstr>PowerPoint 演示文稿</vt:lpstr>
      <vt:lpstr>二、RICU/MICU基本情况</vt:lpstr>
      <vt:lpstr>三、RICU/MICU规模</vt:lpstr>
      <vt:lpstr>PowerPoint 演示文稿</vt:lpstr>
      <vt:lpstr>四、人员与技术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SINAN WU</dc:creator>
  <cp:lastModifiedBy>安透</cp:lastModifiedBy>
  <cp:revision>137</cp:revision>
  <dcterms:created xsi:type="dcterms:W3CDTF">2024-03-05T01:30:00Z</dcterms:created>
  <dcterms:modified xsi:type="dcterms:W3CDTF">2025-01-22T06:54:02Z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95B0282CF65044709AC1A40C9CE2C2F9_13</vt:lpwstr>
  </property>
  <property fmtid="{D5CDD505-2E9C-101B-9397-08002B2CF9AE}" pid="3" name="KSOProductBuildVer">
    <vt:lpwstr>2052-12.1.0.19770</vt:lpwstr>
  </property>
</Properties>
</file>