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1" r:id="rId3"/>
  </p:sldMasterIdLst>
  <p:notesMasterIdLst>
    <p:notesMasterId r:id="rId6"/>
  </p:notesMasterIdLst>
  <p:sldIdLst>
    <p:sldId id="293" r:id="rId4"/>
    <p:sldId id="258" r:id="rId5"/>
    <p:sldId id="290" r:id="rId7"/>
    <p:sldId id="291" r:id="rId8"/>
    <p:sldId id="292" r:id="rId9"/>
    <p:sldId id="289" r:id="rId10"/>
    <p:sldId id="299" r:id="rId11"/>
    <p:sldId id="306" r:id="rId12"/>
    <p:sldId id="307" r:id="rId13"/>
    <p:sldId id="259" r:id="rId14"/>
    <p:sldId id="312" r:id="rId15"/>
    <p:sldId id="276" r:id="rId16"/>
    <p:sldId id="300" r:id="rId17"/>
    <p:sldId id="301" r:id="rId18"/>
    <p:sldId id="308" r:id="rId19"/>
    <p:sldId id="302" r:id="rId20"/>
    <p:sldId id="309" r:id="rId21"/>
    <p:sldId id="310" r:id="rId22"/>
    <p:sldId id="311" r:id="rId23"/>
    <p:sldId id="304" r:id="rId24"/>
    <p:sldId id="267" r:id="rId25"/>
    <p:sldId id="275" r:id="rId26"/>
    <p:sldId id="298" r:id="rId27"/>
    <p:sldId id="294" r:id="rId28"/>
    <p:sldId id="295" r:id="rId29"/>
    <p:sldId id="296" r:id="rId30"/>
    <p:sldId id="297" r:id="rId31"/>
  </p:sldIdLst>
  <p:sldSz cx="12192000" cy="6858000"/>
  <p:notesSz cx="6858000" cy="9144000"/>
  <p:custDataLst>
    <p:tags r:id="rId3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772" userDrawn="1">
          <p15:clr>
            <a:srgbClr val="A4A3A4"/>
          </p15:clr>
        </p15:guide>
        <p15:guide id="2" pos="3840" userDrawn="1">
          <p15:clr>
            <a:srgbClr val="A4A3A4"/>
          </p15:clr>
        </p15:guide>
        <p15:guide id="3" pos="7128"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10000"/>
    <a:srgbClr val="A60000"/>
    <a:srgbClr val="C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40"/>
    <p:restoredTop sz="86370"/>
  </p:normalViewPr>
  <p:slideViewPr>
    <p:cSldViewPr snapToGrid="0" showGuides="1">
      <p:cViewPr varScale="1">
        <p:scale>
          <a:sx n="104" d="100"/>
          <a:sy n="104" d="100"/>
        </p:scale>
        <p:origin x="888" y="208"/>
      </p:cViewPr>
      <p:guideLst>
        <p:guide orient="horz" pos="772"/>
        <p:guide pos="3840"/>
        <p:guide pos="7128"/>
      </p:guideLst>
    </p:cSldViewPr>
  </p:slideViewPr>
  <p:notesTextViewPr>
    <p:cViewPr>
      <p:scale>
        <a:sx n="1" d="1"/>
        <a:sy n="1" d="1"/>
      </p:scale>
      <p:origin x="0" y="0"/>
    </p:cViewPr>
  </p:notesTextViewPr>
  <p:sorterViewPr>
    <p:cViewPr>
      <p:scale>
        <a:sx n="100" d="100"/>
        <a:sy n="100" d="100"/>
      </p:scale>
      <p:origin x="0" y="0"/>
    </p:cViewPr>
  </p:sorterViewPr>
  <p:gridSpacing cx="72000" cy="72000"/>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notesMaster" Target="notesMasters/notesMaster1.xml"/><Relationship Id="rId5" Type="http://schemas.openxmlformats.org/officeDocument/2006/relationships/slide" Target="slides/slide2.xml"/><Relationship Id="rId4" Type="http://schemas.openxmlformats.org/officeDocument/2006/relationships/slide" Target="slides/slide1.xml"/><Relationship Id="rId35" Type="http://schemas.openxmlformats.org/officeDocument/2006/relationships/tags" Target="tags/tag84.xml"/><Relationship Id="rId34" Type="http://schemas.openxmlformats.org/officeDocument/2006/relationships/tableStyles" Target="tableStyles.xml"/><Relationship Id="rId33" Type="http://schemas.openxmlformats.org/officeDocument/2006/relationships/viewProps" Target="viewProps.xml"/><Relationship Id="rId32" Type="http://schemas.openxmlformats.org/officeDocument/2006/relationships/presProps" Target="presProps.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幻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91B9452D-0D2F-422A-BAB7-6D0CD5F19B7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48512B5-D583-49F0-AF4A-293EC68CF256}"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lstStyle/>
          <a:p>
            <a:r>
              <a:rPr lang="zh-CN" altLang="en-US"/>
              <a:t>单击此处编辑母版标题样式</a:t>
            </a:r>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标题幻灯片">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单击此处编辑母版标题样式</a:t>
            </a:r>
            <a:endParaRPr lang="zh-CN" altLang="en-US" dirty="0"/>
          </a:p>
        </p:txBody>
      </p:sp>
      <p:sp>
        <p:nvSpPr>
          <p:cNvPr id="3" name="副标题 2"/>
          <p:cNvSpPr>
            <a:spLocks noGrp="1"/>
          </p:cNvSpPr>
          <p:nvPr>
            <p:ph type="subTitle" idx="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a:t>单击此处编辑母版标题样式</a:t>
            </a:r>
            <a:endParaRPr lang="zh-CN" altLang="en-US"/>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endParaRPr lang="zh-CN" altLang="en-US"/>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4" Type="http://schemas.openxmlformats.org/officeDocument/2006/relationships/theme" Target="../theme/theme1.xml"/><Relationship Id="rId3"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11.xml"/><Relationship Id="rId8" Type="http://schemas.openxmlformats.org/officeDocument/2006/relationships/slideLayout" Target="../slideLayouts/slideLayout10.xml"/><Relationship Id="rId7" Type="http://schemas.openxmlformats.org/officeDocument/2006/relationships/slideLayout" Target="../slideLayouts/slideLayout9.xml"/><Relationship Id="rId6" Type="http://schemas.openxmlformats.org/officeDocument/2006/relationships/slideLayout" Target="../slideLayouts/slideLayout8.xml"/><Relationship Id="rId5" Type="http://schemas.openxmlformats.org/officeDocument/2006/relationships/slideLayout" Target="../slideLayouts/slideLayout7.xml"/><Relationship Id="rId4" Type="http://schemas.openxmlformats.org/officeDocument/2006/relationships/slideLayout" Target="../slideLayouts/slideLayout6.xml"/><Relationship Id="rId3" Type="http://schemas.openxmlformats.org/officeDocument/2006/relationships/slideLayout" Target="../slideLayouts/slideLayout5.xml"/><Relationship Id="rId20" Type="http://schemas.openxmlformats.org/officeDocument/2006/relationships/theme" Target="../theme/theme2.xml"/><Relationship Id="rId2" Type="http://schemas.openxmlformats.org/officeDocument/2006/relationships/slideLayout" Target="../slideLayouts/slideLayout4.xml"/><Relationship Id="rId19" Type="http://schemas.openxmlformats.org/officeDocument/2006/relationships/tags" Target="../tags/tag63.xml"/><Relationship Id="rId18" Type="http://schemas.openxmlformats.org/officeDocument/2006/relationships/tags" Target="../tags/tag62.xml"/><Relationship Id="rId17" Type="http://schemas.openxmlformats.org/officeDocument/2006/relationships/tags" Target="../tags/tag61.xml"/><Relationship Id="rId16" Type="http://schemas.openxmlformats.org/officeDocument/2006/relationships/tags" Target="../tags/tag60.xml"/><Relationship Id="rId15" Type="http://schemas.openxmlformats.org/officeDocument/2006/relationships/tags" Target="../tags/tag59.xml"/><Relationship Id="rId14" Type="http://schemas.openxmlformats.org/officeDocument/2006/relationships/tags" Target="../tags/tag58.xml"/><Relationship Id="rId13" Type="http://schemas.openxmlformats.org/officeDocument/2006/relationships/tags" Target="../tags/tag57.xml"/><Relationship Id="rId12" Type="http://schemas.openxmlformats.org/officeDocument/2006/relationships/image" Target="../media/image2.png"/><Relationship Id="rId11" Type="http://schemas.openxmlformats.org/officeDocument/2006/relationships/slideLayout" Target="../slideLayouts/slideLayout13.xml"/><Relationship Id="rId10" Type="http://schemas.openxmlformats.org/officeDocument/2006/relationships/slideLayout" Target="../slideLayouts/slideLayout12.xml"/><Relationship Id="rId1"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1">
          <a:blip r:embed="rId3"/>
          <a:stretch>
            <a:fillRect b="-2000"/>
          </a:stretch>
        </a:blipFill>
        <a:effectLst/>
      </p:bgPr>
    </p:bg>
    <p:spTree>
      <p:nvGrpSpPr>
        <p:cNvPr id="1" name=""/>
        <p:cNvGrpSpPr/>
        <p:nvPr/>
      </p:nvGrpSpPr>
      <p:grpSpPr>
        <a:xfrm>
          <a:off x="0" y="0"/>
          <a:ext cx="0" cy="0"/>
          <a:chOff x="0" y="0"/>
          <a:chExt cx="0" cy="0"/>
        </a:xfrm>
      </p:grpSpPr>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1B9452D-0D2F-422A-BAB7-6D0CD5F19B78}"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48512B5-D583-49F0-AF4A-293EC68CF256}" type="slidenum">
              <a:rPr lang="zh-CN" altLang="en-US" smtClean="0"/>
            </a:fld>
            <a:endParaRPr lang="zh-CN" altLang="en-US"/>
          </a:p>
        </p:txBody>
      </p:sp>
      <p:sp>
        <p:nvSpPr>
          <p:cNvPr id="7" name="矩形 6"/>
          <p:cNvSpPr/>
          <p:nvPr userDrawn="1"/>
        </p:nvSpPr>
        <p:spPr>
          <a:xfrm>
            <a:off x="2933065" y="156210"/>
            <a:ext cx="6240780" cy="616585"/>
          </a:xfrm>
          <a:prstGeom prst="rect">
            <a:avLst/>
          </a:prstGeom>
          <a:solidFill>
            <a:schemeClr val="bg1"/>
          </a:solidFill>
          <a:ln>
            <a:solidFill>
              <a:schemeClr val="bg1"/>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2" name="矩形 1"/>
          <p:cNvSpPr/>
          <p:nvPr userDrawn="1"/>
        </p:nvSpPr>
        <p:spPr>
          <a:xfrm>
            <a:off x="9906000" y="239395"/>
            <a:ext cx="2185035" cy="564515"/>
          </a:xfrm>
          <a:prstGeom prst="rect">
            <a:avLst/>
          </a:prstGeom>
          <a:solidFill>
            <a:schemeClr val="bg1"/>
          </a:solidFill>
          <a:ln>
            <a:solidFill>
              <a:schemeClr val="bg1"/>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rotWithShape="1">
          <a:blip r:embed="rId12"/>
          <a:stretch>
            <a:fillRect b="-2000"/>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3"/>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4"/>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5"/>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6"/>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7"/>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fld>
            <a:endParaRPr lang="zh-CN" altLang="en-US" dirty="0"/>
          </a:p>
        </p:txBody>
      </p:sp>
      <p:sp>
        <p:nvSpPr>
          <p:cNvPr id="8" name="矩形 6"/>
          <p:cNvSpPr/>
          <p:nvPr userDrawn="1">
            <p:custDataLst>
              <p:tags r:id="rId18"/>
            </p:custDataLst>
          </p:nvPr>
        </p:nvSpPr>
        <p:spPr>
          <a:xfrm flipV="1">
            <a:off x="611879" y="613705"/>
            <a:ext cx="10980000" cy="75915"/>
          </a:xfrm>
          <a:prstGeom prst="rect">
            <a:avLst/>
          </a:prstGeom>
          <a:solidFill>
            <a:srgbClr val="991D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Tree>
    <p:custDataLst>
      <p:tags r:id="rId19"/>
    </p:custDataLst>
  </p:cSld>
  <p:clrMap bg1="lt1" tx1="dk1" bg2="lt2" tx2="dk2" accent1="accent1" accent2="accent2" accent3="accent3" accent4="accent4" accent5="accent5" accent6="accent6" hlink="hlink" folHlink="folHlink"/>
  <p:sldLayoutIdLst>
    <p:sldLayoutId id="2147483652" r:id="rId1"/>
    <p:sldLayoutId id="2147483653" r:id="rId2"/>
    <p:sldLayoutId id="2147483654" r:id="rId3"/>
    <p:sldLayoutId id="2147483655" r:id="rId4"/>
    <p:sldLayoutId id="2147483656" r:id="rId5"/>
    <p:sldLayoutId id="2147483657" r:id="rId6"/>
    <p:sldLayoutId id="2147483658" r:id="rId7"/>
    <p:sldLayoutId id="2147483659" r:id="rId8"/>
    <p:sldLayoutId id="2147483660" r:id="rId9"/>
    <p:sldLayoutId id="2147483661" r:id="rId10"/>
    <p:sldLayoutId id="2147483662"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70.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71.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72.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73.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74.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75.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76.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77.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78.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79.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64.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80.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81.xml"/></Relationships>
</file>

<file path=ppt/slides/_rels/slide22.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ags" Target="../tags/tag83.xml"/><Relationship Id="rId2" Type="http://schemas.openxmlformats.org/officeDocument/2006/relationships/image" Target="../media/image4.jpeg"/><Relationship Id="rId1" Type="http://schemas.openxmlformats.org/officeDocument/2006/relationships/tags" Target="../tags/tag82.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1.xml"/><Relationship Id="rId2" Type="http://schemas.openxmlformats.org/officeDocument/2006/relationships/tags" Target="../tags/tag66.xml"/><Relationship Id="rId1" Type="http://schemas.openxmlformats.org/officeDocument/2006/relationships/tags" Target="../tags/tag65.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68.xml"/><Relationship Id="rId1" Type="http://schemas.openxmlformats.org/officeDocument/2006/relationships/tags" Target="../tags/tag67.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6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4294967295"/>
          </p:nvPr>
        </p:nvSpPr>
        <p:spPr>
          <a:xfrm>
            <a:off x="1524000" y="1122363"/>
            <a:ext cx="9144000" cy="2387600"/>
          </a:xfrm>
        </p:spPr>
        <p:txBody>
          <a:bodyPr/>
          <a:lstStyle/>
          <a:p>
            <a:endParaRPr lang="zh-CN" altLang="en-US"/>
          </a:p>
        </p:txBody>
      </p:sp>
      <p:sp>
        <p:nvSpPr>
          <p:cNvPr id="3" name="副标题 2"/>
          <p:cNvSpPr>
            <a:spLocks noGrp="1"/>
          </p:cNvSpPr>
          <p:nvPr>
            <p:ph type="subTitle" idx="4294967295"/>
          </p:nvPr>
        </p:nvSpPr>
        <p:spPr>
          <a:xfrm>
            <a:off x="1524000" y="3602037"/>
            <a:ext cx="9144000" cy="1655763"/>
          </a:xfrm>
        </p:spPr>
        <p:txBody>
          <a:bodyPr/>
          <a:lstStyle/>
          <a:p>
            <a:endParaRPr lang="zh-CN" altLang="en-US"/>
          </a:p>
        </p:txBody>
      </p:sp>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 y="0"/>
            <a:ext cx="12199172" cy="6858000"/>
          </a:xfrm>
          <a:prstGeom prst="rect">
            <a:avLst/>
          </a:prstGeom>
        </p:spPr>
      </p:pic>
      <p:sp>
        <p:nvSpPr>
          <p:cNvPr id="5" name="文本框 4"/>
          <p:cNvSpPr txBox="1"/>
          <p:nvPr/>
        </p:nvSpPr>
        <p:spPr>
          <a:xfrm>
            <a:off x="718929" y="1963339"/>
            <a:ext cx="10754140" cy="706755"/>
          </a:xfrm>
          <a:prstGeom prst="rect">
            <a:avLst/>
          </a:prstGeom>
          <a:noFill/>
        </p:spPr>
        <p:txBody>
          <a:bodyPr wrap="square" rtlCol="0">
            <a:spAutoFit/>
          </a:bodyPr>
          <a:lstStyle/>
          <a:p>
            <a:pPr algn="ctr">
              <a:spcBef>
                <a:spcPts val="1200"/>
              </a:spcBef>
            </a:pPr>
            <a:r>
              <a:rPr lang="zh-CN" altLang="en-US" sz="4000" b="1" dirty="0">
                <a:solidFill>
                  <a:schemeClr val="bg1"/>
                </a:solidFill>
                <a:latin typeface="微软雅黑" panose="020B0503020204020204" pitchFamily="34" charset="-122"/>
                <a:ea typeface="微软雅黑" panose="020B0503020204020204" pitchFamily="34" charset="-122"/>
                <a:cs typeface="Arial" panose="020B0604020202020204" pitchFamily="34" charset="0"/>
                <a:sym typeface="+mn-ea"/>
              </a:rPr>
              <a:t>肺栓塞与肺血管病</a:t>
            </a:r>
            <a:r>
              <a:rPr lang="zh-CN" altLang="en-US" sz="4000" b="1" dirty="0">
                <a:solidFill>
                  <a:schemeClr val="bg1"/>
                </a:solidFill>
                <a:latin typeface="微软雅黑" panose="020B0503020204020204" pitchFamily="34" charset="-122"/>
                <a:ea typeface="微软雅黑" panose="020B0503020204020204" pitchFamily="34" charset="-122"/>
              </a:rPr>
              <a:t>专病规建情况汇报</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3374333" y="4144361"/>
            <a:ext cx="5443331" cy="1476375"/>
          </a:xfrm>
          <a:prstGeom prst="rect">
            <a:avLst/>
          </a:prstGeom>
          <a:noFill/>
        </p:spPr>
        <p:txBody>
          <a:bodyPr wrap="square" rtlCol="0">
            <a:spAutoFit/>
          </a:bodyPr>
          <a:lstStyle/>
          <a:p>
            <a:pPr>
              <a:lnSpc>
                <a:spcPct val="150000"/>
              </a:lnSpc>
            </a:pPr>
            <a:r>
              <a:rPr lang="zh-CN" altLang="en-US" sz="2000" dirty="0">
                <a:solidFill>
                  <a:schemeClr val="bg1"/>
                </a:solidFill>
                <a:latin typeface="微软雅黑" panose="020B0503020204020204" pitchFamily="34" charset="-122"/>
                <a:ea typeface="微软雅黑" panose="020B0503020204020204" pitchFamily="34" charset="-122"/>
              </a:rPr>
              <a:t>医院名称：</a:t>
            </a:r>
            <a:endParaRPr lang="en-US" altLang="zh-CN" sz="2000" dirty="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2000" dirty="0">
                <a:solidFill>
                  <a:schemeClr val="bg1"/>
                </a:solidFill>
                <a:latin typeface="微软雅黑" panose="020B0503020204020204" pitchFamily="34" charset="-122"/>
                <a:ea typeface="微软雅黑" panose="020B0503020204020204" pitchFamily="34" charset="-122"/>
              </a:rPr>
              <a:t>汇报人：</a:t>
            </a:r>
            <a:endParaRPr lang="en-US" altLang="zh-CN" sz="2000" dirty="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2000" dirty="0">
                <a:solidFill>
                  <a:schemeClr val="bg1"/>
                </a:solidFill>
                <a:latin typeface="微软雅黑" panose="020B0503020204020204" pitchFamily="34" charset="-122"/>
                <a:ea typeface="微软雅黑" panose="020B0503020204020204" pitchFamily="34" charset="-122"/>
              </a:rPr>
              <a:t>汇报日期：</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idx="4294967295"/>
            <p:custDataLst>
              <p:tags r:id="rId1"/>
            </p:custDataLst>
          </p:nvPr>
        </p:nvSpPr>
        <p:spPr>
          <a:xfrm>
            <a:off x="635" y="237490"/>
            <a:ext cx="12191365" cy="591820"/>
          </a:xfrm>
        </p:spPr>
        <p:txBody>
          <a:bodyPr>
            <a:noAutofit/>
          </a:bodyPr>
          <a:lstStyle/>
          <a:p>
            <a:pPr algn="ctr"/>
            <a:r>
              <a:rPr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二、</a:t>
            </a:r>
            <a:r>
              <a:rPr lang="zh-CN" altLang="en-US"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肺栓塞与肺血管病相关临床诊疗技术要求</a:t>
            </a:r>
            <a:endParaRPr lang="zh-CN" altLang="en-US"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5" name="文本框 4"/>
          <p:cNvSpPr txBox="1"/>
          <p:nvPr/>
        </p:nvSpPr>
        <p:spPr>
          <a:xfrm>
            <a:off x="875665" y="992718"/>
            <a:ext cx="10527665" cy="5046959"/>
          </a:xfrm>
          <a:prstGeom prst="rect">
            <a:avLst/>
          </a:prstGeom>
          <a:noFill/>
        </p:spPr>
        <p:txBody>
          <a:bodyPr wrap="square" rtlCol="0">
            <a:spAutoFit/>
          </a:bodyPr>
          <a:lstStyle/>
          <a:p>
            <a:pPr marL="342900" indent="-342900">
              <a:lnSpc>
                <a:spcPct val="200000"/>
              </a:lnSpc>
              <a:buFont typeface="Wingdings" panose="05000000000000000000" charset="0"/>
              <a:buChar char="Ø"/>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sym typeface="+mn-ea"/>
              </a:rPr>
              <a:t>开展肺栓塞与肺血管病相关诊疗技术</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800100" lvl="1" indent="-342900">
              <a:lnSpc>
                <a:spcPct val="200000"/>
              </a:lnSpc>
              <a:buFont typeface="Wingdings" panose="05000000000000000000" charset="0"/>
              <a:buChar char="Ø"/>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sym typeface="+mn-ea"/>
              </a:rPr>
              <a:t>是否开展</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24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sym typeface="+mn-ea"/>
              </a:rPr>
              <a:t>小时急查凝血监测、心脏标志物检测</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800100" lvl="1" indent="-342900">
              <a:lnSpc>
                <a:spcPct val="200000"/>
              </a:lnSpc>
              <a:buFont typeface="Wingdings" panose="05000000000000000000" charset="0"/>
              <a:buChar char="Ø"/>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sym typeface="+mn-ea"/>
              </a:rPr>
              <a:t>是否开展</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24</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sym typeface="+mn-ea"/>
              </a:rPr>
              <a:t>小时急查超声心动图检查、下肢静脉超声检查</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800100" lvl="1" indent="-342900">
              <a:lnSpc>
                <a:spcPct val="200000"/>
              </a:lnSpc>
              <a:buFont typeface="Wingdings" panose="05000000000000000000" charset="0"/>
              <a:buChar char="Ø"/>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sym typeface="+mn-ea"/>
              </a:rPr>
              <a:t>是否具备</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CTPA</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sym typeface="+mn-ea"/>
              </a:rPr>
              <a:t>检查</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24</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sym typeface="+mn-ea"/>
              </a:rPr>
              <a:t>小时绿色通道</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800100" lvl="1" indent="-342900">
              <a:lnSpc>
                <a:spcPct val="200000"/>
              </a:lnSpc>
              <a:buFont typeface="Wingdings" panose="05000000000000000000" charset="0"/>
              <a:buChar char="Ø"/>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sym typeface="+mn-ea"/>
              </a:rPr>
              <a:t>能否开展如下高阶诊疗项目：核素肺通气灌注显像、肺动脉腔内活检</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sym typeface="+mn-ea"/>
              </a:rPr>
              <a:t>支架置入、支气管动脉造影与栓塞、肺动脉血栓内膜剥脱术</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lvl="1">
              <a:lnSpc>
                <a:spcPct val="200000"/>
              </a:lnSpc>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mn-ea"/>
              </a:rPr>
              <a:t>（本页后可展示证明照片和证明文件）</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idx="4294967295"/>
            <p:custDataLst>
              <p:tags r:id="rId1"/>
            </p:custDataLst>
          </p:nvPr>
        </p:nvSpPr>
        <p:spPr>
          <a:xfrm>
            <a:off x="635" y="237490"/>
            <a:ext cx="12191365" cy="591820"/>
          </a:xfrm>
        </p:spPr>
        <p:txBody>
          <a:bodyPr>
            <a:noAutofit/>
          </a:bodyPr>
          <a:lstStyle/>
          <a:p>
            <a:pPr algn="ctr"/>
            <a:r>
              <a:rPr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二、</a:t>
            </a:r>
            <a:r>
              <a:rPr lang="zh-CN" altLang="en-US"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肺栓塞与肺血管病相关临床诊疗技术要求</a:t>
            </a:r>
            <a:endParaRPr lang="zh-CN" altLang="en-US"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5" name="文本框 4"/>
          <p:cNvSpPr txBox="1"/>
          <p:nvPr/>
        </p:nvSpPr>
        <p:spPr>
          <a:xfrm>
            <a:off x="875665" y="992718"/>
            <a:ext cx="10527665" cy="1446550"/>
          </a:xfrm>
          <a:prstGeom prst="rect">
            <a:avLst/>
          </a:prstGeom>
          <a:noFill/>
        </p:spPr>
        <p:txBody>
          <a:bodyPr wrap="square" rtlCol="0">
            <a:spAutoFit/>
          </a:bodyPr>
          <a:lstStyle/>
          <a:p>
            <a:pPr marL="342900" indent="-342900">
              <a:lnSpc>
                <a:spcPct val="200000"/>
              </a:lnSpc>
              <a:buFont typeface="Wingdings" panose="05000000000000000000" charset="0"/>
              <a:buChar char="Ø"/>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sym typeface="+mn-ea"/>
              </a:rPr>
              <a:t>开展肺栓塞与肺血管病相关诊疗技术</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800100" lvl="1" indent="-342900">
              <a:lnSpc>
                <a:spcPct val="200000"/>
              </a:lnSpc>
              <a:buFont typeface="Wingdings" panose="05000000000000000000" charset="0"/>
              <a:buChar char="Ø"/>
            </a:pP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aphicFrame>
        <p:nvGraphicFramePr>
          <p:cNvPr id="4" name="表格 3"/>
          <p:cNvGraphicFramePr>
            <a:graphicFrameLocks noGrp="1"/>
          </p:cNvGraphicFramePr>
          <p:nvPr/>
        </p:nvGraphicFramePr>
        <p:xfrm>
          <a:off x="1083734" y="1789318"/>
          <a:ext cx="10007600" cy="4780818"/>
        </p:xfrm>
        <a:graphic>
          <a:graphicData uri="http://schemas.openxmlformats.org/drawingml/2006/table">
            <a:tbl>
              <a:tblPr firstRow="1" bandRow="1">
                <a:tableStyleId>{5C22544A-7EE6-4342-B048-85BDC9FD1C3A}</a:tableStyleId>
              </a:tblPr>
              <a:tblGrid>
                <a:gridCol w="2218266"/>
                <a:gridCol w="6366933"/>
                <a:gridCol w="1422401"/>
              </a:tblGrid>
              <a:tr h="706066">
                <a:tc>
                  <a:txBody>
                    <a:bodyPr/>
                    <a:lstStyle/>
                    <a:p>
                      <a:pPr algn="ctr"/>
                      <a:endParaRPr lang="zh-CN" altLang="en-US" sz="1600" dirty="0">
                        <a:latin typeface="微软雅黑" panose="020B0503020204020204" pitchFamily="34" charset="-122"/>
                        <a:ea typeface="微软雅黑" panose="020B0503020204020204" pitchFamily="34" charset="-122"/>
                        <a:cs typeface="微软雅黑" panose="020B0503020204020204" pitchFamily="34"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0000"/>
                    </a:solidFill>
                  </a:tcPr>
                </a:tc>
                <a:tc>
                  <a:txBody>
                    <a:bodyPr/>
                    <a:lstStyle/>
                    <a:p>
                      <a:pPr algn="ctr"/>
                      <a:r>
                        <a:rPr lang="zh-CN" altLang="en-US" sz="1600" dirty="0">
                          <a:latin typeface="微软雅黑" panose="020B0503020204020204" pitchFamily="34" charset="-122"/>
                          <a:ea typeface="微软雅黑" panose="020B0503020204020204" pitchFamily="34" charset="-122"/>
                          <a:cs typeface="微软雅黑" panose="020B0503020204020204" pitchFamily="34" charset="-122"/>
                        </a:rPr>
                        <a:t>开展项目</a:t>
                      </a:r>
                      <a:endParaRPr lang="zh-CN" altLang="en-US" sz="1600" dirty="0">
                        <a:latin typeface="微软雅黑" panose="020B0503020204020204" pitchFamily="34" charset="-122"/>
                        <a:ea typeface="微软雅黑" panose="020B0503020204020204" pitchFamily="34" charset="-122"/>
                        <a:cs typeface="微软雅黑" panose="020B0503020204020204" pitchFamily="34"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0000"/>
                    </a:solidFill>
                  </a:tcPr>
                </a:tc>
                <a:tc>
                  <a:txBody>
                    <a:bodyPr/>
                    <a:lstStyle/>
                    <a:p>
                      <a:pPr algn="ctr"/>
                      <a:r>
                        <a:rPr lang="zh-CN" altLang="en-US" sz="1600" dirty="0">
                          <a:latin typeface="微软雅黑" panose="020B0503020204020204" pitchFamily="34" charset="-122"/>
                          <a:ea typeface="微软雅黑" panose="020B0503020204020204" pitchFamily="34" charset="-122"/>
                          <a:cs typeface="微软雅黑" panose="020B0503020204020204" pitchFamily="34" charset="-122"/>
                        </a:rPr>
                        <a:t>评定</a:t>
                      </a:r>
                      <a:endParaRPr lang="zh-CN" altLang="en-US" sz="1600" dirty="0">
                        <a:latin typeface="微软雅黑" panose="020B0503020204020204" pitchFamily="34" charset="-122"/>
                        <a:ea typeface="微软雅黑" panose="020B0503020204020204" pitchFamily="34" charset="-122"/>
                        <a:cs typeface="微软雅黑" panose="020B0503020204020204" pitchFamily="34"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0000"/>
                    </a:solidFill>
                  </a:tcPr>
                </a:tc>
              </a:tr>
              <a:tr h="509344">
                <a:tc rowSpan="4">
                  <a:txBody>
                    <a:bodyPr/>
                    <a:lstStyle/>
                    <a:p>
                      <a:pPr marL="0" marR="0" lvl="1" indent="0" algn="ctr" defTabSz="914400" rtl="0" eaLnBrk="1" fontAlgn="auto" latinLnBrk="0" hangingPunct="1">
                        <a:lnSpc>
                          <a:spcPct val="100000"/>
                        </a:lnSpc>
                        <a:spcBef>
                          <a:spcPts val="0"/>
                        </a:spcBef>
                        <a:spcAft>
                          <a:spcPts val="0"/>
                        </a:spcAft>
                        <a:buClrTx/>
                        <a:buSzTx/>
                        <a:buFontTx/>
                        <a:buNone/>
                        <a:defRPr/>
                      </a:pPr>
                      <a:r>
                        <a:rPr lang="zh-CN" altLang="en-US" sz="1800" b="1" dirty="0">
                          <a:latin typeface="微软雅黑" panose="020B0503020204020204" pitchFamily="34" charset="-122"/>
                          <a:ea typeface="微软雅黑" panose="020B0503020204020204" pitchFamily="34" charset="-122"/>
                          <a:cs typeface="微软雅黑" panose="020B0503020204020204" pitchFamily="34" charset="-122"/>
                        </a:rPr>
                        <a:t>常规项目</a:t>
                      </a:r>
                      <a:endParaRPr lang="zh-CN" altLang="en-US" sz="1800" b="1" dirty="0">
                        <a:latin typeface="微软雅黑" panose="020B0503020204020204" pitchFamily="34" charset="-122"/>
                        <a:ea typeface="微软雅黑" panose="020B0503020204020204" pitchFamily="34" charset="-122"/>
                        <a:cs typeface="微软雅黑" panose="020B0503020204020204" pitchFamily="34"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1" indent="0" algn="l" defTabSz="914400" rtl="0" eaLnBrk="1" fontAlgn="auto" latinLnBrk="0" hangingPunct="1">
                        <a:lnSpc>
                          <a:spcPct val="100000"/>
                        </a:lnSpc>
                        <a:spcBef>
                          <a:spcPts val="0"/>
                        </a:spcBef>
                        <a:spcAft>
                          <a:spcPts val="0"/>
                        </a:spcAft>
                        <a:buClrTx/>
                        <a:buSzTx/>
                        <a:buFontTx/>
                        <a:buNone/>
                        <a:defRPr/>
                      </a:pPr>
                      <a:r>
                        <a:rPr lang="en-US" altLang="zh-CN" sz="1800" b="0" dirty="0">
                          <a:latin typeface="微软雅黑" panose="020B0503020204020204" pitchFamily="34" charset="-122"/>
                          <a:ea typeface="微软雅黑" panose="020B0503020204020204" pitchFamily="34" charset="-122"/>
                          <a:cs typeface="微软雅黑" panose="020B0503020204020204" pitchFamily="34" charset="-122"/>
                        </a:rPr>
                        <a:t>24 </a:t>
                      </a:r>
                      <a:r>
                        <a:rPr lang="zh-CN" altLang="en-US" sz="1800" b="0" dirty="0">
                          <a:latin typeface="微软雅黑" panose="020B0503020204020204" pitchFamily="34" charset="-122"/>
                          <a:ea typeface="微软雅黑" panose="020B0503020204020204" pitchFamily="34" charset="-122"/>
                          <a:cs typeface="微软雅黑" panose="020B0503020204020204" pitchFamily="34" charset="-122"/>
                        </a:rPr>
                        <a:t>小时急查凝血监测</a:t>
                      </a:r>
                      <a:endParaRPr lang="zh-CN" altLang="en-US" sz="1800" b="0" dirty="0">
                        <a:latin typeface="微软雅黑" panose="020B0503020204020204" pitchFamily="34" charset="-122"/>
                        <a:ea typeface="微软雅黑" panose="020B0503020204020204" pitchFamily="34" charset="-122"/>
                        <a:cs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zh-CN" altLang="en-US" sz="2000" b="1" dirty="0">
                        <a:latin typeface="微软雅黑" panose="020B0503020204020204" pitchFamily="34" charset="-122"/>
                        <a:ea typeface="微软雅黑" panose="020B0503020204020204" pitchFamily="34" charset="-122"/>
                        <a:cs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509344">
                <a:tc vMerge="1">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1" indent="0" algn="l" defTabSz="914400" rtl="0" eaLnBrk="1" fontAlgn="auto" latinLnBrk="0" hangingPunct="1">
                        <a:lnSpc>
                          <a:spcPct val="100000"/>
                        </a:lnSpc>
                        <a:spcBef>
                          <a:spcPts val="0"/>
                        </a:spcBef>
                        <a:spcAft>
                          <a:spcPts val="0"/>
                        </a:spcAft>
                        <a:buClrTx/>
                        <a:buSzTx/>
                        <a:buFontTx/>
                        <a:buNone/>
                        <a:defRPr/>
                      </a:pPr>
                      <a:r>
                        <a:rPr lang="en-US" altLang="zh-CN" sz="1800" b="0" dirty="0">
                          <a:latin typeface="微软雅黑" panose="020B0503020204020204" pitchFamily="34" charset="-122"/>
                          <a:ea typeface="微软雅黑" panose="020B0503020204020204" pitchFamily="34" charset="-122"/>
                          <a:cs typeface="微软雅黑" panose="020B0503020204020204" pitchFamily="34" charset="-122"/>
                        </a:rPr>
                        <a:t>24</a:t>
                      </a:r>
                      <a:r>
                        <a:rPr lang="zh-CN" altLang="en-US" sz="1800" b="0" dirty="0">
                          <a:latin typeface="微软雅黑" panose="020B0503020204020204" pitchFamily="34" charset="-122"/>
                          <a:ea typeface="微软雅黑" panose="020B0503020204020204" pitchFamily="34" charset="-122"/>
                          <a:cs typeface="微软雅黑" panose="020B0503020204020204" pitchFamily="34" charset="-122"/>
                        </a:rPr>
                        <a:t>小时急查心脏标志物检测</a:t>
                      </a:r>
                      <a:endParaRPr lang="zh-CN" altLang="en-US" sz="1800" b="0" dirty="0">
                        <a:latin typeface="微软雅黑" panose="020B0503020204020204" pitchFamily="34" charset="-122"/>
                        <a:ea typeface="微软雅黑" panose="020B0503020204020204" pitchFamily="34" charset="-122"/>
                        <a:cs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l" defTabSz="914400" rtl="0" eaLnBrk="1" latinLnBrk="0" hangingPunct="1"/>
                      <a:endParaRPr lang="zh-CN" altLang="en-US" sz="1800" b="0" kern="12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509344">
                <a:tc vMerge="1">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l" defTabSz="914400" rtl="0" eaLnBrk="1" latinLnBrk="0" hangingPunct="1"/>
                      <a:r>
                        <a:rPr lang="en-US" altLang="zh-CN" sz="1800" b="0" kern="12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24</a:t>
                      </a:r>
                      <a:r>
                        <a:rPr lang="zh-CN" altLang="en-US" sz="1800" b="0" kern="12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小时急查超声心动图检查</a:t>
                      </a:r>
                      <a:endParaRPr lang="zh-CN" altLang="en-US" sz="1800" b="0" kern="12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l" defTabSz="914400" rtl="0" eaLnBrk="1" latinLnBrk="0" hangingPunct="1"/>
                      <a:endParaRPr lang="zh-CN" altLang="en-US" sz="1800" b="0" kern="12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509344">
                <a:tc vMerge="1">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l" defTabSz="914400" rtl="0" eaLnBrk="1" latinLnBrk="0" hangingPunct="1"/>
                      <a:r>
                        <a:rPr lang="en-US" altLang="zh-CN" sz="1800" b="0" kern="12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24</a:t>
                      </a:r>
                      <a:r>
                        <a:rPr lang="zh-CN" altLang="en-US" sz="1800" b="0" kern="12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小时急查下肢静脉超声检查</a:t>
                      </a:r>
                      <a:endParaRPr lang="zh-CN" altLang="en-US" sz="1800" b="0" kern="12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l" defTabSz="914400" rtl="0" eaLnBrk="1" latinLnBrk="0" hangingPunct="1"/>
                      <a:endParaRPr lang="zh-CN" altLang="en-US" sz="1800" b="0" kern="12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509344">
                <a:tc rowSpan="4">
                  <a:txBody>
                    <a:bodyPr/>
                    <a:lstStyle/>
                    <a:p>
                      <a:pPr marL="0" algn="ctr" defTabSz="914400" rtl="0" eaLnBrk="1" latinLnBrk="0" hangingPunct="1"/>
                      <a:r>
                        <a:rPr lang="zh-CN" altLang="en-US" sz="1800" b="1" kern="12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高阶项目</a:t>
                      </a:r>
                      <a:endParaRPr lang="zh-CN" altLang="en-US" sz="1800" b="1" kern="12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l" defTabSz="914400" rtl="0" eaLnBrk="1" latinLnBrk="0" hangingPunct="1"/>
                      <a:r>
                        <a:rPr lang="zh-CN" altLang="en-US" sz="1800" b="0" kern="12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核素肺通气灌注显像</a:t>
                      </a:r>
                      <a:endParaRPr lang="zh-CN" altLang="en-US" sz="1800" b="0" kern="12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l" defTabSz="914400" rtl="0" eaLnBrk="1" latinLnBrk="0" hangingPunct="1"/>
                      <a:endParaRPr lang="zh-CN" altLang="en-US" sz="1800" b="0" kern="12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509344">
                <a:tc vMerge="1">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l" defTabSz="914400" rtl="0" eaLnBrk="1" latinLnBrk="0" hangingPunct="1"/>
                      <a:r>
                        <a:rPr lang="zh-CN" altLang="en-US" sz="1800" b="0" kern="12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肺动脉腔内活检</a:t>
                      </a:r>
                      <a:r>
                        <a:rPr lang="en-US" altLang="zh-CN" sz="1800" b="0" kern="12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800" b="0" kern="12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支架置入</a:t>
                      </a:r>
                      <a:endParaRPr lang="zh-CN" altLang="en-US" sz="1800" b="0" kern="12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l" defTabSz="914400" rtl="0" eaLnBrk="1" latinLnBrk="0" hangingPunct="1"/>
                      <a:endParaRPr lang="zh-CN" altLang="en-US" sz="1800" b="0" kern="12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509344">
                <a:tc vMerge="1">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en-US" sz="1800" b="0" kern="12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支气管动脉造影与栓塞</a:t>
                      </a:r>
                      <a:endParaRPr lang="zh-CN" altLang="en-US" sz="1800" b="0" kern="12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l" defTabSz="914400" rtl="0" eaLnBrk="1" latinLnBrk="0" hangingPunct="1"/>
                      <a:endParaRPr lang="zh-CN" altLang="en-US" sz="1800" b="0" kern="12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509344">
                <a:tc vMerge="1">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en-US" sz="1800" b="0" kern="12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肺动脉血栓内膜剥脱术</a:t>
                      </a:r>
                      <a:endParaRPr lang="zh-CN" altLang="en-US" sz="1800" b="0" kern="12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l" defTabSz="914400" rtl="0" eaLnBrk="1" latinLnBrk="0" hangingPunct="1"/>
                      <a:endParaRPr lang="zh-CN" altLang="en-US" sz="1800" b="0" kern="12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idx="4294967295"/>
            <p:custDataLst>
              <p:tags r:id="rId1"/>
            </p:custDataLst>
          </p:nvPr>
        </p:nvSpPr>
        <p:spPr>
          <a:xfrm>
            <a:off x="635" y="237490"/>
            <a:ext cx="12191365" cy="591820"/>
          </a:xfrm>
        </p:spPr>
        <p:txBody>
          <a:bodyPr>
            <a:noAutofit/>
          </a:bodyPr>
          <a:lstStyle/>
          <a:p>
            <a:pPr algn="ctr"/>
            <a:r>
              <a:rPr lang="zh-CN" altLang="en-US"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三</a:t>
            </a:r>
            <a:r>
              <a:rPr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对肺栓塞与肺血管病医疗过程的要求</a:t>
            </a:r>
            <a:endParaRPr lang="zh-CN" altLang="en-US"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5" name="文本框 4"/>
          <p:cNvSpPr txBox="1"/>
          <p:nvPr/>
        </p:nvSpPr>
        <p:spPr>
          <a:xfrm>
            <a:off x="875665" y="1060450"/>
            <a:ext cx="10527665" cy="3785652"/>
          </a:xfrm>
          <a:prstGeom prst="rect">
            <a:avLst/>
          </a:prstGeom>
          <a:noFill/>
        </p:spPr>
        <p:txBody>
          <a:bodyPr wrap="square" rtlCol="0">
            <a:spAutoFit/>
          </a:bodyPr>
          <a:lstStyle/>
          <a:p>
            <a:pPr marL="342900" indent="-342900">
              <a:lnSpc>
                <a:spcPct val="200000"/>
              </a:lnSpc>
              <a:buFont typeface="Wingdings" panose="05000000000000000000" charset="0"/>
              <a:buChar char="Ø"/>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VTE</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sym typeface="+mn-ea"/>
              </a:rPr>
              <a:t>预防能力</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800100" lvl="1" indent="-342900">
              <a:lnSpc>
                <a:spcPct val="200000"/>
              </a:lnSpc>
              <a:buFont typeface="Wingdings" panose="05000000000000000000" charset="0"/>
              <a:buChar char="Ø"/>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VTE</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sym typeface="+mn-ea"/>
              </a:rPr>
              <a:t>风险及可能性评估</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800100" lvl="1" indent="-342900">
              <a:lnSpc>
                <a:spcPct val="200000"/>
              </a:lnSpc>
              <a:buFont typeface="Wingdings" panose="05000000000000000000" charset="0"/>
              <a:buChar char="Ø"/>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sym typeface="+mn-ea"/>
              </a:rPr>
              <a:t>存在</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VTE</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sym typeface="+mn-ea"/>
              </a:rPr>
              <a:t>风险住院患者的出血风险评估</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800100" lvl="1" indent="-342900">
              <a:lnSpc>
                <a:spcPct val="200000"/>
              </a:lnSpc>
              <a:buFont typeface="Wingdings" panose="05000000000000000000" charset="0"/>
              <a:buChar char="Ø"/>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sym typeface="+mn-ea"/>
              </a:rPr>
              <a:t>存在</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VTE</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sym typeface="+mn-ea"/>
              </a:rPr>
              <a:t>风险住院患者的规范化预防</a:t>
            </a:r>
            <a:endParaRPr lang="zh-CN" sz="2400" b="1"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342900" indent="-342900" algn="l">
              <a:lnSpc>
                <a:spcPct val="200000"/>
              </a:lnSpc>
              <a:buFont typeface="Wingdings" panose="05000000000000000000" charset="0"/>
              <a:buChar char="Ø"/>
            </a:pP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idx="4294967295"/>
            <p:custDataLst>
              <p:tags r:id="rId1"/>
            </p:custDataLst>
          </p:nvPr>
        </p:nvSpPr>
        <p:spPr>
          <a:xfrm>
            <a:off x="635" y="237490"/>
            <a:ext cx="12191365" cy="591820"/>
          </a:xfrm>
        </p:spPr>
        <p:txBody>
          <a:bodyPr>
            <a:noAutofit/>
          </a:bodyPr>
          <a:lstStyle/>
          <a:p>
            <a:pPr algn="ctr"/>
            <a:r>
              <a:rPr lang="zh-CN" altLang="en-US"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三</a:t>
            </a:r>
            <a:r>
              <a:rPr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对肺栓塞与肺血管病医疗过程的要求</a:t>
            </a:r>
            <a:endParaRPr lang="zh-CN" altLang="en-US"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5" name="文本框 4"/>
          <p:cNvSpPr txBox="1"/>
          <p:nvPr/>
        </p:nvSpPr>
        <p:spPr>
          <a:xfrm>
            <a:off x="875665" y="1060450"/>
            <a:ext cx="10527665" cy="2923877"/>
          </a:xfrm>
          <a:prstGeom prst="rect">
            <a:avLst/>
          </a:prstGeom>
          <a:noFill/>
        </p:spPr>
        <p:txBody>
          <a:bodyPr wrap="square" rtlCol="0">
            <a:spAutoFit/>
          </a:bodyPr>
          <a:lstStyle/>
          <a:p>
            <a:pPr marL="342900" indent="-342900">
              <a:lnSpc>
                <a:spcPct val="200000"/>
              </a:lnSpc>
              <a:buFont typeface="Wingdings" panose="05000000000000000000" charset="0"/>
              <a:buChar char="Ø"/>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sym typeface="+mn-ea"/>
              </a:rPr>
              <a:t>肺栓塞与肺动脉高压诊疗规范性</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800100" lvl="1" indent="-342900">
              <a:lnSpc>
                <a:spcPct val="200000"/>
              </a:lnSpc>
              <a:buFont typeface="Wingdings" panose="05000000000000000000" charset="0"/>
              <a:buChar char="Ø"/>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sym typeface="+mn-ea"/>
              </a:rPr>
              <a:t>肺栓塞诊疗规范性评价</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800100" lvl="1" indent="-342900">
              <a:lnSpc>
                <a:spcPct val="200000"/>
              </a:lnSpc>
              <a:buFont typeface="Wingdings" panose="05000000000000000000" charset="0"/>
              <a:buChar char="Ø"/>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sym typeface="+mn-ea"/>
              </a:rPr>
              <a:t>肺动脉高压诊疗规范性评价</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lvl="1">
              <a:lnSpc>
                <a:spcPct val="200000"/>
              </a:lnSpc>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mn-ea"/>
              </a:rPr>
              <a:t>（从</a:t>
            </a:r>
            <a:r>
              <a:rPr lang="en-US" altLang="zh-CN" sz="2000" dirty="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mn-ea"/>
              </a:rPr>
              <a:t>年的肺栓塞病历、肺动脉高压病历中分别随机抽取</a:t>
            </a:r>
            <a:r>
              <a:rPr lang="en-US" altLang="zh-CN" sz="2000" dirty="0">
                <a:latin typeface="微软雅黑" panose="020B0503020204020204" pitchFamily="34" charset="-122"/>
                <a:ea typeface="微软雅黑" panose="020B0503020204020204" pitchFamily="34" charset="-122"/>
                <a:cs typeface="微软雅黑" panose="020B0503020204020204" pitchFamily="34" charset="-122"/>
                <a:sym typeface="+mn-ea"/>
              </a:rPr>
              <a:t>5</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mn-ea"/>
              </a:rPr>
              <a:t>份，检查）</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idx="4294967295"/>
            <p:custDataLst>
              <p:tags r:id="rId1"/>
            </p:custDataLst>
          </p:nvPr>
        </p:nvSpPr>
        <p:spPr>
          <a:xfrm>
            <a:off x="635" y="237490"/>
            <a:ext cx="12191365" cy="591820"/>
          </a:xfrm>
        </p:spPr>
        <p:txBody>
          <a:bodyPr>
            <a:noAutofit/>
          </a:bodyPr>
          <a:lstStyle/>
          <a:p>
            <a:pPr algn="ctr"/>
            <a:r>
              <a:rPr lang="zh-CN" altLang="en-US"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三</a:t>
            </a:r>
            <a:r>
              <a:rPr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对肺栓塞与肺血管病医疗过程的要求</a:t>
            </a:r>
            <a:endParaRPr lang="zh-CN" altLang="en-US"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5" name="文本框 4"/>
          <p:cNvSpPr txBox="1"/>
          <p:nvPr/>
        </p:nvSpPr>
        <p:spPr>
          <a:xfrm>
            <a:off x="875665" y="1060450"/>
            <a:ext cx="10527665" cy="3539430"/>
          </a:xfrm>
          <a:prstGeom prst="rect">
            <a:avLst/>
          </a:prstGeom>
          <a:noFill/>
        </p:spPr>
        <p:txBody>
          <a:bodyPr wrap="square" rtlCol="0">
            <a:spAutoFit/>
          </a:bodyPr>
          <a:lstStyle/>
          <a:p>
            <a:pPr marL="342900" indent="-342900">
              <a:lnSpc>
                <a:spcPct val="200000"/>
              </a:lnSpc>
              <a:buFont typeface="Wingdings" panose="05000000000000000000" charset="0"/>
              <a:buChar char="Ø"/>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sym typeface="+mn-ea"/>
              </a:rPr>
              <a:t>规范应用肺栓塞与肺动脉高压相关疾病治疗药物</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800100" lvl="1" indent="-342900">
              <a:lnSpc>
                <a:spcPct val="200000"/>
              </a:lnSpc>
              <a:buFont typeface="Wingdings" panose="05000000000000000000" charset="0"/>
              <a:buChar char="Ø"/>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sym typeface="+mn-ea"/>
              </a:rPr>
              <a:t>具备</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VTE</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sym typeface="+mn-ea"/>
              </a:rPr>
              <a:t>治疗药物并规范应用</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800100" lvl="1" indent="-342900">
              <a:lnSpc>
                <a:spcPct val="200000"/>
              </a:lnSpc>
              <a:buFont typeface="Wingdings" panose="05000000000000000000" charset="0"/>
              <a:buChar char="Ø"/>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sym typeface="+mn-ea"/>
              </a:rPr>
              <a:t>具备肺动脉高压靶向药物并规范应用</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lvl="1">
              <a:lnSpc>
                <a:spcPct val="200000"/>
              </a:lnSpc>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mn-ea"/>
              </a:rPr>
              <a:t>（药剂科提供医院抗凝药物及肺动脉高压靶向药品目录，现场抽查 </a:t>
            </a:r>
            <a:r>
              <a:rPr lang="en-US" altLang="zh-CN" sz="2000" dirty="0">
                <a:latin typeface="微软雅黑" panose="020B0503020204020204" pitchFamily="34" charset="-122"/>
                <a:ea typeface="微软雅黑" panose="020B0503020204020204" pitchFamily="34" charset="-122"/>
                <a:cs typeface="微软雅黑" panose="020B0503020204020204" pitchFamily="34" charset="-122"/>
                <a:sym typeface="+mn-ea"/>
              </a:rPr>
              <a:t>5 </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mn-ea"/>
              </a:rPr>
              <a:t>份近 </a:t>
            </a:r>
            <a:r>
              <a:rPr lang="en-US" altLang="zh-CN" sz="2000" dirty="0">
                <a:latin typeface="微软雅黑" panose="020B0503020204020204" pitchFamily="34" charset="-122"/>
                <a:ea typeface="微软雅黑" panose="020B0503020204020204" pitchFamily="34" charset="-122"/>
                <a:cs typeface="微软雅黑" panose="020B0503020204020204" pitchFamily="34" charset="-122"/>
                <a:sym typeface="+mn-ea"/>
              </a:rPr>
              <a:t>1 </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mn-ea"/>
              </a:rPr>
              <a:t>年内确诊 </a:t>
            </a:r>
            <a:r>
              <a:rPr lang="en-US" altLang="zh-CN" sz="2000" dirty="0">
                <a:latin typeface="微软雅黑" panose="020B0503020204020204" pitchFamily="34" charset="-122"/>
                <a:ea typeface="微软雅黑" panose="020B0503020204020204" pitchFamily="34" charset="-122"/>
                <a:cs typeface="微软雅黑" panose="020B0503020204020204" pitchFamily="34" charset="-122"/>
                <a:sym typeface="+mn-ea"/>
              </a:rPr>
              <a:t>VTE/</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mn-ea"/>
              </a:rPr>
              <a:t>动脉性肺动脉高压病历，查看用药规范程度）</a:t>
            </a:r>
            <a:endParaRPr lang="en-US" altLang="zh-CN" sz="20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idx="4294967295"/>
            <p:custDataLst>
              <p:tags r:id="rId1"/>
            </p:custDataLst>
          </p:nvPr>
        </p:nvSpPr>
        <p:spPr>
          <a:xfrm>
            <a:off x="635" y="237490"/>
            <a:ext cx="12191365" cy="591820"/>
          </a:xfrm>
        </p:spPr>
        <p:txBody>
          <a:bodyPr>
            <a:noAutofit/>
          </a:bodyPr>
          <a:lstStyle/>
          <a:p>
            <a:pPr algn="ctr"/>
            <a:r>
              <a:rPr lang="zh-CN" altLang="en-US"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三</a:t>
            </a:r>
            <a:r>
              <a:rPr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对肺栓塞与肺血管病医疗过程的要求</a:t>
            </a:r>
            <a:endParaRPr lang="zh-CN" altLang="en-US"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5" name="文本框 4"/>
          <p:cNvSpPr txBox="1"/>
          <p:nvPr/>
        </p:nvSpPr>
        <p:spPr>
          <a:xfrm>
            <a:off x="875665" y="1060450"/>
            <a:ext cx="10527665" cy="2196883"/>
          </a:xfrm>
          <a:prstGeom prst="rect">
            <a:avLst/>
          </a:prstGeom>
          <a:noFill/>
        </p:spPr>
        <p:txBody>
          <a:bodyPr wrap="square" rtlCol="0">
            <a:spAutoFit/>
          </a:bodyPr>
          <a:lstStyle/>
          <a:p>
            <a:pPr marL="342900" indent="-342900">
              <a:lnSpc>
                <a:spcPct val="200000"/>
              </a:lnSpc>
              <a:buFont typeface="Wingdings" panose="05000000000000000000" charset="0"/>
              <a:buChar char="Ø"/>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sym typeface="+mn-ea"/>
              </a:rPr>
              <a:t>出院后患者管理</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800100" lvl="1" indent="-342900">
              <a:lnSpc>
                <a:spcPct val="200000"/>
              </a:lnSpc>
              <a:buFont typeface="Wingdings" panose="05000000000000000000" charset="0"/>
              <a:buChar char="Ø"/>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sym typeface="+mn-ea"/>
              </a:rPr>
              <a:t>对肺栓塞与肺动脉高压患者进行出院后健康宣教、复诊指导及多种途径随访</a:t>
            </a: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idx="4294967295"/>
            <p:custDataLst>
              <p:tags r:id="rId1"/>
            </p:custDataLst>
          </p:nvPr>
        </p:nvSpPr>
        <p:spPr>
          <a:xfrm>
            <a:off x="635" y="237490"/>
            <a:ext cx="12191365" cy="591820"/>
          </a:xfrm>
        </p:spPr>
        <p:txBody>
          <a:bodyPr>
            <a:noAutofit/>
          </a:bodyPr>
          <a:lstStyle/>
          <a:p>
            <a:pPr algn="ctr"/>
            <a:r>
              <a:rPr lang="zh-CN" altLang="en-US"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四</a:t>
            </a:r>
            <a:r>
              <a:rPr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教学考核指标</a:t>
            </a:r>
            <a:endParaRPr lang="zh-CN" altLang="en-US"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5" name="文本框 4"/>
          <p:cNvSpPr txBox="1"/>
          <p:nvPr/>
        </p:nvSpPr>
        <p:spPr>
          <a:xfrm>
            <a:off x="875665" y="1060450"/>
            <a:ext cx="4610735" cy="4524315"/>
          </a:xfrm>
          <a:prstGeom prst="rect">
            <a:avLst/>
          </a:prstGeom>
          <a:noFill/>
        </p:spPr>
        <p:txBody>
          <a:bodyPr wrap="square" rtlCol="0">
            <a:spAutoFit/>
          </a:bodyPr>
          <a:lstStyle/>
          <a:p>
            <a:pPr marL="342900" indent="-342900">
              <a:lnSpc>
                <a:spcPct val="200000"/>
              </a:lnSpc>
              <a:buFont typeface="Wingdings" panose="05000000000000000000" charset="0"/>
              <a:buChar char="Ø"/>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sym typeface="+mn-ea"/>
              </a:rPr>
              <a:t>教学任务</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800100" lvl="1" indent="-342900">
              <a:lnSpc>
                <a:spcPct val="200000"/>
              </a:lnSpc>
              <a:buFont typeface="Wingdings" panose="05000000000000000000" charset="0"/>
              <a:buChar char="Ø"/>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sym typeface="+mn-ea"/>
              </a:rPr>
              <a:t>肺栓塞与肺血管病专业的院校教育</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800100" lvl="1" indent="-342900">
              <a:lnSpc>
                <a:spcPct val="200000"/>
              </a:lnSpc>
              <a:buFont typeface="Wingdings" panose="05000000000000000000" charset="0"/>
              <a:buChar char="Ø"/>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sym typeface="+mn-ea"/>
              </a:rPr>
              <a:t>肺栓塞与肺血管病专业的毕业后教育</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800100" lvl="1" indent="-342900">
              <a:lnSpc>
                <a:spcPct val="200000"/>
              </a:lnSpc>
              <a:buFont typeface="Wingdings" panose="05000000000000000000" charset="0"/>
              <a:buChar char="Ø"/>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sym typeface="+mn-ea"/>
              </a:rPr>
              <a:t>业务学习与学术会议</a:t>
            </a: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aphicFrame>
        <p:nvGraphicFramePr>
          <p:cNvPr id="4" name="表格 3"/>
          <p:cNvGraphicFramePr>
            <a:graphicFrameLocks noGrp="1"/>
          </p:cNvGraphicFramePr>
          <p:nvPr/>
        </p:nvGraphicFramePr>
        <p:xfrm>
          <a:off x="5394555" y="1368015"/>
          <a:ext cx="6526511" cy="4744920"/>
        </p:xfrm>
        <a:graphic>
          <a:graphicData uri="http://schemas.openxmlformats.org/drawingml/2006/table">
            <a:tbl>
              <a:tblPr firstRow="1" bandRow="1">
                <a:tableStyleId>{5C22544A-7EE6-4342-B048-85BDC9FD1C3A}</a:tableStyleId>
              </a:tblPr>
              <a:tblGrid>
                <a:gridCol w="5290378"/>
                <a:gridCol w="1236133"/>
              </a:tblGrid>
              <a:tr h="890514">
                <a:tc>
                  <a:txBody>
                    <a:bodyPr/>
                    <a:lstStyle/>
                    <a:p>
                      <a:pPr algn="ctr"/>
                      <a:r>
                        <a:rPr lang="zh-CN" altLang="en-US" sz="1400" dirty="0">
                          <a:latin typeface="微软雅黑" panose="020B0503020204020204" pitchFamily="34" charset="-122"/>
                          <a:ea typeface="微软雅黑" panose="020B0503020204020204" pitchFamily="34" charset="-122"/>
                          <a:cs typeface="微软雅黑" panose="020B0503020204020204" pitchFamily="34" charset="-122"/>
                        </a:rPr>
                        <a:t>项目</a:t>
                      </a:r>
                      <a:endParaRPr lang="zh-CN" altLang="en-US" sz="1400" dirty="0">
                        <a:latin typeface="微软雅黑" panose="020B0503020204020204" pitchFamily="34" charset="-122"/>
                        <a:ea typeface="微软雅黑" panose="020B0503020204020204" pitchFamily="34" charset="-122"/>
                        <a:cs typeface="微软雅黑" panose="020B0503020204020204" pitchFamily="34"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0000"/>
                    </a:solidFill>
                  </a:tcPr>
                </a:tc>
                <a:tc>
                  <a:txBody>
                    <a:bodyPr/>
                    <a:lstStyle/>
                    <a:p>
                      <a:pPr algn="ctr"/>
                      <a:r>
                        <a:rPr lang="zh-CN" altLang="en-US" sz="1400" dirty="0">
                          <a:latin typeface="微软雅黑" panose="020B0503020204020204" pitchFamily="34" charset="-122"/>
                          <a:ea typeface="微软雅黑" panose="020B0503020204020204" pitchFamily="34" charset="-122"/>
                          <a:cs typeface="微软雅黑" panose="020B0503020204020204" pitchFamily="34" charset="-122"/>
                        </a:rPr>
                        <a:t>评定</a:t>
                      </a:r>
                      <a:endParaRPr lang="zh-CN" altLang="en-US" sz="1400" dirty="0">
                        <a:latin typeface="微软雅黑" panose="020B0503020204020204" pitchFamily="34" charset="-122"/>
                        <a:ea typeface="微软雅黑" panose="020B0503020204020204" pitchFamily="34" charset="-122"/>
                        <a:cs typeface="微软雅黑" panose="020B0503020204020204" pitchFamily="34"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0000"/>
                    </a:solidFill>
                  </a:tcPr>
                </a:tc>
              </a:tr>
              <a:tr h="642401">
                <a:tc>
                  <a:txBody>
                    <a:bodyPr/>
                    <a:lstStyle/>
                    <a:p>
                      <a:pPr algn="l"/>
                      <a:r>
                        <a:rPr lang="zh-CN" altLang="en-US" sz="1600" b="0" dirty="0">
                          <a:latin typeface="微软雅黑" panose="020B0503020204020204" pitchFamily="34" charset="-122"/>
                          <a:ea typeface="微软雅黑" panose="020B0503020204020204" pitchFamily="34" charset="-122"/>
                          <a:cs typeface="微软雅黑" panose="020B0503020204020204" pitchFamily="34" charset="-122"/>
                        </a:rPr>
                        <a:t>教育处或临床医学院出具</a:t>
                      </a:r>
                      <a:r>
                        <a:rPr lang="en-US" altLang="zh-CN" sz="1600" b="0" dirty="0">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1600" b="0" dirty="0">
                          <a:latin typeface="微软雅黑" panose="020B0503020204020204" pitchFamily="34" charset="-122"/>
                          <a:ea typeface="微软雅黑" panose="020B0503020204020204" pitchFamily="34" charset="-122"/>
                          <a:cs typeface="微软雅黑" panose="020B0503020204020204" pitchFamily="34" charset="-122"/>
                        </a:rPr>
                        <a:t>年内相关证明或医学院招生网站截屏证实博导、硕导数</a:t>
                      </a:r>
                      <a:endParaRPr lang="zh-CN" altLang="en-US" sz="1600" b="0" dirty="0">
                        <a:latin typeface="微软雅黑" panose="020B0503020204020204" pitchFamily="34" charset="-122"/>
                        <a:ea typeface="微软雅黑" panose="020B0503020204020204" pitchFamily="34" charset="-122"/>
                        <a:cs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zh-CN" altLang="en-US" b="1" dirty="0">
                        <a:latin typeface="微软雅黑" panose="020B0503020204020204" pitchFamily="34" charset="-122"/>
                        <a:ea typeface="微软雅黑" panose="020B0503020204020204" pitchFamily="34" charset="-122"/>
                        <a:cs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642401">
                <a:tc>
                  <a:txBody>
                    <a:bodyPr/>
                    <a:lstStyle/>
                    <a:p>
                      <a:pPr marL="0" algn="l" defTabSz="914400" rtl="0" eaLnBrk="1" latinLnBrk="0" hangingPunct="1"/>
                      <a:r>
                        <a:rPr lang="zh-CN" altLang="en-US" sz="1600" b="0" kern="12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招收肺栓塞与肺血管病单修医师，提供教育处或医务处出具的证明</a:t>
                      </a:r>
                      <a:endParaRPr lang="zh-CN" altLang="en-US" sz="1600" b="0" kern="12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l" defTabSz="914400" rtl="0" eaLnBrk="1" latinLnBrk="0" hangingPunct="1"/>
                      <a:endParaRPr lang="zh-CN" altLang="en-US" sz="1600" b="0" kern="12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642401">
                <a:tc>
                  <a:txBody>
                    <a:bodyPr/>
                    <a:lstStyle/>
                    <a:p>
                      <a:pPr marL="0" algn="l" defTabSz="914400" rtl="0" eaLnBrk="1" latinLnBrk="0" hangingPunct="1"/>
                      <a:r>
                        <a:rPr lang="zh-CN" altLang="en-US" sz="1600" b="0" kern="12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针对</a:t>
                      </a:r>
                      <a:r>
                        <a:rPr lang="en-US" altLang="zh-CN" sz="1600" b="0" kern="12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PCCM</a:t>
                      </a:r>
                      <a:r>
                        <a:rPr lang="zh-CN" altLang="en-US" sz="1600" b="0" kern="12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专修医师的培训与授课中有肺栓塞与肺血管病相关内容，提供课表等证明</a:t>
                      </a:r>
                      <a:endParaRPr lang="zh-CN" altLang="en-US" sz="1600" b="0" kern="12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l" defTabSz="914400" rtl="0" eaLnBrk="1" latinLnBrk="0" hangingPunct="1"/>
                      <a:endParaRPr lang="zh-CN" altLang="en-US" sz="1600" b="0" kern="12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642401">
                <a:tc>
                  <a:txBody>
                    <a:bodyPr/>
                    <a:lstStyle/>
                    <a:p>
                      <a:pPr marL="0" algn="l" defTabSz="914400" rtl="0" eaLnBrk="1" latinLnBrk="0" hangingPunct="1"/>
                      <a:r>
                        <a:rPr lang="zh-CN" altLang="en-US" sz="1600" b="0" kern="12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常规开展肺栓塞与肺动脉高压相关小讲课、教学查房、疑难病例讨论</a:t>
                      </a:r>
                      <a:endParaRPr lang="zh-CN" altLang="en-US" sz="1600" b="0" kern="12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l" defTabSz="914400" rtl="0" eaLnBrk="1" latinLnBrk="0" hangingPunct="1"/>
                      <a:endParaRPr lang="zh-CN" altLang="en-US" sz="1600" b="0" kern="12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642401">
                <a:tc>
                  <a:txBody>
                    <a:bodyPr/>
                    <a:lstStyle/>
                    <a:p>
                      <a:pPr marL="0" algn="l" defTabSz="914400" rtl="0" eaLnBrk="1" latinLnBrk="0" hangingPunct="1"/>
                      <a:r>
                        <a:rPr lang="zh-CN" altLang="en-US" sz="1600" b="0" kern="12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举办或作为讲者、主持参加国家级、省级或市级继续教育项目</a:t>
                      </a:r>
                      <a:r>
                        <a:rPr lang="en-US" altLang="zh-CN" sz="1600" b="0" kern="12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600" b="0" kern="12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学习班，主题需与肺栓塞与肺动脉高压相关</a:t>
                      </a:r>
                      <a:endParaRPr lang="zh-CN" altLang="en-US" sz="1600" b="0" kern="12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l" defTabSz="914400" rtl="0" eaLnBrk="1" latinLnBrk="0" hangingPunct="1"/>
                      <a:endParaRPr lang="zh-CN" altLang="en-US" sz="1600" b="0" kern="12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642401">
                <a:tc>
                  <a:txBody>
                    <a:bodyPr/>
                    <a:lstStyle/>
                    <a:p>
                      <a:pPr marL="0" algn="l" defTabSz="914400" rtl="0" eaLnBrk="1" latinLnBrk="0" hangingPunct="1"/>
                      <a:r>
                        <a:rPr lang="zh-CN" altLang="en-US" sz="1600" b="0" kern="12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积极参与市级及以上肺栓塞与肺动脉高压学术会议，并有会议发言、论文交流</a:t>
                      </a:r>
                      <a:endParaRPr lang="zh-CN" altLang="en-US" sz="1600" b="0" kern="12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l" defTabSz="914400" rtl="0" eaLnBrk="1" latinLnBrk="0" hangingPunct="1"/>
                      <a:endParaRPr lang="zh-CN" altLang="en-US" sz="1600" b="0" kern="12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idx="4294967295"/>
            <p:custDataLst>
              <p:tags r:id="rId1"/>
            </p:custDataLst>
          </p:nvPr>
        </p:nvSpPr>
        <p:spPr>
          <a:xfrm>
            <a:off x="635" y="237490"/>
            <a:ext cx="12191365" cy="591820"/>
          </a:xfrm>
        </p:spPr>
        <p:txBody>
          <a:bodyPr>
            <a:noAutofit/>
          </a:bodyPr>
          <a:lstStyle/>
          <a:p>
            <a:pPr algn="ctr"/>
            <a:r>
              <a:rPr lang="zh-CN" altLang="en-US"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五</a:t>
            </a:r>
            <a:r>
              <a:rPr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研究考核指标</a:t>
            </a:r>
            <a:endParaRPr lang="zh-CN" altLang="en-US"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5" name="文本框 4"/>
          <p:cNvSpPr txBox="1"/>
          <p:nvPr/>
        </p:nvSpPr>
        <p:spPr>
          <a:xfrm>
            <a:off x="875665" y="1060450"/>
            <a:ext cx="10527665" cy="1569660"/>
          </a:xfrm>
          <a:prstGeom prst="rect">
            <a:avLst/>
          </a:prstGeom>
          <a:noFill/>
        </p:spPr>
        <p:txBody>
          <a:bodyPr wrap="square" rtlCol="0">
            <a:spAutoFit/>
          </a:bodyPr>
          <a:lstStyle/>
          <a:p>
            <a:pPr marL="342900" indent="-342900">
              <a:lnSpc>
                <a:spcPct val="200000"/>
              </a:lnSpc>
              <a:buFont typeface="Wingdings" panose="05000000000000000000" charset="0"/>
              <a:buChar char="Ø"/>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sym typeface="+mn-ea"/>
              </a:rPr>
              <a:t>临床与基础研究</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800100" lvl="1" indent="-342900">
              <a:lnSpc>
                <a:spcPct val="200000"/>
              </a:lnSpc>
              <a:buFont typeface="Wingdings" panose="05000000000000000000" charset="0"/>
              <a:buChar char="Ø"/>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sym typeface="+mn-ea"/>
              </a:rPr>
              <a:t>县市级以上肺栓塞与肺动脉高压相关科研课题（近</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XX</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sym typeface="+mn-ea"/>
              </a:rPr>
              <a:t>项</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aphicFrame>
        <p:nvGraphicFramePr>
          <p:cNvPr id="7" name="表格 6"/>
          <p:cNvGraphicFramePr>
            <a:graphicFrameLocks noGrp="1"/>
          </p:cNvGraphicFramePr>
          <p:nvPr/>
        </p:nvGraphicFramePr>
        <p:xfrm>
          <a:off x="1282738" y="2727957"/>
          <a:ext cx="9652580" cy="3550925"/>
        </p:xfrm>
        <a:graphic>
          <a:graphicData uri="http://schemas.openxmlformats.org/drawingml/2006/table">
            <a:tbl>
              <a:tblPr firstRow="1" bandRow="1">
                <a:tableStyleId>{5C22544A-7EE6-4342-B048-85BDC9FD1C3A}</a:tableStyleId>
              </a:tblPr>
              <a:tblGrid>
                <a:gridCol w="1258093"/>
                <a:gridCol w="1543987"/>
                <a:gridCol w="3252865"/>
                <a:gridCol w="1274164"/>
                <a:gridCol w="1169233"/>
                <a:gridCol w="1154238"/>
              </a:tblGrid>
              <a:tr h="702380">
                <a:tc>
                  <a:txBody>
                    <a:bodyPr/>
                    <a:lstStyle/>
                    <a:p>
                      <a:pPr algn="ctr"/>
                      <a:r>
                        <a:rPr lang="zh-CN" altLang="en-US" sz="1400" dirty="0">
                          <a:latin typeface="微软雅黑" panose="020B0503020204020204" pitchFamily="34" charset="-122"/>
                          <a:ea typeface="微软雅黑" panose="020B0503020204020204" pitchFamily="34" charset="-122"/>
                          <a:cs typeface="微软雅黑" panose="020B0503020204020204" pitchFamily="34" charset="-122"/>
                        </a:rPr>
                        <a:t>项目来源</a:t>
                      </a:r>
                      <a:endParaRPr lang="zh-CN" altLang="en-US" sz="1400" dirty="0">
                        <a:latin typeface="微软雅黑" panose="020B0503020204020204" pitchFamily="34" charset="-122"/>
                        <a:ea typeface="微软雅黑" panose="020B0503020204020204" pitchFamily="34" charset="-122"/>
                        <a:cs typeface="微软雅黑" panose="020B0503020204020204" pitchFamily="34"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0000"/>
                    </a:solidFill>
                  </a:tcPr>
                </a:tc>
                <a:tc>
                  <a:txBody>
                    <a:bodyPr/>
                    <a:lstStyle/>
                    <a:p>
                      <a:pPr algn="ctr"/>
                      <a:r>
                        <a:rPr lang="zh-CN" altLang="en-US" sz="1400" dirty="0">
                          <a:latin typeface="微软雅黑" panose="020B0503020204020204" pitchFamily="34" charset="-122"/>
                          <a:ea typeface="微软雅黑" panose="020B0503020204020204" pitchFamily="34" charset="-122"/>
                          <a:cs typeface="微软雅黑" panose="020B0503020204020204" pitchFamily="34" charset="-122"/>
                        </a:rPr>
                        <a:t>项目编号</a:t>
                      </a:r>
                      <a:endParaRPr lang="zh-CN" altLang="en-US" sz="1400" dirty="0">
                        <a:latin typeface="微软雅黑" panose="020B0503020204020204" pitchFamily="34" charset="-122"/>
                        <a:ea typeface="微软雅黑" panose="020B0503020204020204" pitchFamily="34" charset="-122"/>
                        <a:cs typeface="微软雅黑" panose="020B0503020204020204" pitchFamily="34"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0000"/>
                    </a:solidFill>
                  </a:tcPr>
                </a:tc>
                <a:tc>
                  <a:txBody>
                    <a:bodyPr/>
                    <a:lstStyle/>
                    <a:p>
                      <a:pPr algn="ctr"/>
                      <a:r>
                        <a:rPr lang="zh-CN" altLang="en-US" sz="1400" dirty="0">
                          <a:latin typeface="微软雅黑" panose="020B0503020204020204" pitchFamily="34" charset="-122"/>
                          <a:ea typeface="微软雅黑" panose="020B0503020204020204" pitchFamily="34" charset="-122"/>
                          <a:cs typeface="微软雅黑" panose="020B0503020204020204" pitchFamily="34" charset="-122"/>
                        </a:rPr>
                        <a:t>项目名称</a:t>
                      </a:r>
                      <a:endParaRPr lang="zh-CN" altLang="en-US" sz="1400" dirty="0">
                        <a:latin typeface="微软雅黑" panose="020B0503020204020204" pitchFamily="34" charset="-122"/>
                        <a:ea typeface="微软雅黑" panose="020B0503020204020204" pitchFamily="34" charset="-122"/>
                        <a:cs typeface="微软雅黑" panose="020B0503020204020204" pitchFamily="34"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0000"/>
                    </a:solidFill>
                  </a:tcPr>
                </a:tc>
                <a:tc>
                  <a:txBody>
                    <a:bodyPr/>
                    <a:lstStyle/>
                    <a:p>
                      <a:pPr algn="ctr"/>
                      <a:r>
                        <a:rPr lang="zh-CN" altLang="en-US" sz="1400" dirty="0">
                          <a:latin typeface="微软雅黑" panose="020B0503020204020204" pitchFamily="34" charset="-122"/>
                          <a:ea typeface="微软雅黑" panose="020B0503020204020204" pitchFamily="34" charset="-122"/>
                          <a:cs typeface="微软雅黑" panose="020B0503020204020204" pitchFamily="34" charset="-122"/>
                        </a:rPr>
                        <a:t>项目日期</a:t>
                      </a:r>
                      <a:endParaRPr lang="zh-CN" altLang="en-US" sz="1400" dirty="0">
                        <a:latin typeface="微软雅黑" panose="020B0503020204020204" pitchFamily="34" charset="-122"/>
                        <a:ea typeface="微软雅黑" panose="020B0503020204020204" pitchFamily="34" charset="-122"/>
                        <a:cs typeface="微软雅黑" panose="020B0503020204020204" pitchFamily="34"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0000"/>
                    </a:solidFill>
                  </a:tcPr>
                </a:tc>
                <a:tc>
                  <a:txBody>
                    <a:bodyPr/>
                    <a:lstStyle/>
                    <a:p>
                      <a:pPr algn="ctr"/>
                      <a:r>
                        <a:rPr lang="zh-CN" altLang="en-US" sz="1400" dirty="0">
                          <a:latin typeface="微软雅黑" panose="020B0503020204020204" pitchFamily="34" charset="-122"/>
                          <a:ea typeface="微软雅黑" panose="020B0503020204020204" pitchFamily="34" charset="-122"/>
                          <a:cs typeface="微软雅黑" panose="020B0503020204020204" pitchFamily="34" charset="-122"/>
                        </a:rPr>
                        <a:t>金额</a:t>
                      </a:r>
                      <a:endParaRPr lang="en-US" altLang="zh-CN" sz="1400" dirty="0">
                        <a:latin typeface="微软雅黑" panose="020B0503020204020204" pitchFamily="34" charset="-122"/>
                        <a:ea typeface="微软雅黑" panose="020B0503020204020204" pitchFamily="34" charset="-122"/>
                        <a:cs typeface="微软雅黑" panose="020B0503020204020204" pitchFamily="34" charset="-122"/>
                      </a:endParaRPr>
                    </a:p>
                    <a:p>
                      <a:pPr algn="ctr"/>
                      <a:r>
                        <a:rPr lang="zh-CN" altLang="en-US" sz="1400" dirty="0">
                          <a:latin typeface="微软雅黑" panose="020B0503020204020204" pitchFamily="34" charset="-122"/>
                          <a:ea typeface="微软雅黑" panose="020B0503020204020204" pitchFamily="34" charset="-122"/>
                          <a:cs typeface="微软雅黑" panose="020B0503020204020204" pitchFamily="34" charset="-122"/>
                        </a:rPr>
                        <a:t>（万元）</a:t>
                      </a:r>
                      <a:endParaRPr lang="zh-CN" altLang="en-US" sz="1400" dirty="0">
                        <a:latin typeface="微软雅黑" panose="020B0503020204020204" pitchFamily="34" charset="-122"/>
                        <a:ea typeface="微软雅黑" panose="020B0503020204020204" pitchFamily="34" charset="-122"/>
                        <a:cs typeface="微软雅黑" panose="020B0503020204020204" pitchFamily="34"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0000"/>
                    </a:solidFill>
                  </a:tcPr>
                </a:tc>
                <a:tc>
                  <a:txBody>
                    <a:bodyPr/>
                    <a:lstStyle/>
                    <a:p>
                      <a:pPr marL="0" algn="ctr" defTabSz="914400" rtl="0" eaLnBrk="1" latinLnBrk="0" hangingPunct="1"/>
                      <a:r>
                        <a:rPr lang="zh-CN" altLang="en-US" sz="1400" b="1" kern="1200" dirty="0">
                          <a:solidFill>
                            <a:schemeClr val="lt1"/>
                          </a:solidFill>
                          <a:latin typeface="微软雅黑" panose="020B0503020204020204" pitchFamily="34" charset="-122"/>
                          <a:ea typeface="微软雅黑" panose="020B0503020204020204" pitchFamily="34" charset="-122"/>
                          <a:cs typeface="微软雅黑" panose="020B0503020204020204" pitchFamily="34" charset="-122"/>
                        </a:rPr>
                        <a:t>承担角色</a:t>
                      </a:r>
                      <a:endParaRPr lang="zh-CN" altLang="en-US" sz="1400" b="1" kern="1200" dirty="0">
                        <a:solidFill>
                          <a:schemeClr val="lt1"/>
                        </a:solidFill>
                        <a:latin typeface="微软雅黑" panose="020B0503020204020204" pitchFamily="34" charset="-122"/>
                        <a:ea typeface="微软雅黑" panose="020B0503020204020204" pitchFamily="34" charset="-122"/>
                        <a:cs typeface="微软雅黑" panose="020B0503020204020204" pitchFamily="34"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0000"/>
                    </a:solidFill>
                  </a:tcPr>
                </a:tc>
              </a:tr>
              <a:tr h="406935">
                <a:tc>
                  <a:txBody>
                    <a:bodyPr/>
                    <a:lstStyle/>
                    <a:p>
                      <a:pPr algn="ctr"/>
                      <a:endParaRPr lang="zh-CN" altLang="en-US" b="1" dirty="0">
                        <a:latin typeface="微软雅黑" panose="020B0503020204020204" pitchFamily="34" charset="-122"/>
                        <a:ea typeface="微软雅黑" panose="020B0503020204020204" pitchFamily="34" charset="-122"/>
                        <a:cs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zh-CN" altLang="en-US" b="1" dirty="0">
                        <a:latin typeface="微软雅黑" panose="020B0503020204020204" pitchFamily="34" charset="-122"/>
                        <a:ea typeface="微软雅黑" panose="020B0503020204020204" pitchFamily="34" charset="-122"/>
                        <a:cs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zh-CN" altLang="en-US" b="1" dirty="0">
                        <a:latin typeface="微软雅黑" panose="020B0503020204020204" pitchFamily="34" charset="-122"/>
                        <a:ea typeface="微软雅黑" panose="020B0503020204020204" pitchFamily="34" charset="-122"/>
                        <a:cs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zh-CN" altLang="en-US" b="1" dirty="0">
                        <a:latin typeface="微软雅黑" panose="020B0503020204020204" pitchFamily="34" charset="-122"/>
                        <a:ea typeface="微软雅黑" panose="020B0503020204020204" pitchFamily="34" charset="-122"/>
                        <a:cs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zh-CN" altLang="en-US" b="1" dirty="0">
                        <a:latin typeface="微软雅黑" panose="020B0503020204020204" pitchFamily="34" charset="-122"/>
                        <a:ea typeface="微软雅黑" panose="020B0503020204020204" pitchFamily="34" charset="-122"/>
                        <a:cs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zh-CN" altLang="en-US" b="1" dirty="0">
                        <a:latin typeface="微软雅黑" panose="020B0503020204020204" pitchFamily="34" charset="-122"/>
                        <a:ea typeface="微软雅黑" panose="020B0503020204020204" pitchFamily="34" charset="-122"/>
                        <a:cs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406935">
                <a:tc>
                  <a:txBody>
                    <a:bodyPr/>
                    <a:lstStyle/>
                    <a:p>
                      <a:pPr algn="ctr"/>
                      <a:endParaRPr lang="zh-CN" altLang="en-US" b="1" dirty="0">
                        <a:latin typeface="微软雅黑" panose="020B0503020204020204" pitchFamily="34" charset="-122"/>
                        <a:ea typeface="微软雅黑" panose="020B0503020204020204" pitchFamily="34" charset="-122"/>
                        <a:cs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zh-CN" altLang="en-US" b="1" dirty="0">
                        <a:latin typeface="微软雅黑" panose="020B0503020204020204" pitchFamily="34" charset="-122"/>
                        <a:ea typeface="微软雅黑" panose="020B0503020204020204" pitchFamily="34" charset="-122"/>
                        <a:cs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zh-CN" altLang="en-US" b="1" dirty="0">
                        <a:latin typeface="微软雅黑" panose="020B0503020204020204" pitchFamily="34" charset="-122"/>
                        <a:ea typeface="微软雅黑" panose="020B0503020204020204" pitchFamily="34" charset="-122"/>
                        <a:cs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zh-CN" altLang="en-US" b="1" dirty="0">
                        <a:latin typeface="微软雅黑" panose="020B0503020204020204" pitchFamily="34" charset="-122"/>
                        <a:ea typeface="微软雅黑" panose="020B0503020204020204" pitchFamily="34" charset="-122"/>
                        <a:cs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zh-CN" altLang="en-US" b="1" dirty="0">
                        <a:latin typeface="微软雅黑" panose="020B0503020204020204" pitchFamily="34" charset="-122"/>
                        <a:ea typeface="微软雅黑" panose="020B0503020204020204" pitchFamily="34" charset="-122"/>
                        <a:cs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zh-CN" altLang="en-US" b="1" dirty="0">
                        <a:latin typeface="微软雅黑" panose="020B0503020204020204" pitchFamily="34" charset="-122"/>
                        <a:ea typeface="微软雅黑" panose="020B0503020204020204" pitchFamily="34" charset="-122"/>
                        <a:cs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406935">
                <a:tc>
                  <a:txBody>
                    <a:bodyPr/>
                    <a:lstStyle/>
                    <a:p>
                      <a:endParaRPr lang="zh-CN" alt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zh-CN" altLang="en-US" b="1" dirty="0">
                        <a:latin typeface="微软雅黑" panose="020B0503020204020204" pitchFamily="34" charset="-122"/>
                        <a:ea typeface="微软雅黑" panose="020B0503020204020204" pitchFamily="34" charset="-122"/>
                        <a:cs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zh-CN" altLang="en-US" b="1" dirty="0">
                        <a:latin typeface="微软雅黑" panose="020B0503020204020204" pitchFamily="34" charset="-122"/>
                        <a:ea typeface="微软雅黑" panose="020B0503020204020204" pitchFamily="34" charset="-122"/>
                        <a:cs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zh-CN" altLang="en-US" b="1" dirty="0">
                        <a:latin typeface="微软雅黑" panose="020B0503020204020204" pitchFamily="34" charset="-122"/>
                        <a:ea typeface="微软雅黑" panose="020B0503020204020204" pitchFamily="34" charset="-122"/>
                        <a:cs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zh-CN" altLang="en-US" b="1" dirty="0">
                        <a:latin typeface="微软雅黑" panose="020B0503020204020204" pitchFamily="34" charset="-122"/>
                        <a:ea typeface="微软雅黑" panose="020B0503020204020204" pitchFamily="34" charset="-122"/>
                        <a:cs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zh-CN" altLang="en-US" b="1" dirty="0">
                        <a:latin typeface="微软雅黑" panose="020B0503020204020204" pitchFamily="34" charset="-122"/>
                        <a:ea typeface="微软雅黑" panose="020B0503020204020204" pitchFamily="34" charset="-122"/>
                        <a:cs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406935">
                <a:tc>
                  <a:txBody>
                    <a:bodyPr/>
                    <a:lstStyle/>
                    <a:p>
                      <a:endParaRPr lang="zh-CN" alt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zh-CN" altLang="en-US" b="1" dirty="0">
                        <a:latin typeface="微软雅黑" panose="020B0503020204020204" pitchFamily="34" charset="-122"/>
                        <a:ea typeface="微软雅黑" panose="020B0503020204020204" pitchFamily="34" charset="-122"/>
                        <a:cs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zh-CN" altLang="en-US" b="1" dirty="0">
                        <a:latin typeface="微软雅黑" panose="020B0503020204020204" pitchFamily="34" charset="-122"/>
                        <a:ea typeface="微软雅黑" panose="020B0503020204020204" pitchFamily="34" charset="-122"/>
                        <a:cs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zh-CN" altLang="en-US" b="1" dirty="0">
                        <a:latin typeface="微软雅黑" panose="020B0503020204020204" pitchFamily="34" charset="-122"/>
                        <a:ea typeface="微软雅黑" panose="020B0503020204020204" pitchFamily="34" charset="-122"/>
                        <a:cs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zh-CN" altLang="en-US" b="1" dirty="0">
                        <a:latin typeface="微软雅黑" panose="020B0503020204020204" pitchFamily="34" charset="-122"/>
                        <a:ea typeface="微软雅黑" panose="020B0503020204020204" pitchFamily="34" charset="-122"/>
                        <a:cs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zh-CN" altLang="en-US" b="1" dirty="0">
                        <a:latin typeface="微软雅黑" panose="020B0503020204020204" pitchFamily="34" charset="-122"/>
                        <a:ea typeface="微软雅黑" panose="020B0503020204020204" pitchFamily="34" charset="-122"/>
                        <a:cs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406935">
                <a:tc>
                  <a:txBody>
                    <a:bodyPr/>
                    <a:lstStyle/>
                    <a:p>
                      <a:endParaRPr lang="zh-CN" alt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zh-CN" altLang="en-US" b="1" dirty="0">
                        <a:latin typeface="微软雅黑" panose="020B0503020204020204" pitchFamily="34" charset="-122"/>
                        <a:ea typeface="微软雅黑" panose="020B0503020204020204" pitchFamily="34" charset="-122"/>
                        <a:cs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zh-CN" altLang="en-US" b="1" dirty="0">
                        <a:latin typeface="微软雅黑" panose="020B0503020204020204" pitchFamily="34" charset="-122"/>
                        <a:ea typeface="微软雅黑" panose="020B0503020204020204" pitchFamily="34" charset="-122"/>
                        <a:cs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zh-CN" altLang="en-US" b="1" dirty="0">
                        <a:latin typeface="微软雅黑" panose="020B0503020204020204" pitchFamily="34" charset="-122"/>
                        <a:ea typeface="微软雅黑" panose="020B0503020204020204" pitchFamily="34" charset="-122"/>
                        <a:cs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zh-CN" altLang="en-US" b="1" dirty="0">
                        <a:latin typeface="微软雅黑" panose="020B0503020204020204" pitchFamily="34" charset="-122"/>
                        <a:ea typeface="微软雅黑" panose="020B0503020204020204" pitchFamily="34" charset="-122"/>
                        <a:cs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zh-CN" altLang="en-US" b="1" dirty="0">
                        <a:latin typeface="微软雅黑" panose="020B0503020204020204" pitchFamily="34" charset="-122"/>
                        <a:ea typeface="微软雅黑" panose="020B0503020204020204" pitchFamily="34" charset="-122"/>
                        <a:cs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406935">
                <a:tc>
                  <a:txBody>
                    <a:bodyPr/>
                    <a:lstStyle/>
                    <a:p>
                      <a:endParaRPr lang="zh-CN" alt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zh-CN" altLang="en-US" b="1" dirty="0">
                        <a:latin typeface="微软雅黑" panose="020B0503020204020204" pitchFamily="34" charset="-122"/>
                        <a:ea typeface="微软雅黑" panose="020B0503020204020204" pitchFamily="34" charset="-122"/>
                        <a:cs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zh-CN" altLang="en-US" b="1" dirty="0">
                        <a:latin typeface="微软雅黑" panose="020B0503020204020204" pitchFamily="34" charset="-122"/>
                        <a:ea typeface="微软雅黑" panose="020B0503020204020204" pitchFamily="34" charset="-122"/>
                        <a:cs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zh-CN" altLang="en-US" b="1" dirty="0">
                        <a:latin typeface="微软雅黑" panose="020B0503020204020204" pitchFamily="34" charset="-122"/>
                        <a:ea typeface="微软雅黑" panose="020B0503020204020204" pitchFamily="34" charset="-122"/>
                        <a:cs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zh-CN" altLang="en-US" b="1" dirty="0">
                        <a:latin typeface="微软雅黑" panose="020B0503020204020204" pitchFamily="34" charset="-122"/>
                        <a:ea typeface="微软雅黑" panose="020B0503020204020204" pitchFamily="34" charset="-122"/>
                        <a:cs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zh-CN" altLang="en-US" b="1" dirty="0">
                        <a:latin typeface="微软雅黑" panose="020B0503020204020204" pitchFamily="34" charset="-122"/>
                        <a:ea typeface="微软雅黑" panose="020B0503020204020204" pitchFamily="34" charset="-122"/>
                        <a:cs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406935">
                <a:tc>
                  <a:txBody>
                    <a:bodyPr/>
                    <a:lstStyle/>
                    <a:p>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zh-CN" altLang="en-US" b="1" dirty="0">
                        <a:latin typeface="微软雅黑" panose="020B0503020204020204" pitchFamily="34" charset="-122"/>
                        <a:ea typeface="微软雅黑" panose="020B0503020204020204" pitchFamily="34" charset="-122"/>
                        <a:cs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zh-CN" altLang="en-US" b="1" dirty="0">
                        <a:latin typeface="微软雅黑" panose="020B0503020204020204" pitchFamily="34" charset="-122"/>
                        <a:ea typeface="微软雅黑" panose="020B0503020204020204" pitchFamily="34" charset="-122"/>
                        <a:cs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zh-CN" altLang="en-US" b="1" dirty="0">
                        <a:latin typeface="微软雅黑" panose="020B0503020204020204" pitchFamily="34" charset="-122"/>
                        <a:ea typeface="微软雅黑" panose="020B0503020204020204" pitchFamily="34" charset="-122"/>
                        <a:cs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zh-CN" altLang="en-US" b="1" dirty="0">
                        <a:latin typeface="微软雅黑" panose="020B0503020204020204" pitchFamily="34" charset="-122"/>
                        <a:ea typeface="微软雅黑" panose="020B0503020204020204" pitchFamily="34" charset="-122"/>
                        <a:cs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zh-CN" altLang="en-US" b="1" dirty="0">
                        <a:latin typeface="微软雅黑" panose="020B0503020204020204" pitchFamily="34" charset="-122"/>
                        <a:ea typeface="微软雅黑" panose="020B0503020204020204" pitchFamily="34" charset="-122"/>
                        <a:cs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idx="4294967295"/>
            <p:custDataLst>
              <p:tags r:id="rId1"/>
            </p:custDataLst>
          </p:nvPr>
        </p:nvSpPr>
        <p:spPr>
          <a:xfrm>
            <a:off x="635" y="237490"/>
            <a:ext cx="12191365" cy="591820"/>
          </a:xfrm>
        </p:spPr>
        <p:txBody>
          <a:bodyPr>
            <a:noAutofit/>
          </a:bodyPr>
          <a:lstStyle/>
          <a:p>
            <a:pPr algn="ctr"/>
            <a:r>
              <a:rPr lang="zh-CN" altLang="en-US"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五</a:t>
            </a:r>
            <a:r>
              <a:rPr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研究考核指标</a:t>
            </a:r>
            <a:endParaRPr lang="zh-CN" altLang="en-US"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5" name="文本框 4"/>
          <p:cNvSpPr txBox="1"/>
          <p:nvPr/>
        </p:nvSpPr>
        <p:spPr>
          <a:xfrm>
            <a:off x="875665" y="1060450"/>
            <a:ext cx="11116466" cy="1569660"/>
          </a:xfrm>
          <a:prstGeom prst="rect">
            <a:avLst/>
          </a:prstGeom>
          <a:noFill/>
        </p:spPr>
        <p:txBody>
          <a:bodyPr wrap="square" rtlCol="0">
            <a:spAutoFit/>
          </a:bodyPr>
          <a:lstStyle/>
          <a:p>
            <a:pPr marL="342900" indent="-342900">
              <a:lnSpc>
                <a:spcPct val="200000"/>
              </a:lnSpc>
              <a:buFont typeface="Wingdings" panose="05000000000000000000" charset="0"/>
              <a:buChar char="Ø"/>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sym typeface="+mn-ea"/>
              </a:rPr>
              <a:t>临床与基础研究</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800100" lvl="1" indent="-342900">
              <a:lnSpc>
                <a:spcPct val="200000"/>
              </a:lnSpc>
              <a:buFont typeface="Wingdings" panose="05000000000000000000" charset="0"/>
              <a:buChar char="Ø"/>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sym typeface="+mn-ea"/>
              </a:rPr>
              <a:t>以第一作者或通讯作者发表</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SCI</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sym typeface="+mn-ea"/>
              </a:rPr>
              <a:t>收录或中文核心期刊论文（近</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XX</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sym typeface="+mn-ea"/>
              </a:rPr>
              <a:t>篇</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aphicFrame>
        <p:nvGraphicFramePr>
          <p:cNvPr id="7" name="表格 6"/>
          <p:cNvGraphicFramePr>
            <a:graphicFrameLocks noGrp="1"/>
          </p:cNvGraphicFramePr>
          <p:nvPr/>
        </p:nvGraphicFramePr>
        <p:xfrm>
          <a:off x="855520" y="2638014"/>
          <a:ext cx="10460180" cy="3550925"/>
        </p:xfrm>
        <a:graphic>
          <a:graphicData uri="http://schemas.openxmlformats.org/drawingml/2006/table">
            <a:tbl>
              <a:tblPr firstRow="1" bandRow="1">
                <a:tableStyleId>{5C22544A-7EE6-4342-B048-85BDC9FD1C3A}</a:tableStyleId>
              </a:tblPr>
              <a:tblGrid>
                <a:gridCol w="1548523"/>
                <a:gridCol w="3592023"/>
                <a:gridCol w="2923082"/>
                <a:gridCol w="1198276"/>
                <a:gridCol w="1198276"/>
              </a:tblGrid>
              <a:tr h="702380">
                <a:tc>
                  <a:txBody>
                    <a:bodyPr/>
                    <a:lstStyle/>
                    <a:p>
                      <a:pPr algn="ctr"/>
                      <a:r>
                        <a:rPr lang="zh-CN" altLang="en-US" sz="1400" dirty="0">
                          <a:latin typeface="微软雅黑" panose="020B0503020204020204" pitchFamily="34" charset="-122"/>
                          <a:ea typeface="微软雅黑" panose="020B0503020204020204" pitchFamily="34" charset="-122"/>
                          <a:cs typeface="微软雅黑" panose="020B0503020204020204" pitchFamily="34" charset="-122"/>
                        </a:rPr>
                        <a:t>作者</a:t>
                      </a:r>
                      <a:endParaRPr lang="zh-CN" altLang="en-US" sz="1400" dirty="0">
                        <a:latin typeface="微软雅黑" panose="020B0503020204020204" pitchFamily="34" charset="-122"/>
                        <a:ea typeface="微软雅黑" panose="020B0503020204020204" pitchFamily="34" charset="-122"/>
                        <a:cs typeface="微软雅黑" panose="020B0503020204020204" pitchFamily="34"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0000"/>
                    </a:solidFill>
                  </a:tcPr>
                </a:tc>
                <a:tc>
                  <a:txBody>
                    <a:bodyPr/>
                    <a:lstStyle/>
                    <a:p>
                      <a:pPr algn="ctr"/>
                      <a:r>
                        <a:rPr lang="zh-CN" altLang="en-US" sz="1400" dirty="0">
                          <a:latin typeface="微软雅黑" panose="020B0503020204020204" pitchFamily="34" charset="-122"/>
                          <a:ea typeface="微软雅黑" panose="020B0503020204020204" pitchFamily="34" charset="-122"/>
                          <a:cs typeface="微软雅黑" panose="020B0503020204020204" pitchFamily="34" charset="-122"/>
                        </a:rPr>
                        <a:t>题目</a:t>
                      </a:r>
                      <a:endParaRPr lang="zh-CN" altLang="en-US" sz="1400" dirty="0">
                        <a:latin typeface="微软雅黑" panose="020B0503020204020204" pitchFamily="34" charset="-122"/>
                        <a:ea typeface="微软雅黑" panose="020B0503020204020204" pitchFamily="34" charset="-122"/>
                        <a:cs typeface="微软雅黑" panose="020B0503020204020204" pitchFamily="34"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0000"/>
                    </a:solidFill>
                  </a:tcPr>
                </a:tc>
                <a:tc>
                  <a:txBody>
                    <a:bodyPr/>
                    <a:lstStyle/>
                    <a:p>
                      <a:pPr algn="ctr"/>
                      <a:r>
                        <a:rPr lang="zh-CN" altLang="en-US" sz="1400" dirty="0">
                          <a:latin typeface="微软雅黑" panose="020B0503020204020204" pitchFamily="34" charset="-122"/>
                          <a:ea typeface="微软雅黑" panose="020B0503020204020204" pitchFamily="34" charset="-122"/>
                          <a:cs typeface="微软雅黑" panose="020B0503020204020204" pitchFamily="34" charset="-122"/>
                        </a:rPr>
                        <a:t>期刊，年，卷，期</a:t>
                      </a:r>
                      <a:endParaRPr lang="zh-CN" altLang="en-US" sz="1400" dirty="0">
                        <a:latin typeface="微软雅黑" panose="020B0503020204020204" pitchFamily="34" charset="-122"/>
                        <a:ea typeface="微软雅黑" panose="020B0503020204020204" pitchFamily="34" charset="-122"/>
                        <a:cs typeface="微软雅黑" panose="020B0503020204020204" pitchFamily="34"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0000"/>
                    </a:solidFill>
                  </a:tcPr>
                </a:tc>
                <a:tc>
                  <a:txBody>
                    <a:bodyPr/>
                    <a:lstStyle/>
                    <a:p>
                      <a:pPr algn="ctr"/>
                      <a:r>
                        <a:rPr lang="en-US" altLang="zh-CN" sz="1400" dirty="0">
                          <a:latin typeface="微软雅黑" panose="020B0503020204020204" pitchFamily="34" charset="-122"/>
                          <a:ea typeface="微软雅黑" panose="020B0503020204020204" pitchFamily="34" charset="-122"/>
                          <a:cs typeface="微软雅黑" panose="020B0503020204020204" pitchFamily="34" charset="-122"/>
                        </a:rPr>
                        <a:t>JCR</a:t>
                      </a:r>
                      <a:r>
                        <a:rPr lang="zh-CN" altLang="en-US" sz="1400" dirty="0">
                          <a:latin typeface="微软雅黑" panose="020B0503020204020204" pitchFamily="34" charset="-122"/>
                          <a:ea typeface="微软雅黑" panose="020B0503020204020204" pitchFamily="34" charset="-122"/>
                          <a:cs typeface="微软雅黑" panose="020B0503020204020204" pitchFamily="34" charset="-122"/>
                        </a:rPr>
                        <a:t>分区</a:t>
                      </a:r>
                      <a:endParaRPr lang="zh-CN" altLang="en-US" sz="1400" dirty="0">
                        <a:latin typeface="微软雅黑" panose="020B0503020204020204" pitchFamily="34" charset="-122"/>
                        <a:ea typeface="微软雅黑" panose="020B0503020204020204" pitchFamily="34" charset="-122"/>
                        <a:cs typeface="微软雅黑" panose="020B0503020204020204" pitchFamily="34"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0000"/>
                    </a:solidFill>
                  </a:tcPr>
                </a:tc>
                <a:tc>
                  <a:txBody>
                    <a:bodyPr/>
                    <a:lstStyle/>
                    <a:p>
                      <a:pPr algn="ctr"/>
                      <a:r>
                        <a:rPr lang="zh-CN" altLang="en-US" sz="1400" dirty="0">
                          <a:latin typeface="微软雅黑" panose="020B0503020204020204" pitchFamily="34" charset="-122"/>
                          <a:ea typeface="微软雅黑" panose="020B0503020204020204" pitchFamily="34" charset="-122"/>
                          <a:cs typeface="微软雅黑" panose="020B0503020204020204" pitchFamily="34" charset="-122"/>
                        </a:rPr>
                        <a:t>中科院分区</a:t>
                      </a:r>
                      <a:endParaRPr lang="zh-CN" altLang="en-US" sz="1400" dirty="0">
                        <a:latin typeface="微软雅黑" panose="020B0503020204020204" pitchFamily="34" charset="-122"/>
                        <a:ea typeface="微软雅黑" panose="020B0503020204020204" pitchFamily="34" charset="-122"/>
                        <a:cs typeface="微软雅黑" panose="020B0503020204020204" pitchFamily="34"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0000"/>
                    </a:solidFill>
                  </a:tcPr>
                </a:tc>
              </a:tr>
              <a:tr h="406935">
                <a:tc>
                  <a:txBody>
                    <a:bodyPr/>
                    <a:lstStyle/>
                    <a:p>
                      <a:pPr algn="ctr"/>
                      <a:endParaRPr lang="zh-CN" altLang="en-US" b="1" dirty="0">
                        <a:latin typeface="微软雅黑" panose="020B0503020204020204" pitchFamily="34" charset="-122"/>
                        <a:ea typeface="微软雅黑" panose="020B0503020204020204" pitchFamily="34" charset="-122"/>
                        <a:cs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zh-CN" altLang="en-US" b="1" dirty="0">
                        <a:latin typeface="微软雅黑" panose="020B0503020204020204" pitchFamily="34" charset="-122"/>
                        <a:ea typeface="微软雅黑" panose="020B0503020204020204" pitchFamily="34" charset="-122"/>
                        <a:cs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zh-CN" altLang="en-US" b="1" dirty="0">
                        <a:latin typeface="微软雅黑" panose="020B0503020204020204" pitchFamily="34" charset="-122"/>
                        <a:ea typeface="微软雅黑" panose="020B0503020204020204" pitchFamily="34" charset="-122"/>
                        <a:cs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zh-CN" altLang="en-US" b="1" dirty="0">
                        <a:latin typeface="微软雅黑" panose="020B0503020204020204" pitchFamily="34" charset="-122"/>
                        <a:ea typeface="微软雅黑" panose="020B0503020204020204" pitchFamily="34" charset="-122"/>
                        <a:cs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zh-CN" altLang="en-US" b="1" dirty="0">
                        <a:latin typeface="微软雅黑" panose="020B0503020204020204" pitchFamily="34" charset="-122"/>
                        <a:ea typeface="微软雅黑" panose="020B0503020204020204" pitchFamily="34" charset="-122"/>
                        <a:cs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406935">
                <a:tc>
                  <a:txBody>
                    <a:bodyPr/>
                    <a:lstStyle/>
                    <a:p>
                      <a:pPr algn="ctr"/>
                      <a:endParaRPr lang="zh-CN" altLang="en-US" b="1" dirty="0">
                        <a:latin typeface="微软雅黑" panose="020B0503020204020204" pitchFamily="34" charset="-122"/>
                        <a:ea typeface="微软雅黑" panose="020B0503020204020204" pitchFamily="34" charset="-122"/>
                        <a:cs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zh-CN" altLang="en-US" b="1" dirty="0">
                        <a:latin typeface="微软雅黑" panose="020B0503020204020204" pitchFamily="34" charset="-122"/>
                        <a:ea typeface="微软雅黑" panose="020B0503020204020204" pitchFamily="34" charset="-122"/>
                        <a:cs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zh-CN" altLang="en-US" b="1" dirty="0">
                        <a:latin typeface="微软雅黑" panose="020B0503020204020204" pitchFamily="34" charset="-122"/>
                        <a:ea typeface="微软雅黑" panose="020B0503020204020204" pitchFamily="34" charset="-122"/>
                        <a:cs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zh-CN" altLang="en-US" b="1" dirty="0">
                        <a:latin typeface="微软雅黑" panose="020B0503020204020204" pitchFamily="34" charset="-122"/>
                        <a:ea typeface="微软雅黑" panose="020B0503020204020204" pitchFamily="34" charset="-122"/>
                        <a:cs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zh-CN" altLang="en-US" b="1" dirty="0">
                        <a:latin typeface="微软雅黑" panose="020B0503020204020204" pitchFamily="34" charset="-122"/>
                        <a:ea typeface="微软雅黑" panose="020B0503020204020204" pitchFamily="34" charset="-122"/>
                        <a:cs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406935">
                <a:tc>
                  <a:txBody>
                    <a:bodyPr/>
                    <a:lstStyle/>
                    <a:p>
                      <a:endParaRPr lang="zh-CN" alt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zh-CN" altLang="en-US" b="1" dirty="0">
                        <a:latin typeface="微软雅黑" panose="020B0503020204020204" pitchFamily="34" charset="-122"/>
                        <a:ea typeface="微软雅黑" panose="020B0503020204020204" pitchFamily="34" charset="-122"/>
                        <a:cs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zh-CN" altLang="en-US" b="1" dirty="0">
                        <a:latin typeface="微软雅黑" panose="020B0503020204020204" pitchFamily="34" charset="-122"/>
                        <a:ea typeface="微软雅黑" panose="020B0503020204020204" pitchFamily="34" charset="-122"/>
                        <a:cs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zh-CN" altLang="en-US" b="1" dirty="0">
                        <a:latin typeface="微软雅黑" panose="020B0503020204020204" pitchFamily="34" charset="-122"/>
                        <a:ea typeface="微软雅黑" panose="020B0503020204020204" pitchFamily="34" charset="-122"/>
                        <a:cs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zh-CN" altLang="en-US" b="1" dirty="0">
                        <a:latin typeface="微软雅黑" panose="020B0503020204020204" pitchFamily="34" charset="-122"/>
                        <a:ea typeface="微软雅黑" panose="020B0503020204020204" pitchFamily="34" charset="-122"/>
                        <a:cs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406935">
                <a:tc>
                  <a:txBody>
                    <a:bodyPr/>
                    <a:lstStyle/>
                    <a:p>
                      <a:endParaRPr lang="zh-CN" alt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zh-CN" altLang="en-US" b="1" dirty="0">
                        <a:latin typeface="微软雅黑" panose="020B0503020204020204" pitchFamily="34" charset="-122"/>
                        <a:ea typeface="微软雅黑" panose="020B0503020204020204" pitchFamily="34" charset="-122"/>
                        <a:cs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zh-CN" altLang="en-US" b="1" dirty="0">
                        <a:latin typeface="微软雅黑" panose="020B0503020204020204" pitchFamily="34" charset="-122"/>
                        <a:ea typeface="微软雅黑" panose="020B0503020204020204" pitchFamily="34" charset="-122"/>
                        <a:cs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zh-CN" altLang="en-US" b="1" dirty="0">
                        <a:latin typeface="微软雅黑" panose="020B0503020204020204" pitchFamily="34" charset="-122"/>
                        <a:ea typeface="微软雅黑" panose="020B0503020204020204" pitchFamily="34" charset="-122"/>
                        <a:cs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zh-CN" altLang="en-US" b="1" dirty="0">
                        <a:latin typeface="微软雅黑" panose="020B0503020204020204" pitchFamily="34" charset="-122"/>
                        <a:ea typeface="微软雅黑" panose="020B0503020204020204" pitchFamily="34" charset="-122"/>
                        <a:cs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406935">
                <a:tc>
                  <a:txBody>
                    <a:bodyPr/>
                    <a:lstStyle/>
                    <a:p>
                      <a:endParaRPr lang="zh-CN" alt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zh-CN" altLang="en-US" b="1" dirty="0">
                        <a:latin typeface="微软雅黑" panose="020B0503020204020204" pitchFamily="34" charset="-122"/>
                        <a:ea typeface="微软雅黑" panose="020B0503020204020204" pitchFamily="34" charset="-122"/>
                        <a:cs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zh-CN" altLang="en-US" b="1" dirty="0">
                        <a:latin typeface="微软雅黑" panose="020B0503020204020204" pitchFamily="34" charset="-122"/>
                        <a:ea typeface="微软雅黑" panose="020B0503020204020204" pitchFamily="34" charset="-122"/>
                        <a:cs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zh-CN" altLang="en-US" b="1" dirty="0">
                        <a:latin typeface="微软雅黑" panose="020B0503020204020204" pitchFamily="34" charset="-122"/>
                        <a:ea typeface="微软雅黑" panose="020B0503020204020204" pitchFamily="34" charset="-122"/>
                        <a:cs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zh-CN" altLang="en-US" b="1" dirty="0">
                        <a:latin typeface="微软雅黑" panose="020B0503020204020204" pitchFamily="34" charset="-122"/>
                        <a:ea typeface="微软雅黑" panose="020B0503020204020204" pitchFamily="34" charset="-122"/>
                        <a:cs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406935">
                <a:tc>
                  <a:txBody>
                    <a:bodyPr/>
                    <a:lstStyle/>
                    <a:p>
                      <a:endParaRPr lang="zh-CN" alt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zh-CN" altLang="en-US" b="1" dirty="0">
                        <a:latin typeface="微软雅黑" panose="020B0503020204020204" pitchFamily="34" charset="-122"/>
                        <a:ea typeface="微软雅黑" panose="020B0503020204020204" pitchFamily="34" charset="-122"/>
                        <a:cs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zh-CN" altLang="en-US" b="1" dirty="0">
                        <a:latin typeface="微软雅黑" panose="020B0503020204020204" pitchFamily="34" charset="-122"/>
                        <a:ea typeface="微软雅黑" panose="020B0503020204020204" pitchFamily="34" charset="-122"/>
                        <a:cs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zh-CN" altLang="en-US" b="1" dirty="0">
                        <a:latin typeface="微软雅黑" panose="020B0503020204020204" pitchFamily="34" charset="-122"/>
                        <a:ea typeface="微软雅黑" panose="020B0503020204020204" pitchFamily="34" charset="-122"/>
                        <a:cs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zh-CN" altLang="en-US" b="1" dirty="0">
                        <a:latin typeface="微软雅黑" panose="020B0503020204020204" pitchFamily="34" charset="-122"/>
                        <a:ea typeface="微软雅黑" panose="020B0503020204020204" pitchFamily="34" charset="-122"/>
                        <a:cs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406935">
                <a:tc>
                  <a:txBody>
                    <a:bodyPr/>
                    <a:lstStyle/>
                    <a:p>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zh-CN" altLang="en-US" b="1" dirty="0">
                        <a:latin typeface="微软雅黑" panose="020B0503020204020204" pitchFamily="34" charset="-122"/>
                        <a:ea typeface="微软雅黑" panose="020B0503020204020204" pitchFamily="34" charset="-122"/>
                        <a:cs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zh-CN" altLang="en-US" b="1" dirty="0">
                        <a:latin typeface="微软雅黑" panose="020B0503020204020204" pitchFamily="34" charset="-122"/>
                        <a:ea typeface="微软雅黑" panose="020B0503020204020204" pitchFamily="34" charset="-122"/>
                        <a:cs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zh-CN" altLang="en-US" b="1" dirty="0">
                        <a:latin typeface="微软雅黑" panose="020B0503020204020204" pitchFamily="34" charset="-122"/>
                        <a:ea typeface="微软雅黑" panose="020B0503020204020204" pitchFamily="34" charset="-122"/>
                        <a:cs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zh-CN" altLang="en-US" b="1" dirty="0">
                        <a:latin typeface="微软雅黑" panose="020B0503020204020204" pitchFamily="34" charset="-122"/>
                        <a:ea typeface="微软雅黑" panose="020B0503020204020204" pitchFamily="34" charset="-122"/>
                        <a:cs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idx="4294967295"/>
            <p:custDataLst>
              <p:tags r:id="rId1"/>
            </p:custDataLst>
          </p:nvPr>
        </p:nvSpPr>
        <p:spPr>
          <a:xfrm>
            <a:off x="635" y="237490"/>
            <a:ext cx="12191365" cy="591820"/>
          </a:xfrm>
        </p:spPr>
        <p:txBody>
          <a:bodyPr>
            <a:noAutofit/>
          </a:bodyPr>
          <a:lstStyle/>
          <a:p>
            <a:pPr algn="ctr"/>
            <a:r>
              <a:rPr lang="zh-CN" altLang="en-US"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五</a:t>
            </a:r>
            <a:r>
              <a:rPr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研究考核指标</a:t>
            </a:r>
            <a:endParaRPr lang="zh-CN" altLang="en-US"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5" name="文本框 4"/>
          <p:cNvSpPr txBox="1"/>
          <p:nvPr/>
        </p:nvSpPr>
        <p:spPr>
          <a:xfrm>
            <a:off x="875665" y="1060450"/>
            <a:ext cx="10527665" cy="1569660"/>
          </a:xfrm>
          <a:prstGeom prst="rect">
            <a:avLst/>
          </a:prstGeom>
          <a:noFill/>
        </p:spPr>
        <p:txBody>
          <a:bodyPr wrap="square" rtlCol="0">
            <a:spAutoFit/>
          </a:bodyPr>
          <a:lstStyle/>
          <a:p>
            <a:pPr marL="342900" indent="-342900">
              <a:lnSpc>
                <a:spcPct val="200000"/>
              </a:lnSpc>
              <a:buFont typeface="Wingdings" panose="05000000000000000000" charset="0"/>
              <a:buChar char="Ø"/>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sym typeface="+mn-ea"/>
              </a:rPr>
              <a:t>临床与基础研究</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800100" lvl="1" indent="-342900">
              <a:lnSpc>
                <a:spcPct val="200000"/>
              </a:lnSpc>
              <a:buFont typeface="Wingdings" panose="05000000000000000000" charset="0"/>
              <a:buChar char="Ø"/>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sym typeface="+mn-ea"/>
              </a:rPr>
              <a:t>肺栓塞与肺动脉高压相关药物临床试验（近</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XX</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sym typeface="+mn-ea"/>
              </a:rPr>
              <a:t>项</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aphicFrame>
        <p:nvGraphicFramePr>
          <p:cNvPr id="7" name="表格 6"/>
          <p:cNvGraphicFramePr>
            <a:graphicFrameLocks noGrp="1"/>
          </p:cNvGraphicFramePr>
          <p:nvPr/>
        </p:nvGraphicFramePr>
        <p:xfrm>
          <a:off x="855520" y="2638014"/>
          <a:ext cx="10460180" cy="3143990"/>
        </p:xfrm>
        <a:graphic>
          <a:graphicData uri="http://schemas.openxmlformats.org/drawingml/2006/table">
            <a:tbl>
              <a:tblPr firstRow="1" bandRow="1">
                <a:tableStyleId>{5C22544A-7EE6-4342-B048-85BDC9FD1C3A}</a:tableStyleId>
              </a:tblPr>
              <a:tblGrid>
                <a:gridCol w="1548523"/>
                <a:gridCol w="4101688"/>
                <a:gridCol w="1873771"/>
                <a:gridCol w="1424065"/>
                <a:gridCol w="1512133"/>
              </a:tblGrid>
              <a:tr h="702380">
                <a:tc>
                  <a:txBody>
                    <a:bodyPr/>
                    <a:lstStyle/>
                    <a:p>
                      <a:pPr algn="ctr"/>
                      <a:r>
                        <a:rPr lang="zh-CN" altLang="en-US" sz="1400" dirty="0">
                          <a:latin typeface="微软雅黑" panose="020B0503020204020204" pitchFamily="34" charset="-122"/>
                          <a:ea typeface="微软雅黑" panose="020B0503020204020204" pitchFamily="34" charset="-122"/>
                          <a:cs typeface="微软雅黑" panose="020B0503020204020204" pitchFamily="34" charset="-122"/>
                        </a:rPr>
                        <a:t>项目来源</a:t>
                      </a:r>
                      <a:endParaRPr lang="zh-CN" altLang="en-US" sz="1400" dirty="0">
                        <a:latin typeface="微软雅黑" panose="020B0503020204020204" pitchFamily="34" charset="-122"/>
                        <a:ea typeface="微软雅黑" panose="020B0503020204020204" pitchFamily="34" charset="-122"/>
                        <a:cs typeface="微软雅黑" panose="020B0503020204020204" pitchFamily="34"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0000"/>
                    </a:solidFill>
                  </a:tcPr>
                </a:tc>
                <a:tc>
                  <a:txBody>
                    <a:bodyPr/>
                    <a:lstStyle/>
                    <a:p>
                      <a:pPr algn="ctr"/>
                      <a:r>
                        <a:rPr lang="zh-CN" altLang="en-US" sz="1400" dirty="0">
                          <a:latin typeface="微软雅黑" panose="020B0503020204020204" pitchFamily="34" charset="-122"/>
                          <a:ea typeface="微软雅黑" panose="020B0503020204020204" pitchFamily="34" charset="-122"/>
                          <a:cs typeface="微软雅黑" panose="020B0503020204020204" pitchFamily="34" charset="-122"/>
                        </a:rPr>
                        <a:t>项目名称</a:t>
                      </a:r>
                      <a:endParaRPr lang="zh-CN" altLang="en-US" sz="1400" dirty="0">
                        <a:latin typeface="微软雅黑" panose="020B0503020204020204" pitchFamily="34" charset="-122"/>
                        <a:ea typeface="微软雅黑" panose="020B0503020204020204" pitchFamily="34" charset="-122"/>
                        <a:cs typeface="微软雅黑" panose="020B0503020204020204" pitchFamily="34"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0000"/>
                    </a:solidFill>
                  </a:tcPr>
                </a:tc>
                <a:tc>
                  <a:txBody>
                    <a:bodyPr/>
                    <a:lstStyle/>
                    <a:p>
                      <a:pPr algn="ctr"/>
                      <a:r>
                        <a:rPr lang="zh-CN" altLang="en-US" sz="1400" dirty="0">
                          <a:latin typeface="微软雅黑" panose="020B0503020204020204" pitchFamily="34" charset="-122"/>
                          <a:ea typeface="微软雅黑" panose="020B0503020204020204" pitchFamily="34" charset="-122"/>
                          <a:cs typeface="微软雅黑" panose="020B0503020204020204" pitchFamily="34" charset="-122"/>
                        </a:rPr>
                        <a:t>年限</a:t>
                      </a:r>
                      <a:endParaRPr lang="zh-CN" altLang="en-US" sz="1400" dirty="0">
                        <a:latin typeface="微软雅黑" panose="020B0503020204020204" pitchFamily="34" charset="-122"/>
                        <a:ea typeface="微软雅黑" panose="020B0503020204020204" pitchFamily="34" charset="-122"/>
                        <a:cs typeface="微软雅黑" panose="020B0503020204020204" pitchFamily="34"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0000"/>
                    </a:solidFill>
                  </a:tcPr>
                </a:tc>
                <a:tc>
                  <a:txBody>
                    <a:bodyPr/>
                    <a:lstStyle/>
                    <a:p>
                      <a:pPr algn="ctr"/>
                      <a:r>
                        <a:rPr lang="zh-CN" altLang="en-US" sz="1400" dirty="0">
                          <a:latin typeface="微软雅黑" panose="020B0503020204020204" pitchFamily="34" charset="-122"/>
                          <a:ea typeface="微软雅黑" panose="020B0503020204020204" pitchFamily="34" charset="-122"/>
                          <a:cs typeface="微软雅黑" panose="020B0503020204020204" pitchFamily="34" charset="-122"/>
                        </a:rPr>
                        <a:t>入组例数</a:t>
                      </a:r>
                      <a:endParaRPr lang="zh-CN" altLang="en-US" sz="1400" dirty="0">
                        <a:latin typeface="微软雅黑" panose="020B0503020204020204" pitchFamily="34" charset="-122"/>
                        <a:ea typeface="微软雅黑" panose="020B0503020204020204" pitchFamily="34" charset="-122"/>
                        <a:cs typeface="微软雅黑" panose="020B0503020204020204" pitchFamily="34"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0000"/>
                    </a:solidFill>
                  </a:tcPr>
                </a:tc>
                <a:tc>
                  <a:txBody>
                    <a:bodyPr/>
                    <a:lstStyle/>
                    <a:p>
                      <a:pPr algn="ctr"/>
                      <a:r>
                        <a:rPr lang="zh-CN" altLang="en-US" sz="1400" dirty="0">
                          <a:latin typeface="微软雅黑" panose="020B0503020204020204" pitchFamily="34" charset="-122"/>
                          <a:ea typeface="微软雅黑" panose="020B0503020204020204" pitchFamily="34" charset="-122"/>
                          <a:cs typeface="微软雅黑" panose="020B0503020204020204" pitchFamily="34" charset="-122"/>
                        </a:rPr>
                        <a:t>进行中</a:t>
                      </a:r>
                      <a:r>
                        <a:rPr lang="en-US" altLang="zh-CN" sz="14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400" dirty="0">
                          <a:latin typeface="微软雅黑" panose="020B0503020204020204" pitchFamily="34" charset="-122"/>
                          <a:ea typeface="微软雅黑" panose="020B0503020204020204" pitchFamily="34" charset="-122"/>
                          <a:cs typeface="微软雅黑" panose="020B0503020204020204" pitchFamily="34" charset="-122"/>
                        </a:rPr>
                        <a:t>已结题</a:t>
                      </a:r>
                      <a:endParaRPr lang="zh-CN" altLang="en-US" sz="1400" dirty="0">
                        <a:latin typeface="微软雅黑" panose="020B0503020204020204" pitchFamily="34" charset="-122"/>
                        <a:ea typeface="微软雅黑" panose="020B0503020204020204" pitchFamily="34" charset="-122"/>
                        <a:cs typeface="微软雅黑" panose="020B0503020204020204" pitchFamily="34"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0000"/>
                    </a:solidFill>
                  </a:tcPr>
                </a:tc>
              </a:tr>
              <a:tr h="406935">
                <a:tc>
                  <a:txBody>
                    <a:bodyPr/>
                    <a:lstStyle/>
                    <a:p>
                      <a:pPr algn="ctr"/>
                      <a:endParaRPr lang="zh-CN" altLang="en-US" b="1" dirty="0">
                        <a:latin typeface="微软雅黑" panose="020B0503020204020204" pitchFamily="34" charset="-122"/>
                        <a:ea typeface="微软雅黑" panose="020B0503020204020204" pitchFamily="34" charset="-122"/>
                        <a:cs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zh-CN" altLang="en-US" b="1" dirty="0">
                        <a:latin typeface="微软雅黑" panose="020B0503020204020204" pitchFamily="34" charset="-122"/>
                        <a:ea typeface="微软雅黑" panose="020B0503020204020204" pitchFamily="34" charset="-122"/>
                        <a:cs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zh-CN" altLang="en-US" b="1" dirty="0">
                        <a:latin typeface="微软雅黑" panose="020B0503020204020204" pitchFamily="34" charset="-122"/>
                        <a:ea typeface="微软雅黑" panose="020B0503020204020204" pitchFamily="34" charset="-122"/>
                        <a:cs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zh-CN" altLang="en-US" b="1" dirty="0">
                        <a:latin typeface="微软雅黑" panose="020B0503020204020204" pitchFamily="34" charset="-122"/>
                        <a:ea typeface="微软雅黑" panose="020B0503020204020204" pitchFamily="34" charset="-122"/>
                        <a:cs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zh-CN" altLang="en-US" b="1" dirty="0">
                        <a:latin typeface="微软雅黑" panose="020B0503020204020204" pitchFamily="34" charset="-122"/>
                        <a:ea typeface="微软雅黑" panose="020B0503020204020204" pitchFamily="34" charset="-122"/>
                        <a:cs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406935">
                <a:tc>
                  <a:txBody>
                    <a:bodyPr/>
                    <a:lstStyle/>
                    <a:p>
                      <a:pPr algn="ctr"/>
                      <a:endParaRPr lang="zh-CN" altLang="en-US" b="1" dirty="0">
                        <a:latin typeface="微软雅黑" panose="020B0503020204020204" pitchFamily="34" charset="-122"/>
                        <a:ea typeface="微软雅黑" panose="020B0503020204020204" pitchFamily="34" charset="-122"/>
                        <a:cs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zh-CN" altLang="en-US" b="1" dirty="0">
                        <a:latin typeface="微软雅黑" panose="020B0503020204020204" pitchFamily="34" charset="-122"/>
                        <a:ea typeface="微软雅黑" panose="020B0503020204020204" pitchFamily="34" charset="-122"/>
                        <a:cs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zh-CN" altLang="en-US" b="1" dirty="0">
                        <a:latin typeface="微软雅黑" panose="020B0503020204020204" pitchFamily="34" charset="-122"/>
                        <a:ea typeface="微软雅黑" panose="020B0503020204020204" pitchFamily="34" charset="-122"/>
                        <a:cs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zh-CN" altLang="en-US" b="1" dirty="0">
                        <a:latin typeface="微软雅黑" panose="020B0503020204020204" pitchFamily="34" charset="-122"/>
                        <a:ea typeface="微软雅黑" panose="020B0503020204020204" pitchFamily="34" charset="-122"/>
                        <a:cs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zh-CN" altLang="en-US" b="1" dirty="0">
                        <a:latin typeface="微软雅黑" panose="020B0503020204020204" pitchFamily="34" charset="-122"/>
                        <a:ea typeface="微软雅黑" panose="020B0503020204020204" pitchFamily="34" charset="-122"/>
                        <a:cs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406935">
                <a:tc>
                  <a:txBody>
                    <a:bodyPr/>
                    <a:lstStyle/>
                    <a:p>
                      <a:endParaRPr lang="zh-CN" alt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zh-CN" altLang="en-US" b="1" dirty="0">
                        <a:latin typeface="微软雅黑" panose="020B0503020204020204" pitchFamily="34" charset="-122"/>
                        <a:ea typeface="微软雅黑" panose="020B0503020204020204" pitchFamily="34" charset="-122"/>
                        <a:cs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zh-CN" altLang="en-US" b="1" dirty="0">
                        <a:latin typeface="微软雅黑" panose="020B0503020204020204" pitchFamily="34" charset="-122"/>
                        <a:ea typeface="微软雅黑" panose="020B0503020204020204" pitchFamily="34" charset="-122"/>
                        <a:cs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zh-CN" altLang="en-US" b="1" dirty="0">
                        <a:latin typeface="微软雅黑" panose="020B0503020204020204" pitchFamily="34" charset="-122"/>
                        <a:ea typeface="微软雅黑" panose="020B0503020204020204" pitchFamily="34" charset="-122"/>
                        <a:cs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zh-CN" altLang="en-US" b="1" dirty="0">
                        <a:latin typeface="微软雅黑" panose="020B0503020204020204" pitchFamily="34" charset="-122"/>
                        <a:ea typeface="微软雅黑" panose="020B0503020204020204" pitchFamily="34" charset="-122"/>
                        <a:cs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406935">
                <a:tc>
                  <a:txBody>
                    <a:bodyPr/>
                    <a:lstStyle/>
                    <a:p>
                      <a:endParaRPr lang="zh-CN" alt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zh-CN" altLang="en-US" b="1" dirty="0">
                        <a:latin typeface="微软雅黑" panose="020B0503020204020204" pitchFamily="34" charset="-122"/>
                        <a:ea typeface="微软雅黑" panose="020B0503020204020204" pitchFamily="34" charset="-122"/>
                        <a:cs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zh-CN" altLang="en-US" b="1" dirty="0">
                        <a:latin typeface="微软雅黑" panose="020B0503020204020204" pitchFamily="34" charset="-122"/>
                        <a:ea typeface="微软雅黑" panose="020B0503020204020204" pitchFamily="34" charset="-122"/>
                        <a:cs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zh-CN" altLang="en-US" b="1" dirty="0">
                        <a:latin typeface="微软雅黑" panose="020B0503020204020204" pitchFamily="34" charset="-122"/>
                        <a:ea typeface="微软雅黑" panose="020B0503020204020204" pitchFamily="34" charset="-122"/>
                        <a:cs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zh-CN" altLang="en-US" b="1" dirty="0">
                        <a:latin typeface="微软雅黑" panose="020B0503020204020204" pitchFamily="34" charset="-122"/>
                        <a:ea typeface="微软雅黑" panose="020B0503020204020204" pitchFamily="34" charset="-122"/>
                        <a:cs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406935">
                <a:tc>
                  <a:txBody>
                    <a:bodyPr/>
                    <a:lstStyle/>
                    <a:p>
                      <a:endParaRPr lang="zh-CN" alt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zh-CN" altLang="en-US" b="1" dirty="0">
                        <a:latin typeface="微软雅黑" panose="020B0503020204020204" pitchFamily="34" charset="-122"/>
                        <a:ea typeface="微软雅黑" panose="020B0503020204020204" pitchFamily="34" charset="-122"/>
                        <a:cs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zh-CN" altLang="en-US" b="1" dirty="0">
                        <a:latin typeface="微软雅黑" panose="020B0503020204020204" pitchFamily="34" charset="-122"/>
                        <a:ea typeface="微软雅黑" panose="020B0503020204020204" pitchFamily="34" charset="-122"/>
                        <a:cs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zh-CN" altLang="en-US" b="1" dirty="0">
                        <a:latin typeface="微软雅黑" panose="020B0503020204020204" pitchFamily="34" charset="-122"/>
                        <a:ea typeface="微软雅黑" panose="020B0503020204020204" pitchFamily="34" charset="-122"/>
                        <a:cs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zh-CN" altLang="en-US" b="1" dirty="0">
                        <a:latin typeface="微软雅黑" panose="020B0503020204020204" pitchFamily="34" charset="-122"/>
                        <a:ea typeface="微软雅黑" panose="020B0503020204020204" pitchFamily="34" charset="-122"/>
                        <a:cs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406935">
                <a:tc>
                  <a:txBody>
                    <a:bodyPr/>
                    <a:lstStyle/>
                    <a:p>
                      <a:endParaRPr lang="zh-CN" alt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zh-CN" altLang="en-US" b="1" dirty="0">
                        <a:latin typeface="微软雅黑" panose="020B0503020204020204" pitchFamily="34" charset="-122"/>
                        <a:ea typeface="微软雅黑" panose="020B0503020204020204" pitchFamily="34" charset="-122"/>
                        <a:cs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zh-CN" altLang="en-US" b="1" dirty="0">
                        <a:latin typeface="微软雅黑" panose="020B0503020204020204" pitchFamily="34" charset="-122"/>
                        <a:ea typeface="微软雅黑" panose="020B0503020204020204" pitchFamily="34" charset="-122"/>
                        <a:cs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zh-CN" altLang="en-US" b="1" dirty="0">
                        <a:latin typeface="微软雅黑" panose="020B0503020204020204" pitchFamily="34" charset="-122"/>
                        <a:ea typeface="微软雅黑" panose="020B0503020204020204" pitchFamily="34" charset="-122"/>
                        <a:cs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zh-CN" altLang="en-US" b="1" dirty="0">
                        <a:latin typeface="微软雅黑" panose="020B0503020204020204" pitchFamily="34" charset="-122"/>
                        <a:ea typeface="微软雅黑" panose="020B0503020204020204" pitchFamily="34" charset="-122"/>
                        <a:cs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635" y="237490"/>
            <a:ext cx="12191365" cy="591820"/>
          </a:xfrm>
        </p:spPr>
        <p:txBody>
          <a:bodyPr>
            <a:noAutofit/>
          </a:bodyPr>
          <a:lstStyle/>
          <a:p>
            <a:pPr algn="ctr"/>
            <a:r>
              <a:rPr lang="zh-CN" altLang="en-US"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评审议程</a:t>
            </a:r>
            <a:endParaRPr lang="zh-CN" altLang="en-US"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endParaRPr>
          </a:p>
        </p:txBody>
      </p:sp>
      <p:graphicFrame>
        <p:nvGraphicFramePr>
          <p:cNvPr id="6" name="表格 9"/>
          <p:cNvGraphicFramePr/>
          <p:nvPr>
            <p:custDataLst>
              <p:tags r:id="rId1"/>
            </p:custDataLst>
          </p:nvPr>
        </p:nvGraphicFramePr>
        <p:xfrm>
          <a:off x="960755" y="1466215"/>
          <a:ext cx="10426700" cy="4403725"/>
        </p:xfrm>
        <a:graphic>
          <a:graphicData uri="http://schemas.openxmlformats.org/drawingml/2006/table">
            <a:tbl>
              <a:tblPr firstRow="1" bandRow="1">
                <a:tableStyleId>{5C22544A-7EE6-4342-B048-85BDC9FD1C3A}</a:tableStyleId>
              </a:tblPr>
              <a:tblGrid>
                <a:gridCol w="2089785"/>
                <a:gridCol w="5563235"/>
                <a:gridCol w="2773680"/>
              </a:tblGrid>
              <a:tr h="445770">
                <a:tc>
                  <a:txBody>
                    <a:bodyPr/>
                    <a:lstStyle/>
                    <a:p>
                      <a:pPr algn="ctr">
                        <a:spcAft>
                          <a:spcPts val="0"/>
                        </a:spcAft>
                      </a:pPr>
                      <a:r>
                        <a:rPr lang="zh-CN" altLang="en-US" sz="1400" b="1" kern="100" dirty="0">
                          <a:effectLst/>
                          <a:latin typeface="微软雅黑" panose="020B0503020204020204" pitchFamily="34" charset="-122"/>
                          <a:ea typeface="微软雅黑" panose="020B0503020204020204" pitchFamily="34" charset="-122"/>
                        </a:rPr>
                        <a:t>时长</a:t>
                      </a:r>
                      <a:endParaRPr lang="zh-CN" altLang="en-US" sz="1400" b="1" kern="100" dirty="0">
                        <a:solidFill>
                          <a:schemeClr val="bg1"/>
                        </a:solidFill>
                        <a:effectLst/>
                        <a:latin typeface="微软雅黑" panose="020B0503020204020204" pitchFamily="34" charset="-122"/>
                        <a:ea typeface="微软雅黑" panose="020B0503020204020204" pitchFamily="34" charset="-122"/>
                        <a:cs typeface="Times New Roman" panose="02020603050405020304" charset="0"/>
                      </a:endParaRPr>
                    </a:p>
                  </a:txBody>
                  <a:tcPr marL="51435" marR="51435" marT="0" marB="0" anchor="ctr">
                    <a:solidFill>
                      <a:srgbClr val="A60000"/>
                    </a:solidFill>
                  </a:tcPr>
                </a:tc>
                <a:tc>
                  <a:txBody>
                    <a:bodyPr/>
                    <a:lstStyle/>
                    <a:p>
                      <a:pPr algn="ctr">
                        <a:spcAft>
                          <a:spcPts val="0"/>
                        </a:spcAft>
                      </a:pPr>
                      <a:r>
                        <a:rPr lang="zh-CN" sz="1400" b="1" kern="100" dirty="0">
                          <a:effectLst/>
                          <a:latin typeface="微软雅黑" panose="020B0503020204020204" pitchFamily="34" charset="-122"/>
                          <a:ea typeface="微软雅黑" panose="020B0503020204020204" pitchFamily="34" charset="-122"/>
                        </a:rPr>
                        <a:t>具体内容</a:t>
                      </a:r>
                      <a:endParaRPr lang="zh-CN" sz="1400" b="1" kern="100" dirty="0">
                        <a:solidFill>
                          <a:schemeClr val="bg1"/>
                        </a:solidFill>
                        <a:effectLst/>
                        <a:latin typeface="微软雅黑" panose="020B0503020204020204" pitchFamily="34" charset="-122"/>
                        <a:ea typeface="微软雅黑" panose="020B0503020204020204" pitchFamily="34" charset="-122"/>
                        <a:cs typeface="Times New Roman" panose="02020603050405020304" charset="0"/>
                      </a:endParaRPr>
                    </a:p>
                  </a:txBody>
                  <a:tcPr marL="51435" marR="51435" marT="0" marB="0" anchor="ctr">
                    <a:solidFill>
                      <a:srgbClr val="A60000"/>
                    </a:solidFill>
                  </a:tcPr>
                </a:tc>
                <a:tc>
                  <a:txBody>
                    <a:bodyPr/>
                    <a:lstStyle/>
                    <a:p>
                      <a:pPr algn="ctr">
                        <a:spcAft>
                          <a:spcPts val="0"/>
                        </a:spcAft>
                      </a:pPr>
                      <a:r>
                        <a:rPr lang="zh-CN" altLang="en-US" sz="1400" b="1" kern="100" dirty="0">
                          <a:effectLst/>
                          <a:latin typeface="微软雅黑" panose="020B0503020204020204" pitchFamily="34" charset="-122"/>
                          <a:ea typeface="微软雅黑" panose="020B0503020204020204" pitchFamily="34" charset="-122"/>
                        </a:rPr>
                        <a:t>讲者</a:t>
                      </a:r>
                      <a:endParaRPr lang="zh-CN" altLang="en-US" sz="1400" b="1" kern="100" dirty="0">
                        <a:solidFill>
                          <a:schemeClr val="bg1"/>
                        </a:solidFill>
                        <a:effectLst/>
                        <a:latin typeface="微软雅黑" panose="020B0503020204020204" pitchFamily="34" charset="-122"/>
                        <a:ea typeface="微软雅黑" panose="020B0503020204020204" pitchFamily="34" charset="-122"/>
                        <a:cs typeface="Times New Roman" panose="02020603050405020304" charset="0"/>
                      </a:endParaRPr>
                    </a:p>
                  </a:txBody>
                  <a:tcPr marL="51435" marR="51435" marT="0" marB="0" anchor="ctr">
                    <a:solidFill>
                      <a:srgbClr val="A60000"/>
                    </a:solidFill>
                  </a:tcPr>
                </a:tc>
              </a:tr>
              <a:tr h="427990">
                <a:tc gridSpan="3">
                  <a:txBody>
                    <a:bodyPr/>
                    <a:lstStyle/>
                    <a:p>
                      <a:pPr marL="0" marR="0" lvl="0" indent="0" algn="ctr" defTabSz="457200" rtl="0" eaLnBrk="1" fontAlgn="auto" latinLnBrk="0" hangingPunct="1">
                        <a:lnSpc>
                          <a:spcPct val="100000"/>
                        </a:lnSpc>
                        <a:spcBef>
                          <a:spcPts val="0"/>
                        </a:spcBef>
                        <a:spcAft>
                          <a:spcPts val="0"/>
                        </a:spcAft>
                        <a:buClrTx/>
                        <a:buSzTx/>
                        <a:buFontTx/>
                        <a:buNone/>
                        <a:defRPr/>
                      </a:pPr>
                      <a:r>
                        <a:rPr lang="zh-CN" altLang="en-US" sz="1400" b="1" kern="100" dirty="0">
                          <a:effectLst/>
                          <a:latin typeface="微软雅黑" panose="020B0503020204020204" pitchFamily="34" charset="-122"/>
                          <a:ea typeface="微软雅黑" panose="020B0503020204020204" pitchFamily="34" charset="-122"/>
                        </a:rPr>
                        <a:t>线上</a:t>
                      </a:r>
                      <a:r>
                        <a:rPr lang="en-US" altLang="zh-CN" sz="1400" b="1" kern="100" dirty="0">
                          <a:effectLst/>
                          <a:latin typeface="微软雅黑" panose="020B0503020204020204" pitchFamily="34" charset="-122"/>
                          <a:ea typeface="微软雅黑" panose="020B0503020204020204" pitchFamily="34" charset="-122"/>
                        </a:rPr>
                        <a:t>/</a:t>
                      </a:r>
                      <a:r>
                        <a:rPr lang="zh-CN" altLang="en-US" sz="1400" b="1" kern="100" dirty="0">
                          <a:effectLst/>
                          <a:latin typeface="微软雅黑" panose="020B0503020204020204" pitchFamily="34" charset="-122"/>
                          <a:ea typeface="微软雅黑" panose="020B0503020204020204" pitchFamily="34" charset="-122"/>
                        </a:rPr>
                        <a:t>线下主持人：指导专家组组长</a:t>
                      </a:r>
                      <a:endParaRPr lang="zh-CN" altLang="en-US" sz="1400" b="1" kern="100" dirty="0">
                        <a:effectLst/>
                        <a:latin typeface="微软雅黑" panose="020B0503020204020204" pitchFamily="34" charset="-122"/>
                        <a:ea typeface="微软雅黑" panose="020B0503020204020204" pitchFamily="34" charset="-122"/>
                      </a:endParaRPr>
                    </a:p>
                  </a:txBody>
                  <a:tcPr>
                    <a:solidFill>
                      <a:schemeClr val="bg1">
                        <a:lumMod val="85000"/>
                      </a:schemeClr>
                    </a:solidFill>
                  </a:tcPr>
                </a:tc>
                <a:tc hMerge="1">
                  <a:tcPr/>
                </a:tc>
                <a:tc hMerge="1">
                  <a:tcPr>
                    <a:solidFill>
                      <a:schemeClr val="bg1">
                        <a:lumMod val="85000"/>
                      </a:schemeClr>
                    </a:solidFill>
                  </a:tcPr>
                </a:tc>
              </a:tr>
              <a:tr h="428625">
                <a:tc>
                  <a:txBody>
                    <a:bodyPr/>
                    <a:lstStyle/>
                    <a:p>
                      <a:pPr algn="ctr">
                        <a:spcAft>
                          <a:spcPts val="0"/>
                        </a:spcAft>
                      </a:pPr>
                      <a:r>
                        <a:rPr lang="en-US" altLang="zh-CN" sz="1400" b="0" kern="100" dirty="0">
                          <a:effectLst/>
                          <a:latin typeface="微软雅黑" panose="020B0503020204020204" pitchFamily="34" charset="-122"/>
                          <a:ea typeface="微软雅黑" panose="020B0503020204020204" pitchFamily="34" charset="-122"/>
                        </a:rPr>
                        <a:t>5’</a:t>
                      </a:r>
                      <a:endParaRPr lang="en-US" altLang="zh-CN" sz="1400" b="0" kern="100" dirty="0">
                        <a:effectLst/>
                        <a:latin typeface="微软雅黑" panose="020B0503020204020204" pitchFamily="34" charset="-122"/>
                        <a:ea typeface="微软雅黑" panose="020B0503020204020204" pitchFamily="34" charset="-122"/>
                        <a:cs typeface="Times New Roman" panose="02020603050405020304" charset="0"/>
                      </a:endParaRPr>
                    </a:p>
                  </a:txBody>
                  <a:tcPr marL="51435" marR="51435" marT="0" marB="0" anchor="ctr">
                    <a:solidFill>
                      <a:schemeClr val="bg1">
                        <a:lumMod val="95000"/>
                      </a:schemeClr>
                    </a:solidFill>
                  </a:tcPr>
                </a:tc>
                <a:tc>
                  <a:txBody>
                    <a:bodyPr/>
                    <a:lstStyle/>
                    <a:p>
                      <a:pPr algn="ctr">
                        <a:spcAft>
                          <a:spcPts val="0"/>
                        </a:spcAft>
                      </a:pPr>
                      <a:r>
                        <a:rPr lang="zh-CN" altLang="zh-CN" sz="1400" b="0" kern="100" dirty="0">
                          <a:effectLst/>
                          <a:latin typeface="微软雅黑" panose="020B0503020204020204" pitchFamily="34" charset="-122"/>
                          <a:ea typeface="微软雅黑" panose="020B0503020204020204" pitchFamily="34" charset="-122"/>
                        </a:rPr>
                        <a:t>专家致辞、介绍</a:t>
                      </a:r>
                      <a:r>
                        <a:rPr lang="zh-CN" altLang="en-US" sz="1400" b="0" kern="100" dirty="0">
                          <a:effectLst/>
                          <a:latin typeface="微软雅黑" panose="020B0503020204020204" pitchFamily="34" charset="-122"/>
                          <a:ea typeface="微软雅黑" panose="020B0503020204020204" pitchFamily="34" charset="-122"/>
                        </a:rPr>
                        <a:t>指导</a:t>
                      </a:r>
                      <a:r>
                        <a:rPr lang="zh-CN" altLang="zh-CN" sz="1400" b="0" kern="100" dirty="0">
                          <a:effectLst/>
                          <a:latin typeface="微软雅黑" panose="020B0503020204020204" pitchFamily="34" charset="-122"/>
                          <a:ea typeface="微软雅黑" panose="020B0503020204020204" pitchFamily="34" charset="-122"/>
                        </a:rPr>
                        <a:t>要求</a:t>
                      </a:r>
                      <a:endParaRPr lang="en-US" sz="1400" b="0" kern="100" dirty="0">
                        <a:effectLst/>
                        <a:latin typeface="微软雅黑" panose="020B0503020204020204" pitchFamily="34" charset="-122"/>
                        <a:ea typeface="微软雅黑" panose="020B0503020204020204" pitchFamily="34" charset="-122"/>
                        <a:cs typeface="Times New Roman" panose="02020603050405020304" charset="0"/>
                      </a:endParaRPr>
                    </a:p>
                  </a:txBody>
                  <a:tcPr marL="51435" marR="51435" marT="0" marB="0" anchor="ctr">
                    <a:solidFill>
                      <a:schemeClr val="bg1">
                        <a:lumMod val="95000"/>
                      </a:schemeClr>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defRPr/>
                      </a:pPr>
                      <a:r>
                        <a:rPr lang="zh-CN" altLang="en-US" sz="1400" b="0" kern="100" dirty="0">
                          <a:effectLst/>
                          <a:latin typeface="微软雅黑" panose="020B0503020204020204" pitchFamily="34" charset="-122"/>
                          <a:ea typeface="微软雅黑" panose="020B0503020204020204" pitchFamily="34" charset="-122"/>
                          <a:cs typeface="Times New Roman" panose="02020603050405020304" charset="0"/>
                        </a:rPr>
                        <a:t>指导专家组组长</a:t>
                      </a:r>
                      <a:endParaRPr lang="zh-CN" altLang="en-US" sz="1400" b="0" kern="100" dirty="0">
                        <a:effectLst/>
                        <a:latin typeface="微软雅黑" panose="020B0503020204020204" pitchFamily="34" charset="-122"/>
                        <a:ea typeface="微软雅黑" panose="020B0503020204020204" pitchFamily="34" charset="-122"/>
                        <a:cs typeface="Times New Roman" panose="02020603050405020304" charset="0"/>
                      </a:endParaRPr>
                    </a:p>
                  </a:txBody>
                  <a:tcPr marL="51435" marR="51435" marT="0" marB="0" anchor="ctr">
                    <a:solidFill>
                      <a:schemeClr val="bg1">
                        <a:lumMod val="95000"/>
                      </a:schemeClr>
                    </a:solidFill>
                  </a:tcPr>
                </a:tc>
              </a:tr>
              <a:tr h="427990">
                <a:tc>
                  <a:txBody>
                    <a:bodyPr/>
                    <a:lstStyle/>
                    <a:p>
                      <a:pPr algn="ctr">
                        <a:spcAft>
                          <a:spcPts val="0"/>
                        </a:spcAft>
                      </a:pPr>
                      <a:r>
                        <a:rPr lang="en-US" altLang="zh-CN" sz="1400" b="0" kern="100" dirty="0">
                          <a:effectLst/>
                          <a:latin typeface="微软雅黑" panose="020B0503020204020204" pitchFamily="34" charset="-122"/>
                          <a:ea typeface="微软雅黑" panose="020B0503020204020204" pitchFamily="34" charset="-122"/>
                        </a:rPr>
                        <a:t>5’</a:t>
                      </a:r>
                      <a:endParaRPr lang="en-US" altLang="zh-CN" sz="1400" b="0" kern="100" dirty="0">
                        <a:effectLst/>
                        <a:latin typeface="微软雅黑" panose="020B0503020204020204" pitchFamily="34" charset="-122"/>
                        <a:ea typeface="微软雅黑" panose="020B0503020204020204" pitchFamily="34" charset="-122"/>
                        <a:cs typeface="Times New Roman" panose="02020603050405020304" charset="0"/>
                      </a:endParaRPr>
                    </a:p>
                  </a:txBody>
                  <a:tcPr marL="51435" marR="51435" marT="0" marB="0" anchor="ctr">
                    <a:solidFill>
                      <a:srgbClr val="D9D9D9"/>
                    </a:solidFill>
                  </a:tcPr>
                </a:tc>
                <a:tc>
                  <a:txBody>
                    <a:bodyPr/>
                    <a:lstStyle/>
                    <a:p>
                      <a:pPr algn="ctr">
                        <a:spcAft>
                          <a:spcPts val="0"/>
                        </a:spcAft>
                      </a:pPr>
                      <a:r>
                        <a:rPr lang="zh-CN" altLang="zh-CN" sz="1400" b="0" kern="100" dirty="0">
                          <a:effectLst/>
                          <a:latin typeface="微软雅黑" panose="020B0503020204020204" pitchFamily="34" charset="-122"/>
                          <a:ea typeface="微软雅黑" panose="020B0503020204020204" pitchFamily="34" charset="-122"/>
                        </a:rPr>
                        <a:t>医院领导致辞</a:t>
                      </a:r>
                      <a:endParaRPr lang="zh-CN" altLang="zh-CN" sz="1400" b="0" kern="100" dirty="0">
                        <a:effectLst/>
                        <a:latin typeface="微软雅黑" panose="020B0503020204020204" pitchFamily="34" charset="-122"/>
                        <a:ea typeface="微软雅黑" panose="020B0503020204020204" pitchFamily="34" charset="-122"/>
                        <a:cs typeface="Times New Roman" panose="02020603050405020304" charset="0"/>
                      </a:endParaRPr>
                    </a:p>
                  </a:txBody>
                  <a:tcPr marL="51435" marR="51435" marT="0" marB="0" anchor="ctr">
                    <a:solidFill>
                      <a:srgbClr val="D9D9D9"/>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defRPr/>
                      </a:pPr>
                      <a:r>
                        <a:rPr lang="zh-CN" altLang="zh-CN" sz="1400" b="0" kern="100" dirty="0">
                          <a:effectLst/>
                          <a:latin typeface="微软雅黑" panose="020B0503020204020204" pitchFamily="34" charset="-122"/>
                          <a:ea typeface="微软雅黑" panose="020B0503020204020204" pitchFamily="34" charset="-122"/>
                        </a:rPr>
                        <a:t>院领导</a:t>
                      </a:r>
                      <a:endParaRPr lang="zh-CN" altLang="zh-CN" sz="1400" b="0" kern="100" dirty="0">
                        <a:effectLst/>
                        <a:latin typeface="微软雅黑" panose="020B0503020204020204" pitchFamily="34" charset="-122"/>
                        <a:ea typeface="微软雅黑" panose="020B0503020204020204" pitchFamily="34" charset="-122"/>
                        <a:cs typeface="Times New Roman" panose="02020603050405020304" charset="0"/>
                      </a:endParaRPr>
                    </a:p>
                  </a:txBody>
                  <a:tcPr marL="51435" marR="51435" marT="0" marB="0" anchor="ctr">
                    <a:solidFill>
                      <a:srgbClr val="D9D9D9"/>
                    </a:solidFill>
                  </a:tcPr>
                </a:tc>
              </a:tr>
              <a:tr h="473075">
                <a:tc>
                  <a:txBody>
                    <a:bodyPr/>
                    <a:lstStyle/>
                    <a:p>
                      <a:pPr algn="ctr">
                        <a:spcAft>
                          <a:spcPts val="0"/>
                        </a:spcAft>
                      </a:pPr>
                      <a:r>
                        <a:rPr lang="en-US" altLang="zh-CN" sz="1400" b="0" kern="100" dirty="0">
                          <a:effectLst/>
                          <a:latin typeface="微软雅黑" panose="020B0503020204020204" pitchFamily="34" charset="-122"/>
                          <a:ea typeface="微软雅黑" panose="020B0503020204020204" pitchFamily="34" charset="-122"/>
                        </a:rPr>
                        <a:t>20’</a:t>
                      </a:r>
                      <a:endParaRPr lang="en-US" altLang="zh-CN" sz="1400" b="0" kern="100" dirty="0">
                        <a:effectLst/>
                        <a:latin typeface="微软雅黑" panose="020B0503020204020204" pitchFamily="34" charset="-122"/>
                        <a:ea typeface="微软雅黑" panose="020B0503020204020204" pitchFamily="34" charset="-122"/>
                        <a:cs typeface="Times New Roman" panose="02020603050405020304" charset="0"/>
                      </a:endParaRPr>
                    </a:p>
                  </a:txBody>
                  <a:tcPr marL="51435" marR="51435" marT="0" marB="0" anchor="ctr">
                    <a:solidFill>
                      <a:schemeClr val="bg1">
                        <a:lumMod val="95000"/>
                      </a:schemeClr>
                    </a:solidFill>
                  </a:tcPr>
                </a:tc>
                <a:tc>
                  <a:txBody>
                    <a:bodyPr/>
                    <a:lstStyle/>
                    <a:p>
                      <a:pPr algn="ctr">
                        <a:spcAft>
                          <a:spcPts val="0"/>
                        </a:spcAft>
                      </a:pPr>
                      <a:r>
                        <a:rPr lang="zh-CN" altLang="en-US" sz="1400" b="0" kern="100" dirty="0">
                          <a:effectLst/>
                          <a:latin typeface="微软雅黑" panose="020B0503020204020204" pitchFamily="34" charset="-122"/>
                          <a:ea typeface="微软雅黑" panose="020B0503020204020204" pitchFamily="34" charset="-122"/>
                          <a:cs typeface="微软雅黑" panose="020B0503020204020204" pitchFamily="34" charset="-122"/>
                        </a:rPr>
                        <a:t>肺栓塞与肺血管病照护能力汇报</a:t>
                      </a:r>
                      <a:endParaRPr lang="zh-CN" altLang="en-US" sz="1400" b="0" kern="100" dirty="0">
                        <a:effectLst/>
                        <a:latin typeface="微软雅黑" panose="020B0503020204020204" pitchFamily="34" charset="-122"/>
                        <a:ea typeface="微软雅黑" panose="020B0503020204020204" pitchFamily="34" charset="-122"/>
                        <a:cs typeface="微软雅黑" panose="020B0503020204020204" pitchFamily="34" charset="-122"/>
                      </a:endParaRPr>
                    </a:p>
                  </a:txBody>
                  <a:tcPr marL="51435" marR="51435" marT="0" marB="0" anchor="ctr">
                    <a:solidFill>
                      <a:schemeClr val="bg1">
                        <a:lumMod val="95000"/>
                      </a:schemeClr>
                    </a:solidFill>
                  </a:tcPr>
                </a:tc>
                <a:tc>
                  <a:txBody>
                    <a:bodyPr/>
                    <a:lstStyle/>
                    <a:p>
                      <a:pPr algn="ctr">
                        <a:spcAft>
                          <a:spcPts val="0"/>
                        </a:spcAft>
                      </a:pPr>
                      <a:r>
                        <a:rPr lang="zh-CN" sz="1400" kern="100" dirty="0">
                          <a:effectLst/>
                          <a:latin typeface="微软雅黑" panose="020B0503020204020204" pitchFamily="34" charset="-122"/>
                          <a:ea typeface="微软雅黑" panose="020B0503020204020204" pitchFamily="34" charset="-122"/>
                          <a:cs typeface="微软雅黑" panose="020B0503020204020204" pitchFamily="34" charset="-122"/>
                          <a:sym typeface="+mn-ea"/>
                        </a:rPr>
                        <a:t>科室主任</a:t>
                      </a:r>
                      <a:r>
                        <a:rPr lang="en-US" altLang="zh-CN" sz="1400" kern="100" dirty="0">
                          <a:effectLst/>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400" kern="100" dirty="0">
                          <a:effectLst/>
                          <a:latin typeface="微软雅黑" panose="020B0503020204020204" pitchFamily="34" charset="-122"/>
                          <a:ea typeface="微软雅黑" panose="020B0503020204020204" pitchFamily="34" charset="-122"/>
                          <a:cs typeface="微软雅黑" panose="020B0503020204020204" pitchFamily="34" charset="-122"/>
                          <a:sym typeface="+mn-ea"/>
                        </a:rPr>
                        <a:t>专病负责人</a:t>
                      </a:r>
                      <a:endParaRPr lang="zh-CN" sz="1400" b="0" kern="100" dirty="0">
                        <a:effectLst/>
                        <a:latin typeface="微软雅黑" panose="020B0503020204020204" pitchFamily="34" charset="-122"/>
                        <a:ea typeface="微软雅黑" panose="020B0503020204020204" pitchFamily="34" charset="-122"/>
                        <a:cs typeface="Times New Roman" panose="02020603050405020304" charset="0"/>
                      </a:endParaRPr>
                    </a:p>
                  </a:txBody>
                  <a:tcPr marL="51435" marR="51435" marT="0" marB="0" anchor="ctr">
                    <a:solidFill>
                      <a:schemeClr val="bg1">
                        <a:lumMod val="95000"/>
                      </a:schemeClr>
                    </a:solidFill>
                  </a:tcPr>
                </a:tc>
              </a:tr>
              <a:tr h="487045">
                <a:tc>
                  <a:txBody>
                    <a:bodyPr/>
                    <a:lstStyle/>
                    <a:p>
                      <a:pPr marL="133350" marR="0" lvl="0" indent="-133350" algn="ctr" defTabSz="457200" rtl="0" eaLnBrk="1" fontAlgn="auto" latinLnBrk="0" hangingPunct="1">
                        <a:lnSpc>
                          <a:spcPct val="100000"/>
                        </a:lnSpc>
                        <a:spcBef>
                          <a:spcPts val="0"/>
                        </a:spcBef>
                        <a:spcAft>
                          <a:spcPts val="0"/>
                        </a:spcAft>
                        <a:buClrTx/>
                        <a:buSzTx/>
                        <a:buFontTx/>
                        <a:buNone/>
                        <a:defRPr/>
                      </a:pPr>
                      <a:r>
                        <a:rPr lang="en-US" altLang="zh-CN" sz="1400" b="0" kern="100" dirty="0">
                          <a:effectLst/>
                          <a:latin typeface="微软雅黑" panose="020B0503020204020204" pitchFamily="34" charset="-122"/>
                          <a:ea typeface="微软雅黑" panose="020B0503020204020204" pitchFamily="34" charset="-122"/>
                        </a:rPr>
                        <a:t>10’</a:t>
                      </a:r>
                      <a:endParaRPr lang="en-US" altLang="zh-CN" sz="1400" b="0" kern="100" dirty="0">
                        <a:effectLst/>
                        <a:latin typeface="微软雅黑" panose="020B0503020204020204" pitchFamily="34" charset="-122"/>
                        <a:ea typeface="微软雅黑" panose="020B0503020204020204" pitchFamily="34" charset="-122"/>
                        <a:cs typeface="Times New Roman" panose="02020603050405020304" charset="0"/>
                      </a:endParaRPr>
                    </a:p>
                  </a:txBody>
                  <a:tcPr marL="51435" marR="51435" marT="0" marB="0" anchor="ctr">
                    <a:solidFill>
                      <a:srgbClr val="D9D9D9"/>
                    </a:solidFill>
                  </a:tcPr>
                </a:tc>
                <a:tc>
                  <a:txBody>
                    <a:bodyPr/>
                    <a:lstStyle/>
                    <a:p>
                      <a:pPr marL="133350" marR="0" lvl="0" indent="-133350" algn="ctr" defTabSz="457200" rtl="0" eaLnBrk="1" fontAlgn="auto" latinLnBrk="0" hangingPunct="1">
                        <a:lnSpc>
                          <a:spcPct val="100000"/>
                        </a:lnSpc>
                        <a:spcBef>
                          <a:spcPts val="0"/>
                        </a:spcBef>
                        <a:spcAft>
                          <a:spcPts val="0"/>
                        </a:spcAft>
                        <a:buClrTx/>
                        <a:buSzTx/>
                        <a:buFontTx/>
                        <a:buNone/>
                        <a:defRPr/>
                      </a:pPr>
                      <a:r>
                        <a:rPr lang="zh-CN" altLang="en-US" sz="1400" b="0" kern="100" dirty="0">
                          <a:effectLst/>
                          <a:latin typeface="微软雅黑" panose="020B0503020204020204" pitchFamily="34" charset="-122"/>
                          <a:ea typeface="微软雅黑" panose="020B0503020204020204" pitchFamily="34" charset="-122"/>
                        </a:rPr>
                        <a:t>提问</a:t>
                      </a:r>
                      <a:endParaRPr lang="zh-CN" altLang="en-US" sz="1400" b="0" kern="100" dirty="0">
                        <a:effectLst/>
                        <a:latin typeface="微软雅黑" panose="020B0503020204020204" pitchFamily="34" charset="-122"/>
                        <a:ea typeface="微软雅黑" panose="020B0503020204020204" pitchFamily="34" charset="-122"/>
                        <a:cs typeface="Times New Roman" panose="02020603050405020304" charset="0"/>
                      </a:endParaRPr>
                    </a:p>
                  </a:txBody>
                  <a:tcPr marL="51435" marR="51435" marT="0" marB="0" anchor="ctr">
                    <a:solidFill>
                      <a:srgbClr val="D9D9D9"/>
                    </a:solidFill>
                  </a:tcPr>
                </a:tc>
                <a:tc>
                  <a:txBody>
                    <a:bodyPr/>
                    <a:lstStyle/>
                    <a:p>
                      <a:pPr marL="133350" indent="-133350" algn="ctr">
                        <a:spcAft>
                          <a:spcPts val="0"/>
                        </a:spcAft>
                      </a:pPr>
                      <a:r>
                        <a:rPr lang="zh-CN" altLang="en-US" sz="1400" b="0" kern="100" dirty="0">
                          <a:effectLst/>
                          <a:latin typeface="微软雅黑" panose="020B0503020204020204" pitchFamily="34" charset="-122"/>
                          <a:ea typeface="微软雅黑" panose="020B0503020204020204" pitchFamily="34" charset="-122"/>
                        </a:rPr>
                        <a:t>指导</a:t>
                      </a:r>
                      <a:r>
                        <a:rPr lang="zh-CN" altLang="zh-CN" sz="1400" b="0" kern="100" dirty="0">
                          <a:effectLst/>
                          <a:latin typeface="微软雅黑" panose="020B0503020204020204" pitchFamily="34" charset="-122"/>
                          <a:ea typeface="微软雅黑" panose="020B0503020204020204" pitchFamily="34" charset="-122"/>
                        </a:rPr>
                        <a:t>专家组</a:t>
                      </a:r>
                      <a:endParaRPr lang="en-US" sz="1400" b="0" kern="100" dirty="0">
                        <a:effectLst/>
                        <a:latin typeface="微软雅黑" panose="020B0503020204020204" pitchFamily="34" charset="-122"/>
                        <a:ea typeface="微软雅黑" panose="020B0503020204020204" pitchFamily="34" charset="-122"/>
                        <a:cs typeface="Times New Roman" panose="02020603050405020304" charset="0"/>
                      </a:endParaRPr>
                    </a:p>
                  </a:txBody>
                  <a:tcPr marL="51435" marR="51435" marT="0" marB="0" anchor="ctr">
                    <a:solidFill>
                      <a:srgbClr val="D9D9D9"/>
                    </a:solidFill>
                  </a:tcPr>
                </a:tc>
              </a:tr>
              <a:tr h="427990">
                <a:tc>
                  <a:txBody>
                    <a:bodyPr/>
                    <a:lstStyle/>
                    <a:p>
                      <a:pPr marL="133350" indent="-133350" algn="ctr">
                        <a:spcAft>
                          <a:spcPts val="0"/>
                        </a:spcAft>
                      </a:pPr>
                      <a:r>
                        <a:rPr lang="en-US" altLang="zh-CN" sz="1400" b="0" kern="100" dirty="0">
                          <a:effectLst/>
                          <a:latin typeface="微软雅黑" panose="020B0503020204020204" pitchFamily="34" charset="-122"/>
                          <a:ea typeface="微软雅黑" panose="020B0503020204020204" pitchFamily="34" charset="-122"/>
                        </a:rPr>
                        <a:t>60’</a:t>
                      </a:r>
                      <a:endParaRPr lang="en-US" altLang="zh-CN" sz="1400" b="0" kern="100" dirty="0">
                        <a:effectLst/>
                        <a:latin typeface="微软雅黑" panose="020B0503020204020204" pitchFamily="34" charset="-122"/>
                        <a:ea typeface="微软雅黑" panose="020B0503020204020204" pitchFamily="34" charset="-122"/>
                        <a:cs typeface="Times New Roman" panose="02020603050405020304" charset="0"/>
                      </a:endParaRPr>
                    </a:p>
                  </a:txBody>
                  <a:tcPr marL="51435" marR="51435" marT="0" marB="0" anchor="ctr">
                    <a:solidFill>
                      <a:srgbClr val="F2F2F2"/>
                    </a:solidFill>
                  </a:tcPr>
                </a:tc>
                <a:tc>
                  <a:txBody>
                    <a:bodyPr/>
                    <a:lstStyle/>
                    <a:p>
                      <a:pPr marL="133350" indent="-133350" algn="ctr">
                        <a:spcAft>
                          <a:spcPts val="0"/>
                        </a:spcAft>
                      </a:pPr>
                      <a:r>
                        <a:rPr lang="zh-CN" altLang="en-US" sz="1400" b="0" kern="100" dirty="0">
                          <a:effectLst/>
                          <a:latin typeface="微软雅黑" panose="020B0503020204020204" pitchFamily="34" charset="-122"/>
                          <a:ea typeface="微软雅黑" panose="020B0503020204020204" pitchFamily="34" charset="-122"/>
                        </a:rPr>
                        <a:t>实地指导</a:t>
                      </a:r>
                      <a:endParaRPr lang="zh-CN" altLang="en-US" sz="1400" b="0" kern="100" dirty="0">
                        <a:effectLst/>
                        <a:latin typeface="微软雅黑" panose="020B0503020204020204" pitchFamily="34" charset="-122"/>
                        <a:ea typeface="微软雅黑" panose="020B0503020204020204" pitchFamily="34" charset="-122"/>
                        <a:cs typeface="Times New Roman" panose="02020603050405020304" charset="0"/>
                      </a:endParaRPr>
                    </a:p>
                  </a:txBody>
                  <a:tcPr marL="51435" marR="51435" marT="0" marB="0" anchor="ctr">
                    <a:solidFill>
                      <a:srgbClr val="F2F2F2"/>
                    </a:solidFill>
                  </a:tcPr>
                </a:tc>
                <a:tc>
                  <a:txBody>
                    <a:bodyPr/>
                    <a:lstStyle/>
                    <a:p>
                      <a:pPr marL="133350" indent="-133350" algn="ctr">
                        <a:spcAft>
                          <a:spcPts val="0"/>
                        </a:spcAft>
                      </a:pPr>
                      <a:r>
                        <a:rPr lang="zh-CN" altLang="en-US" sz="1400" b="0" kern="100" dirty="0">
                          <a:effectLst/>
                          <a:latin typeface="微软雅黑" panose="020B0503020204020204" pitchFamily="34" charset="-122"/>
                          <a:ea typeface="微软雅黑" panose="020B0503020204020204" pitchFamily="34" charset="-122"/>
                        </a:rPr>
                        <a:t>指导</a:t>
                      </a:r>
                      <a:r>
                        <a:rPr lang="zh-CN" altLang="zh-CN" sz="1400" b="0" kern="100" dirty="0">
                          <a:effectLst/>
                          <a:latin typeface="微软雅黑" panose="020B0503020204020204" pitchFamily="34" charset="-122"/>
                          <a:ea typeface="微软雅黑" panose="020B0503020204020204" pitchFamily="34" charset="-122"/>
                        </a:rPr>
                        <a:t>专家组</a:t>
                      </a:r>
                      <a:endParaRPr lang="en-US" sz="1400" b="0" kern="100" dirty="0">
                        <a:effectLst/>
                        <a:latin typeface="微软雅黑" panose="020B0503020204020204" pitchFamily="34" charset="-122"/>
                        <a:ea typeface="微软雅黑" panose="020B0503020204020204" pitchFamily="34" charset="-122"/>
                        <a:cs typeface="Times New Roman" panose="02020603050405020304" charset="0"/>
                      </a:endParaRPr>
                    </a:p>
                  </a:txBody>
                  <a:tcPr marL="51435" marR="51435" marT="0" marB="0" anchor="ctr">
                    <a:solidFill>
                      <a:srgbClr val="F2F2F2"/>
                    </a:solidFill>
                  </a:tcPr>
                </a:tc>
              </a:tr>
              <a:tr h="427990">
                <a:tc>
                  <a:txBody>
                    <a:bodyPr/>
                    <a:lstStyle/>
                    <a:p>
                      <a:pPr algn="ctr">
                        <a:spcAft>
                          <a:spcPts val="0"/>
                        </a:spcAft>
                      </a:pPr>
                      <a:r>
                        <a:rPr lang="en-US" altLang="zh-CN" sz="1400" b="0" kern="100" dirty="0">
                          <a:effectLst/>
                          <a:latin typeface="微软雅黑" panose="020B0503020204020204" pitchFamily="34" charset="-122"/>
                          <a:ea typeface="微软雅黑" panose="020B0503020204020204" pitchFamily="34" charset="-122"/>
                        </a:rPr>
                        <a:t>5’</a:t>
                      </a:r>
                      <a:endParaRPr lang="en-US" altLang="zh-CN" sz="1400" b="0" kern="100" dirty="0">
                        <a:effectLst/>
                        <a:latin typeface="微软雅黑" panose="020B0503020204020204" pitchFamily="34" charset="-122"/>
                        <a:ea typeface="微软雅黑" panose="020B0503020204020204" pitchFamily="34" charset="-122"/>
                        <a:cs typeface="Times New Roman" panose="02020603050405020304" charset="0"/>
                      </a:endParaRPr>
                    </a:p>
                  </a:txBody>
                  <a:tcPr marL="51435" marR="51435" marT="0" marB="0" anchor="ctr">
                    <a:solidFill>
                      <a:srgbClr val="D9D9D9"/>
                    </a:solidFill>
                  </a:tcPr>
                </a:tc>
                <a:tc>
                  <a:txBody>
                    <a:bodyPr/>
                    <a:lstStyle/>
                    <a:p>
                      <a:pPr algn="ctr">
                        <a:spcAft>
                          <a:spcPts val="0"/>
                        </a:spcAft>
                      </a:pPr>
                      <a:r>
                        <a:rPr lang="zh-CN" altLang="zh-CN" sz="1400" b="0" kern="100" dirty="0">
                          <a:effectLst/>
                          <a:latin typeface="微软雅黑" panose="020B0503020204020204" pitchFamily="34" charset="-122"/>
                          <a:ea typeface="微软雅黑" panose="020B0503020204020204" pitchFamily="34" charset="-122"/>
                        </a:rPr>
                        <a:t>反馈考核意见</a:t>
                      </a:r>
                      <a:endParaRPr lang="zh-CN" altLang="zh-CN" sz="1400" b="0" kern="100" dirty="0">
                        <a:effectLst/>
                        <a:latin typeface="微软雅黑" panose="020B0503020204020204" pitchFamily="34" charset="-122"/>
                        <a:ea typeface="微软雅黑" panose="020B0503020204020204" pitchFamily="34" charset="-122"/>
                        <a:cs typeface="Times New Roman" panose="02020603050405020304" charset="0"/>
                      </a:endParaRPr>
                    </a:p>
                  </a:txBody>
                  <a:tcPr marL="51435" marR="51435" marT="0" marB="0" anchor="ctr">
                    <a:solidFill>
                      <a:srgbClr val="D9D9D9"/>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defRPr/>
                      </a:pPr>
                      <a:r>
                        <a:rPr lang="zh-CN" altLang="en-US" sz="1400" b="0" kern="100" dirty="0">
                          <a:effectLst/>
                          <a:latin typeface="微软雅黑" panose="020B0503020204020204" pitchFamily="34" charset="-122"/>
                          <a:ea typeface="微软雅黑" panose="020B0503020204020204" pitchFamily="34" charset="-122"/>
                        </a:rPr>
                        <a:t>指导</a:t>
                      </a:r>
                      <a:r>
                        <a:rPr lang="zh-CN" altLang="zh-CN" sz="1400" b="0" kern="100" dirty="0">
                          <a:effectLst/>
                          <a:latin typeface="微软雅黑" panose="020B0503020204020204" pitchFamily="34" charset="-122"/>
                          <a:ea typeface="微软雅黑" panose="020B0503020204020204" pitchFamily="34" charset="-122"/>
                        </a:rPr>
                        <a:t>专家组</a:t>
                      </a:r>
                      <a:endParaRPr lang="en-US" altLang="zh-CN" sz="1400" b="0" kern="100" dirty="0">
                        <a:effectLst/>
                        <a:latin typeface="微软雅黑" panose="020B0503020204020204" pitchFamily="34" charset="-122"/>
                        <a:ea typeface="微软雅黑" panose="020B0503020204020204" pitchFamily="34" charset="-122"/>
                        <a:cs typeface="Times New Roman" panose="02020603050405020304" charset="0"/>
                      </a:endParaRPr>
                    </a:p>
                  </a:txBody>
                  <a:tcPr marL="51435" marR="51435" marT="0" marB="0" anchor="ctr">
                    <a:solidFill>
                      <a:srgbClr val="D9D9D9"/>
                    </a:solidFill>
                  </a:tcPr>
                </a:tc>
              </a:tr>
              <a:tr h="429260">
                <a:tc>
                  <a:txBody>
                    <a:bodyPr/>
                    <a:lstStyle/>
                    <a:p>
                      <a:pPr marL="133350" indent="-133350" algn="ctr" defTabSz="457200" rtl="0" eaLnBrk="1" latinLnBrk="0" hangingPunct="1">
                        <a:spcAft>
                          <a:spcPts val="0"/>
                        </a:spcAft>
                      </a:pPr>
                      <a:r>
                        <a:rPr lang="en-US" altLang="zh-CN" sz="1400" b="0" kern="100" dirty="0">
                          <a:solidFill>
                            <a:schemeClr val="dk1"/>
                          </a:solidFill>
                          <a:effectLst/>
                          <a:latin typeface="微软雅黑" panose="020B0503020204020204" pitchFamily="34" charset="-122"/>
                          <a:ea typeface="微软雅黑" panose="020B0503020204020204" pitchFamily="34" charset="-122"/>
                          <a:cs typeface="+mn-cs"/>
                        </a:rPr>
                        <a:t>5’</a:t>
                      </a:r>
                      <a:endParaRPr lang="en-US" altLang="zh-CN" sz="1400" b="0" kern="100" dirty="0">
                        <a:solidFill>
                          <a:schemeClr val="dk1"/>
                        </a:solidFill>
                        <a:effectLst/>
                        <a:latin typeface="微软雅黑" panose="020B0503020204020204" pitchFamily="34" charset="-122"/>
                        <a:ea typeface="微软雅黑" panose="020B0503020204020204" pitchFamily="34" charset="-122"/>
                        <a:cs typeface="+mn-cs"/>
                      </a:endParaRPr>
                    </a:p>
                  </a:txBody>
                  <a:tcPr marL="51435" marR="51435" marT="0" marB="0" anchor="ctr">
                    <a:solidFill>
                      <a:schemeClr val="bg1">
                        <a:lumMod val="95000"/>
                      </a:schemeClr>
                    </a:solidFill>
                  </a:tcPr>
                </a:tc>
                <a:tc>
                  <a:txBody>
                    <a:bodyPr/>
                    <a:lstStyle/>
                    <a:p>
                      <a:pPr marL="133350" marR="0" indent="-133350" algn="ctr" defTabSz="457200" rtl="0" eaLnBrk="1" fontAlgn="auto" latinLnBrk="0" hangingPunct="1">
                        <a:lnSpc>
                          <a:spcPct val="100000"/>
                        </a:lnSpc>
                        <a:spcBef>
                          <a:spcPts val="0"/>
                        </a:spcBef>
                        <a:spcAft>
                          <a:spcPts val="0"/>
                        </a:spcAft>
                        <a:buClrTx/>
                        <a:buSzTx/>
                        <a:buFontTx/>
                        <a:buNone/>
                        <a:defRPr/>
                      </a:pPr>
                      <a:r>
                        <a:rPr lang="zh-CN" altLang="zh-CN" sz="1400" b="0" kern="100" dirty="0">
                          <a:solidFill>
                            <a:schemeClr val="dk1"/>
                          </a:solidFill>
                          <a:effectLst/>
                          <a:latin typeface="微软雅黑" panose="020B0503020204020204" pitchFamily="34" charset="-122"/>
                          <a:ea typeface="微软雅黑" panose="020B0503020204020204" pitchFamily="34" charset="-122"/>
                          <a:cs typeface="+mn-cs"/>
                        </a:rPr>
                        <a:t>医院领导</a:t>
                      </a:r>
                      <a:r>
                        <a:rPr lang="zh-CN" altLang="en-US" sz="1400" b="0" kern="100" dirty="0">
                          <a:solidFill>
                            <a:schemeClr val="dk1"/>
                          </a:solidFill>
                          <a:effectLst/>
                          <a:latin typeface="微软雅黑" panose="020B0503020204020204" pitchFamily="34" charset="-122"/>
                          <a:ea typeface="微软雅黑" panose="020B0503020204020204" pitchFamily="34" charset="-122"/>
                          <a:cs typeface="+mn-cs"/>
                        </a:rPr>
                        <a:t>总结发言</a:t>
                      </a:r>
                      <a:endParaRPr lang="en-US" altLang="zh-CN" sz="1400" b="0" kern="100" dirty="0">
                        <a:solidFill>
                          <a:schemeClr val="dk1"/>
                        </a:solidFill>
                        <a:effectLst/>
                        <a:latin typeface="微软雅黑" panose="020B0503020204020204" pitchFamily="34" charset="-122"/>
                        <a:ea typeface="微软雅黑" panose="020B0503020204020204" pitchFamily="34" charset="-122"/>
                        <a:cs typeface="+mn-cs"/>
                      </a:endParaRPr>
                    </a:p>
                  </a:txBody>
                  <a:tcPr marL="51435" marR="51435" marT="0" marB="0" anchor="ctr">
                    <a:solidFill>
                      <a:schemeClr val="bg1">
                        <a:lumMod val="95000"/>
                      </a:schemeClr>
                    </a:solidFill>
                  </a:tcPr>
                </a:tc>
                <a:tc>
                  <a:txBody>
                    <a:bodyPr/>
                    <a:lstStyle/>
                    <a:p>
                      <a:pPr marL="133350" marR="0" lvl="0" indent="-133350" algn="ctr" defTabSz="457200" rtl="0" eaLnBrk="1" fontAlgn="auto" latinLnBrk="0" hangingPunct="1">
                        <a:lnSpc>
                          <a:spcPct val="100000"/>
                        </a:lnSpc>
                        <a:spcBef>
                          <a:spcPts val="0"/>
                        </a:spcBef>
                        <a:spcAft>
                          <a:spcPts val="0"/>
                        </a:spcAft>
                        <a:buClrTx/>
                        <a:buSzTx/>
                        <a:buFontTx/>
                        <a:buNone/>
                        <a:defRPr/>
                      </a:pPr>
                      <a:r>
                        <a:rPr lang="zh-CN" altLang="zh-CN" sz="1400" b="0" kern="100" dirty="0">
                          <a:solidFill>
                            <a:schemeClr val="dk1"/>
                          </a:solidFill>
                          <a:effectLst/>
                          <a:latin typeface="微软雅黑" panose="020B0503020204020204" pitchFamily="34" charset="-122"/>
                          <a:ea typeface="微软雅黑" panose="020B0503020204020204" pitchFamily="34" charset="-122"/>
                          <a:cs typeface="+mn-cs"/>
                        </a:rPr>
                        <a:t>院领导</a:t>
                      </a:r>
                      <a:endParaRPr lang="zh-CN" altLang="zh-CN" sz="1400" b="0" kern="100" dirty="0">
                        <a:solidFill>
                          <a:schemeClr val="dk1"/>
                        </a:solidFill>
                        <a:effectLst/>
                        <a:latin typeface="微软雅黑" panose="020B0503020204020204" pitchFamily="34" charset="-122"/>
                        <a:ea typeface="微软雅黑" panose="020B0503020204020204" pitchFamily="34" charset="-122"/>
                        <a:cs typeface="+mn-cs"/>
                      </a:endParaRPr>
                    </a:p>
                  </a:txBody>
                  <a:tcPr marL="51435" marR="51435" marT="0" marB="0" anchor="ctr">
                    <a:solidFill>
                      <a:schemeClr val="bg1">
                        <a:lumMod val="95000"/>
                      </a:schemeClr>
                    </a:solidFill>
                  </a:tcPr>
                </a:tc>
              </a:tr>
              <a:tr h="427990">
                <a:tc>
                  <a:txBody>
                    <a:bodyPr/>
                    <a:lstStyle/>
                    <a:p>
                      <a:pPr algn="ctr">
                        <a:spcAft>
                          <a:spcPts val="0"/>
                        </a:spcAft>
                      </a:pPr>
                      <a:r>
                        <a:rPr lang="en-US" altLang="zh-CN" sz="1400" b="0" kern="100" dirty="0">
                          <a:effectLst/>
                          <a:latin typeface="微软雅黑" panose="020B0503020204020204" pitchFamily="34" charset="-122"/>
                          <a:ea typeface="微软雅黑" panose="020B0503020204020204" pitchFamily="34" charset="-122"/>
                        </a:rPr>
                        <a:t>20’</a:t>
                      </a:r>
                      <a:endParaRPr lang="en-US" altLang="zh-CN" sz="1400" b="0" kern="100" dirty="0">
                        <a:effectLst/>
                        <a:latin typeface="微软雅黑" panose="020B0503020204020204" pitchFamily="34" charset="-122"/>
                        <a:ea typeface="微软雅黑" panose="020B0503020204020204" pitchFamily="34" charset="-122"/>
                        <a:cs typeface="Times New Roman" panose="02020603050405020304" charset="0"/>
                      </a:endParaRPr>
                    </a:p>
                  </a:txBody>
                  <a:tcPr marL="51435" marR="51435" marT="0" marB="0" anchor="ctr">
                    <a:solidFill>
                      <a:schemeClr val="bg1">
                        <a:lumMod val="85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defRPr/>
                      </a:pPr>
                      <a:r>
                        <a:rPr lang="zh-CN" altLang="en-US" sz="1400" b="0" kern="100" dirty="0">
                          <a:effectLst/>
                          <a:latin typeface="微软雅黑" panose="020B0503020204020204" pitchFamily="34" charset="-122"/>
                          <a:ea typeface="微软雅黑" panose="020B0503020204020204" pitchFamily="34" charset="-122"/>
                        </a:rPr>
                        <a:t>指导</a:t>
                      </a:r>
                      <a:r>
                        <a:rPr lang="zh-CN" altLang="zh-CN" sz="1400" b="0" kern="100" dirty="0">
                          <a:effectLst/>
                          <a:latin typeface="微软雅黑" panose="020B0503020204020204" pitchFamily="34" charset="-122"/>
                          <a:ea typeface="微软雅黑" panose="020B0503020204020204" pitchFamily="34" charset="-122"/>
                        </a:rPr>
                        <a:t>专家内部讨论</a:t>
                      </a:r>
                      <a:r>
                        <a:rPr lang="zh-CN" altLang="en-US" sz="1400" b="0" kern="100" dirty="0">
                          <a:effectLst/>
                          <a:latin typeface="微软雅黑" panose="020B0503020204020204" pitchFamily="34" charset="-122"/>
                          <a:ea typeface="微软雅黑" panose="020B0503020204020204" pitchFamily="34" charset="-122"/>
                        </a:rPr>
                        <a:t>、打分（</a:t>
                      </a:r>
                      <a:r>
                        <a:rPr lang="zh-CN" altLang="en-US" sz="1400" b="0" kern="100" dirty="0">
                          <a:solidFill>
                            <a:srgbClr val="FF0000"/>
                          </a:solidFill>
                          <a:effectLst/>
                          <a:latin typeface="微软雅黑" panose="020B0503020204020204" pitchFamily="34" charset="-122"/>
                          <a:ea typeface="微软雅黑" panose="020B0503020204020204" pitchFamily="34" charset="-122"/>
                        </a:rPr>
                        <a:t>医院不参与</a:t>
                      </a:r>
                      <a:r>
                        <a:rPr lang="zh-CN" altLang="en-US" sz="1400" b="0" kern="100" dirty="0">
                          <a:effectLst/>
                          <a:latin typeface="微软雅黑" panose="020B0503020204020204" pitchFamily="34" charset="-122"/>
                          <a:ea typeface="微软雅黑" panose="020B0503020204020204" pitchFamily="34" charset="-122"/>
                        </a:rPr>
                        <a:t>）</a:t>
                      </a:r>
                      <a:endParaRPr lang="en-US" altLang="zh-CN" sz="1400" b="0" kern="100" dirty="0">
                        <a:effectLst/>
                        <a:latin typeface="微软雅黑" panose="020B0503020204020204" pitchFamily="34" charset="-122"/>
                        <a:ea typeface="微软雅黑" panose="020B0503020204020204" pitchFamily="34" charset="-122"/>
                        <a:cs typeface="Times New Roman" panose="02020603050405020304" charset="0"/>
                      </a:endParaRPr>
                    </a:p>
                  </a:txBody>
                  <a:tcPr marL="51435" marR="51435" marT="0" marB="0" anchor="ctr">
                    <a:solidFill>
                      <a:schemeClr val="bg1">
                        <a:lumMod val="85000"/>
                      </a:schemeClr>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defRPr/>
                      </a:pPr>
                      <a:r>
                        <a:rPr lang="zh-CN" altLang="en-US" sz="1400" b="0" kern="100" dirty="0">
                          <a:effectLst/>
                          <a:latin typeface="微软雅黑" panose="020B0503020204020204" pitchFamily="34" charset="-122"/>
                          <a:ea typeface="微软雅黑" panose="020B0503020204020204" pitchFamily="34" charset="-122"/>
                        </a:rPr>
                        <a:t>指导</a:t>
                      </a:r>
                      <a:r>
                        <a:rPr lang="zh-CN" altLang="zh-CN" sz="1400" b="0" kern="100" dirty="0">
                          <a:effectLst/>
                          <a:latin typeface="微软雅黑" panose="020B0503020204020204" pitchFamily="34" charset="-122"/>
                          <a:ea typeface="微软雅黑" panose="020B0503020204020204" pitchFamily="34" charset="-122"/>
                        </a:rPr>
                        <a:t>专家组</a:t>
                      </a:r>
                      <a:endParaRPr lang="en-US" sz="1400" b="0" kern="100" dirty="0">
                        <a:effectLst/>
                        <a:latin typeface="微软雅黑" panose="020B0503020204020204" pitchFamily="34" charset="-122"/>
                        <a:ea typeface="微软雅黑" panose="020B0503020204020204" pitchFamily="34" charset="-122"/>
                        <a:cs typeface="Times New Roman" panose="02020603050405020304" charset="0"/>
                      </a:endParaRPr>
                    </a:p>
                  </a:txBody>
                  <a:tcPr marL="51435" marR="51435" marT="0" marB="0" anchor="ctr">
                    <a:solidFill>
                      <a:schemeClr val="bg1">
                        <a:lumMod val="85000"/>
                      </a:schemeClr>
                    </a:solidFill>
                  </a:tcPr>
                </a:tc>
              </a:tr>
            </a:tbl>
          </a:graphicData>
        </a:graphic>
      </p:graphicFrame>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idx="4294967295"/>
            <p:custDataLst>
              <p:tags r:id="rId1"/>
            </p:custDataLst>
          </p:nvPr>
        </p:nvSpPr>
        <p:spPr>
          <a:xfrm>
            <a:off x="635" y="237490"/>
            <a:ext cx="12191365" cy="591820"/>
          </a:xfrm>
        </p:spPr>
        <p:txBody>
          <a:bodyPr>
            <a:noAutofit/>
          </a:bodyPr>
          <a:lstStyle/>
          <a:p>
            <a:pPr algn="ctr"/>
            <a:r>
              <a:rPr lang="zh-CN" altLang="en-US"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六</a:t>
            </a:r>
            <a:r>
              <a:rPr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人才队伍建设考核指标</a:t>
            </a:r>
            <a:endParaRPr lang="zh-CN" altLang="en-US"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5" name="文本框 4"/>
          <p:cNvSpPr txBox="1"/>
          <p:nvPr/>
        </p:nvSpPr>
        <p:spPr>
          <a:xfrm>
            <a:off x="875665" y="1060450"/>
            <a:ext cx="5220335" cy="1569660"/>
          </a:xfrm>
          <a:prstGeom prst="rect">
            <a:avLst/>
          </a:prstGeom>
          <a:noFill/>
        </p:spPr>
        <p:txBody>
          <a:bodyPr wrap="square" rtlCol="0">
            <a:spAutoFit/>
          </a:bodyPr>
          <a:lstStyle/>
          <a:p>
            <a:pPr marL="342900" indent="-342900">
              <a:lnSpc>
                <a:spcPct val="200000"/>
              </a:lnSpc>
              <a:buFont typeface="Wingdings" panose="05000000000000000000" charset="0"/>
              <a:buChar char="Ø"/>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sym typeface="+mn-ea"/>
              </a:rPr>
              <a:t>人才培养</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800100" lvl="1" indent="-342900">
              <a:lnSpc>
                <a:spcPct val="200000"/>
              </a:lnSpc>
              <a:buFont typeface="Wingdings" panose="05000000000000000000" charset="0"/>
              <a:buChar char="Ø"/>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sym typeface="+mn-ea"/>
              </a:rPr>
              <a:t>人才梯队（医生）</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4" name="文本框 3"/>
          <p:cNvSpPr txBox="1"/>
          <p:nvPr/>
        </p:nvSpPr>
        <p:spPr>
          <a:xfrm>
            <a:off x="6118225" y="1060450"/>
            <a:ext cx="5220335" cy="1458220"/>
          </a:xfrm>
          <a:prstGeom prst="rect">
            <a:avLst/>
          </a:prstGeom>
          <a:noFill/>
        </p:spPr>
        <p:txBody>
          <a:bodyPr wrap="square" rtlCol="0">
            <a:spAutoFit/>
          </a:bodyPr>
          <a:lstStyle/>
          <a:p>
            <a:pPr marL="342900" indent="-342900">
              <a:lnSpc>
                <a:spcPct val="200000"/>
              </a:lnSpc>
              <a:buFont typeface="Wingdings" panose="05000000000000000000" charset="0"/>
              <a:buChar char="Ø"/>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sym typeface="+mn-ea"/>
              </a:rPr>
              <a:t>社会影响力</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800100" lvl="1" indent="-342900">
              <a:lnSpc>
                <a:spcPct val="200000"/>
              </a:lnSpc>
              <a:buFont typeface="Wingdings" panose="05000000000000000000" charset="0"/>
              <a:buChar char="Ø"/>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sym typeface="+mn-ea"/>
              </a:rPr>
              <a:t>学科带头人与骨干</a:t>
            </a: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aphicFrame>
        <p:nvGraphicFramePr>
          <p:cNvPr id="2" name="表格 1"/>
          <p:cNvGraphicFramePr>
            <a:graphicFrameLocks noGrp="1"/>
          </p:cNvGraphicFramePr>
          <p:nvPr/>
        </p:nvGraphicFramePr>
        <p:xfrm>
          <a:off x="675640" y="2727957"/>
          <a:ext cx="5085080" cy="3550925"/>
        </p:xfrm>
        <a:graphic>
          <a:graphicData uri="http://schemas.openxmlformats.org/drawingml/2006/table">
            <a:tbl>
              <a:tblPr firstRow="1" bandRow="1">
                <a:tableStyleId>{5C22544A-7EE6-4342-B048-85BDC9FD1C3A}</a:tableStyleId>
              </a:tblPr>
              <a:tblGrid>
                <a:gridCol w="2204720"/>
                <a:gridCol w="1440180"/>
                <a:gridCol w="1440180"/>
              </a:tblGrid>
              <a:tr h="702380">
                <a:tc>
                  <a:txBody>
                    <a:bodyPr/>
                    <a:lstStyle/>
                    <a:p>
                      <a:pPr algn="ctr"/>
                      <a:endParaRPr lang="zh-CN" altLang="en-US" sz="1600" b="1" dirty="0">
                        <a:latin typeface="微软雅黑" panose="020B0503020204020204" pitchFamily="34" charset="-122"/>
                        <a:ea typeface="微软雅黑" panose="020B0503020204020204" pitchFamily="34" charset="-122"/>
                        <a:cs typeface="微软雅黑" panose="020B0503020204020204" pitchFamily="34"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0000"/>
                    </a:solidFill>
                  </a:tcPr>
                </a:tc>
                <a:tc>
                  <a:txBody>
                    <a:bodyPr/>
                    <a:lstStyle/>
                    <a:p>
                      <a:pPr algn="ctr"/>
                      <a:r>
                        <a:rPr lang="zh-CN" altLang="en-US" sz="1600" b="1" dirty="0">
                          <a:latin typeface="微软雅黑" panose="020B0503020204020204" pitchFamily="34" charset="-122"/>
                          <a:ea typeface="微软雅黑" panose="020B0503020204020204" pitchFamily="34" charset="-122"/>
                          <a:cs typeface="微软雅黑" panose="020B0503020204020204" pitchFamily="34" charset="-122"/>
                        </a:rPr>
                        <a:t>医生</a:t>
                      </a:r>
                      <a:endParaRPr lang="en-US" altLang="zh-CN" sz="1600" b="1" dirty="0">
                        <a:latin typeface="微软雅黑" panose="020B0503020204020204" pitchFamily="34" charset="-122"/>
                        <a:ea typeface="微软雅黑" panose="020B0503020204020204" pitchFamily="34" charset="-122"/>
                        <a:cs typeface="微软雅黑" panose="020B0503020204020204" pitchFamily="34" charset="-122"/>
                      </a:endParaRPr>
                    </a:p>
                    <a:p>
                      <a:pPr algn="ctr"/>
                      <a:r>
                        <a:rPr lang="zh-CN" altLang="en-US" sz="1600" b="1" dirty="0">
                          <a:latin typeface="微软雅黑" panose="020B0503020204020204" pitchFamily="34" charset="-122"/>
                          <a:ea typeface="微软雅黑" panose="020B0503020204020204" pitchFamily="34" charset="-122"/>
                          <a:cs typeface="微软雅黑" panose="020B0503020204020204" pitchFamily="34" charset="-122"/>
                        </a:rPr>
                        <a:t>（人数）</a:t>
                      </a:r>
                      <a:endParaRPr lang="zh-CN" altLang="en-US" sz="1600" b="1" dirty="0">
                        <a:latin typeface="微软雅黑" panose="020B0503020204020204" pitchFamily="34" charset="-122"/>
                        <a:ea typeface="微软雅黑" panose="020B0503020204020204" pitchFamily="34" charset="-122"/>
                        <a:cs typeface="微软雅黑" panose="020B0503020204020204" pitchFamily="34"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0000"/>
                    </a:solidFill>
                  </a:tcPr>
                </a:tc>
                <a:tc>
                  <a:txBody>
                    <a:bodyPr/>
                    <a:lstStyle/>
                    <a:p>
                      <a:pPr algn="ctr"/>
                      <a:r>
                        <a:rPr lang="zh-CN" altLang="en-US" sz="1600" b="1" dirty="0">
                          <a:latin typeface="微软雅黑" panose="020B0503020204020204" pitchFamily="34" charset="-122"/>
                          <a:ea typeface="微软雅黑" panose="020B0503020204020204" pitchFamily="34" charset="-122"/>
                          <a:cs typeface="微软雅黑" panose="020B0503020204020204" pitchFamily="34" charset="-122"/>
                        </a:rPr>
                        <a:t>护士</a:t>
                      </a:r>
                      <a:endParaRPr lang="en-US" altLang="zh-CN" sz="1600" b="1" dirty="0">
                        <a:latin typeface="微软雅黑" panose="020B0503020204020204" pitchFamily="34" charset="-122"/>
                        <a:ea typeface="微软雅黑" panose="020B0503020204020204" pitchFamily="34" charset="-122"/>
                        <a:cs typeface="微软雅黑" panose="020B0503020204020204" pitchFamily="34" charset="-122"/>
                      </a:endParaRPr>
                    </a:p>
                    <a:p>
                      <a:pPr algn="ctr"/>
                      <a:r>
                        <a:rPr lang="zh-CN" altLang="en-US" sz="1600" b="1" dirty="0">
                          <a:latin typeface="微软雅黑" panose="020B0503020204020204" pitchFamily="34" charset="-122"/>
                          <a:ea typeface="微软雅黑" panose="020B0503020204020204" pitchFamily="34" charset="-122"/>
                          <a:cs typeface="微软雅黑" panose="020B0503020204020204" pitchFamily="34" charset="-122"/>
                        </a:rPr>
                        <a:t>（人数）</a:t>
                      </a:r>
                      <a:endParaRPr lang="zh-CN" altLang="en-US" sz="1600" b="1" dirty="0">
                        <a:latin typeface="微软雅黑" panose="020B0503020204020204" pitchFamily="34" charset="-122"/>
                        <a:ea typeface="微软雅黑" panose="020B0503020204020204" pitchFamily="34" charset="-122"/>
                        <a:cs typeface="微软雅黑" panose="020B0503020204020204" pitchFamily="34"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0000"/>
                    </a:solidFill>
                  </a:tcPr>
                </a:tc>
              </a:tr>
              <a:tr h="406935">
                <a:tc>
                  <a:txBody>
                    <a:bodyPr/>
                    <a:lstStyle/>
                    <a:p>
                      <a:pPr algn="ctr"/>
                      <a:r>
                        <a:rPr lang="zh-CN" altLang="en-US" sz="1600" b="1" dirty="0">
                          <a:latin typeface="微软雅黑" panose="020B0503020204020204" pitchFamily="34" charset="-122"/>
                          <a:ea typeface="微软雅黑" panose="020B0503020204020204" pitchFamily="34" charset="-122"/>
                          <a:cs typeface="微软雅黑" panose="020B0503020204020204" pitchFamily="34" charset="-122"/>
                        </a:rPr>
                        <a:t>高级职称</a:t>
                      </a:r>
                      <a:endParaRPr lang="zh-CN" altLang="en-US" sz="1600" b="1" dirty="0">
                        <a:latin typeface="微软雅黑" panose="020B0503020204020204" pitchFamily="34" charset="-122"/>
                        <a:ea typeface="微软雅黑" panose="020B0503020204020204" pitchFamily="34" charset="-122"/>
                        <a:cs typeface="微软雅黑" panose="020B0503020204020204" pitchFamily="34"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zh-CN" altLang="en-US" sz="1600" b="1" dirty="0">
                        <a:latin typeface="微软雅黑" panose="020B0503020204020204" pitchFamily="34" charset="-122"/>
                        <a:ea typeface="微软雅黑" panose="020B0503020204020204" pitchFamily="34" charset="-122"/>
                        <a:cs typeface="微软雅黑" panose="020B0503020204020204" pitchFamily="34"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zh-CN" altLang="en-US" sz="1600" b="1" dirty="0">
                        <a:latin typeface="微软雅黑" panose="020B0503020204020204" pitchFamily="34" charset="-122"/>
                        <a:ea typeface="微软雅黑" panose="020B0503020204020204" pitchFamily="34" charset="-122"/>
                        <a:cs typeface="微软雅黑" panose="020B0503020204020204" pitchFamily="34"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406935">
                <a:tc>
                  <a:txBody>
                    <a:bodyPr/>
                    <a:lstStyle/>
                    <a:p>
                      <a:pPr algn="ctr"/>
                      <a:r>
                        <a:rPr lang="zh-CN" altLang="en-US" sz="1600" b="1" dirty="0">
                          <a:latin typeface="微软雅黑" panose="020B0503020204020204" pitchFamily="34" charset="-122"/>
                          <a:ea typeface="微软雅黑" panose="020B0503020204020204" pitchFamily="34" charset="-122"/>
                          <a:cs typeface="微软雅黑" panose="020B0503020204020204" pitchFamily="34" charset="-122"/>
                        </a:rPr>
                        <a:t>中级职称</a:t>
                      </a:r>
                      <a:endParaRPr lang="zh-CN" altLang="en-US" sz="1600" b="1" dirty="0">
                        <a:latin typeface="微软雅黑" panose="020B0503020204020204" pitchFamily="34" charset="-122"/>
                        <a:ea typeface="微软雅黑" panose="020B0503020204020204" pitchFamily="34" charset="-122"/>
                        <a:cs typeface="微软雅黑" panose="020B0503020204020204" pitchFamily="34"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zh-CN" altLang="en-US" sz="1600" b="1" dirty="0">
                        <a:latin typeface="微软雅黑" panose="020B0503020204020204" pitchFamily="34" charset="-122"/>
                        <a:ea typeface="微软雅黑" panose="020B0503020204020204" pitchFamily="34" charset="-122"/>
                        <a:cs typeface="微软雅黑" panose="020B0503020204020204" pitchFamily="34"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zh-CN" altLang="en-US" sz="1600" b="1" dirty="0">
                        <a:latin typeface="微软雅黑" panose="020B0503020204020204" pitchFamily="34" charset="-122"/>
                        <a:ea typeface="微软雅黑" panose="020B0503020204020204" pitchFamily="34" charset="-122"/>
                        <a:cs typeface="微软雅黑" panose="020B0503020204020204" pitchFamily="34"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406935">
                <a:tc>
                  <a:txBody>
                    <a:bodyPr/>
                    <a:lstStyle/>
                    <a:p>
                      <a:pPr algn="ctr"/>
                      <a:r>
                        <a:rPr lang="zh-CN" altLang="en-US" sz="1600" b="1" dirty="0">
                          <a:latin typeface="微软雅黑" panose="020B0503020204020204" pitchFamily="34" charset="-122"/>
                          <a:ea typeface="微软雅黑" panose="020B0503020204020204" pitchFamily="34" charset="-122"/>
                          <a:cs typeface="微软雅黑" panose="020B0503020204020204" pitchFamily="34" charset="-122"/>
                        </a:rPr>
                        <a:t>初级职称</a:t>
                      </a:r>
                      <a:endParaRPr lang="zh-CN" altLang="en-US" sz="1600" b="1" dirty="0">
                        <a:latin typeface="微软雅黑" panose="020B0503020204020204" pitchFamily="34" charset="-122"/>
                        <a:ea typeface="微软雅黑" panose="020B0503020204020204" pitchFamily="34" charset="-122"/>
                        <a:cs typeface="微软雅黑" panose="020B0503020204020204" pitchFamily="34"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zh-CN" altLang="en-US" sz="1600" b="1" dirty="0">
                        <a:latin typeface="微软雅黑" panose="020B0503020204020204" pitchFamily="34" charset="-122"/>
                        <a:ea typeface="微软雅黑" panose="020B0503020204020204" pitchFamily="34" charset="-122"/>
                        <a:cs typeface="微软雅黑" panose="020B0503020204020204" pitchFamily="34"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zh-CN" altLang="en-US" sz="1600" b="1" dirty="0">
                        <a:latin typeface="微软雅黑" panose="020B0503020204020204" pitchFamily="34" charset="-122"/>
                        <a:ea typeface="微软雅黑" panose="020B0503020204020204" pitchFamily="34" charset="-122"/>
                        <a:cs typeface="微软雅黑" panose="020B0503020204020204" pitchFamily="34"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406935">
                <a:tc>
                  <a:txBody>
                    <a:bodyPr/>
                    <a:lstStyle/>
                    <a:p>
                      <a:pPr algn="ctr"/>
                      <a:r>
                        <a:rPr lang="zh-CN" altLang="en-US" sz="1600" b="1" dirty="0">
                          <a:latin typeface="微软雅黑" panose="020B0503020204020204" pitchFamily="34" charset="-122"/>
                          <a:ea typeface="微软雅黑" panose="020B0503020204020204" pitchFamily="34" charset="-122"/>
                          <a:cs typeface="微软雅黑" panose="020B0503020204020204" pitchFamily="34" charset="-122"/>
                        </a:rPr>
                        <a:t>本科</a:t>
                      </a:r>
                      <a:endParaRPr lang="zh-CN" altLang="en-US" sz="1600" b="1" dirty="0">
                        <a:latin typeface="微软雅黑" panose="020B0503020204020204" pitchFamily="34" charset="-122"/>
                        <a:ea typeface="微软雅黑" panose="020B0503020204020204" pitchFamily="34" charset="-122"/>
                        <a:cs typeface="微软雅黑" panose="020B0503020204020204" pitchFamily="34"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zh-CN" altLang="en-US" sz="1600" b="1" dirty="0">
                        <a:latin typeface="微软雅黑" panose="020B0503020204020204" pitchFamily="34" charset="-122"/>
                        <a:ea typeface="微软雅黑" panose="020B0503020204020204" pitchFamily="34" charset="-122"/>
                        <a:cs typeface="微软雅黑" panose="020B0503020204020204" pitchFamily="34"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zh-CN" altLang="en-US" sz="1600" b="1" dirty="0">
                        <a:latin typeface="微软雅黑" panose="020B0503020204020204" pitchFamily="34" charset="-122"/>
                        <a:ea typeface="微软雅黑" panose="020B0503020204020204" pitchFamily="34" charset="-122"/>
                        <a:cs typeface="微软雅黑" panose="020B0503020204020204" pitchFamily="34"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406935">
                <a:tc>
                  <a:txBody>
                    <a:bodyPr/>
                    <a:lstStyle/>
                    <a:p>
                      <a:pPr algn="ctr"/>
                      <a:r>
                        <a:rPr lang="zh-CN" altLang="en-US" sz="1600" b="1" dirty="0">
                          <a:latin typeface="微软雅黑" panose="020B0503020204020204" pitchFamily="34" charset="-122"/>
                          <a:ea typeface="微软雅黑" panose="020B0503020204020204" pitchFamily="34" charset="-122"/>
                          <a:cs typeface="微软雅黑" panose="020B0503020204020204" pitchFamily="34" charset="-122"/>
                        </a:rPr>
                        <a:t>硕士研究生</a:t>
                      </a:r>
                      <a:endParaRPr lang="zh-CN" altLang="en-US" sz="1600" b="1" dirty="0">
                        <a:latin typeface="微软雅黑" panose="020B0503020204020204" pitchFamily="34" charset="-122"/>
                        <a:ea typeface="微软雅黑" panose="020B0503020204020204" pitchFamily="34" charset="-122"/>
                        <a:cs typeface="微软雅黑" panose="020B0503020204020204" pitchFamily="34"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zh-CN" altLang="en-US" sz="1600" b="1" dirty="0">
                        <a:latin typeface="微软雅黑" panose="020B0503020204020204" pitchFamily="34" charset="-122"/>
                        <a:ea typeface="微软雅黑" panose="020B0503020204020204" pitchFamily="34" charset="-122"/>
                        <a:cs typeface="微软雅黑" panose="020B0503020204020204" pitchFamily="34"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zh-CN" altLang="en-US" sz="1600" b="1" dirty="0">
                        <a:latin typeface="微软雅黑" panose="020B0503020204020204" pitchFamily="34" charset="-122"/>
                        <a:ea typeface="微软雅黑" panose="020B0503020204020204" pitchFamily="34" charset="-122"/>
                        <a:cs typeface="微软雅黑" panose="020B0503020204020204" pitchFamily="34"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406935">
                <a:tc>
                  <a:txBody>
                    <a:bodyPr/>
                    <a:lstStyle/>
                    <a:p>
                      <a:pPr algn="ctr"/>
                      <a:r>
                        <a:rPr lang="zh-CN" altLang="en-US" sz="1600" b="1" dirty="0">
                          <a:latin typeface="微软雅黑" panose="020B0503020204020204" pitchFamily="34" charset="-122"/>
                          <a:ea typeface="微软雅黑" panose="020B0503020204020204" pitchFamily="34" charset="-122"/>
                          <a:cs typeface="微软雅黑" panose="020B0503020204020204" pitchFamily="34" charset="-122"/>
                        </a:rPr>
                        <a:t>博士研究生</a:t>
                      </a:r>
                      <a:endParaRPr lang="zh-CN" altLang="en-US" sz="1600" b="1" dirty="0">
                        <a:latin typeface="微软雅黑" panose="020B0503020204020204" pitchFamily="34" charset="-122"/>
                        <a:ea typeface="微软雅黑" panose="020B0503020204020204" pitchFamily="34" charset="-122"/>
                        <a:cs typeface="微软雅黑" panose="020B0503020204020204" pitchFamily="34"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zh-CN" altLang="en-US" sz="1600" b="1" dirty="0">
                        <a:latin typeface="微软雅黑" panose="020B0503020204020204" pitchFamily="34" charset="-122"/>
                        <a:ea typeface="微软雅黑" panose="020B0503020204020204" pitchFamily="34" charset="-122"/>
                        <a:cs typeface="微软雅黑" panose="020B0503020204020204" pitchFamily="34"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zh-CN" altLang="en-US" sz="1600" b="1" dirty="0">
                        <a:latin typeface="微软雅黑" panose="020B0503020204020204" pitchFamily="34" charset="-122"/>
                        <a:ea typeface="微软雅黑" panose="020B0503020204020204" pitchFamily="34" charset="-122"/>
                        <a:cs typeface="微软雅黑" panose="020B0503020204020204" pitchFamily="34"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406935">
                <a:tc>
                  <a:txBody>
                    <a:bodyPr/>
                    <a:lstStyle/>
                    <a:p>
                      <a:pPr algn="ctr"/>
                      <a:r>
                        <a:rPr lang="zh-CN" altLang="en-US" sz="1600" b="1" dirty="0">
                          <a:latin typeface="微软雅黑" panose="020B0503020204020204" pitchFamily="34" charset="-122"/>
                          <a:ea typeface="微软雅黑" panose="020B0503020204020204" pitchFamily="34" charset="-122"/>
                          <a:cs typeface="微软雅黑" panose="020B0503020204020204" pitchFamily="34" charset="-122"/>
                        </a:rPr>
                        <a:t>有海外留学经历</a:t>
                      </a:r>
                      <a:endParaRPr lang="zh-CN" altLang="en-US" sz="1600" b="1" dirty="0">
                        <a:latin typeface="微软雅黑" panose="020B0503020204020204" pitchFamily="34" charset="-122"/>
                        <a:ea typeface="微软雅黑" panose="020B0503020204020204" pitchFamily="34" charset="-122"/>
                        <a:cs typeface="微软雅黑" panose="020B0503020204020204" pitchFamily="34"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zh-CN" altLang="en-US" sz="1600" b="1" dirty="0">
                        <a:latin typeface="微软雅黑" panose="020B0503020204020204" pitchFamily="34" charset="-122"/>
                        <a:ea typeface="微软雅黑" panose="020B0503020204020204" pitchFamily="34" charset="-122"/>
                        <a:cs typeface="微软雅黑" panose="020B0503020204020204" pitchFamily="34"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zh-CN" altLang="en-US" sz="1600" b="1" dirty="0">
                        <a:latin typeface="微软雅黑" panose="020B0503020204020204" pitchFamily="34" charset="-122"/>
                        <a:ea typeface="微软雅黑" panose="020B0503020204020204" pitchFamily="34" charset="-122"/>
                        <a:cs typeface="微软雅黑" panose="020B0503020204020204" pitchFamily="34"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838200" y="1002670"/>
            <a:ext cx="10515600" cy="4351338"/>
          </a:xfrm>
        </p:spPr>
        <p:txBody>
          <a:bodyPr>
            <a:normAutofit/>
          </a:bodyPr>
          <a:lstStyle/>
          <a:p>
            <a:pPr>
              <a:lnSpc>
                <a:spcPct val="250000"/>
              </a:lnSpc>
              <a:buFont typeface="Wingdings" panose="05000000000000000000" pitchFamily="2" charset="2"/>
              <a:buChar char="Ø"/>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肺栓塞与肺血管病专</a:t>
            </a:r>
            <a:r>
              <a:rPr lang="zh-CN" altLang="en-US" sz="24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病自评分数：</a:t>
            </a:r>
            <a:endParaRPr lang="zh-CN" altLang="en-US" sz="24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250000"/>
              </a:lnSpc>
              <a:buFont typeface="Wingdings" panose="05000000000000000000" pitchFamily="2" charset="2"/>
              <a:buChar char="Ø"/>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肺栓塞与肺血管病专</a:t>
            </a:r>
            <a:r>
              <a:rPr lang="zh-CN" altLang="en-US" sz="24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病规建过程中的主要困难与问题：比如专病患者数量少、技术开展困难、专科医护力量不足等</a:t>
            </a:r>
            <a:endParaRPr lang="en-US" altLang="zh-CN" sz="24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marL="0" indent="0">
              <a:lnSpc>
                <a:spcPct val="250000"/>
              </a:lnSpc>
              <a:buNone/>
            </a:pPr>
            <a:endParaRPr lang="zh-CN" altLang="en-US" sz="24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标题 1"/>
          <p:cNvSpPr>
            <a:spLocks noGrp="1"/>
          </p:cNvSpPr>
          <p:nvPr>
            <p:custDataLst>
              <p:tags r:id="rId1"/>
            </p:custDataLst>
          </p:nvPr>
        </p:nvSpPr>
        <p:spPr>
          <a:xfrm>
            <a:off x="635" y="237490"/>
            <a:ext cx="12191365" cy="59182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zh-CN"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总结</a:t>
            </a:r>
            <a:endParaRPr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8" name="Picture 2"/>
          <p:cNvPicPr>
            <a:picLocks noChangeAspect="1" noChangeArrowheads="1"/>
          </p:cNvPicPr>
          <p:nvPr>
            <p:custDataLst>
              <p:tags r:id="rId1"/>
            </p:custDataLst>
          </p:nvPr>
        </p:nvPicPr>
        <p:blipFill>
          <a:blip r:embed="rId2" cstate="screen"/>
          <a:srcRect/>
          <a:stretch>
            <a:fillRect/>
          </a:stretch>
        </p:blipFill>
        <p:spPr bwMode="auto">
          <a:xfrm>
            <a:off x="-23092" y="3644021"/>
            <a:ext cx="12192000" cy="34447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文本框 3"/>
          <p:cNvSpPr txBox="1"/>
          <p:nvPr/>
        </p:nvSpPr>
        <p:spPr>
          <a:xfrm>
            <a:off x="859790" y="1554480"/>
            <a:ext cx="10507980" cy="1106805"/>
          </a:xfrm>
          <a:prstGeom prst="rect">
            <a:avLst/>
          </a:prstGeom>
          <a:noFill/>
        </p:spPr>
        <p:txBody>
          <a:bodyPr wrap="square" rtlCol="0">
            <a:spAutoFit/>
          </a:bodyPr>
          <a:lstStyle/>
          <a:p>
            <a:pPr algn="ctr">
              <a:spcBef>
                <a:spcPts val="1200"/>
              </a:spcBef>
            </a:pPr>
            <a:r>
              <a:rPr lang="zh-CN" sz="6600" b="1" dirty="0">
                <a:solidFill>
                  <a:srgbClr val="A60000"/>
                </a:solidFill>
                <a:latin typeface="微软雅黑" panose="020B0503020204020204" pitchFamily="34" charset="-122"/>
                <a:ea typeface="微软雅黑" panose="020B0503020204020204" pitchFamily="34" charset="-122"/>
              </a:rPr>
              <a:t>谢</a:t>
            </a:r>
            <a:r>
              <a:rPr lang="en-US" altLang="zh-CN" sz="6600" b="1" dirty="0">
                <a:solidFill>
                  <a:srgbClr val="A60000"/>
                </a:solidFill>
                <a:latin typeface="微软雅黑" panose="020B0503020204020204" pitchFamily="34" charset="-122"/>
                <a:ea typeface="微软雅黑" panose="020B0503020204020204" pitchFamily="34" charset="-122"/>
              </a:rPr>
              <a:t>   </a:t>
            </a:r>
            <a:r>
              <a:rPr lang="zh-CN" sz="6600" b="1" dirty="0">
                <a:solidFill>
                  <a:srgbClr val="A60000"/>
                </a:solidFill>
                <a:latin typeface="微软雅黑" panose="020B0503020204020204" pitchFamily="34" charset="-122"/>
                <a:ea typeface="微软雅黑" panose="020B0503020204020204" pitchFamily="34" charset="-122"/>
              </a:rPr>
              <a:t>谢</a:t>
            </a:r>
            <a:r>
              <a:rPr lang="en-US" altLang="zh-CN" sz="6600" b="1" dirty="0">
                <a:solidFill>
                  <a:srgbClr val="A60000"/>
                </a:solidFill>
                <a:latin typeface="微软雅黑" panose="020B0503020204020204" pitchFamily="34" charset="-122"/>
                <a:ea typeface="微软雅黑" panose="020B0503020204020204" pitchFamily="34" charset="-122"/>
              </a:rPr>
              <a:t>  </a:t>
            </a:r>
            <a:r>
              <a:rPr lang="zh-CN" altLang="en-US" sz="6600" b="1" dirty="0">
                <a:solidFill>
                  <a:srgbClr val="A60000"/>
                </a:solidFill>
                <a:latin typeface="微软雅黑" panose="020B0503020204020204" pitchFamily="34" charset="-122"/>
                <a:ea typeface="微软雅黑" panose="020B0503020204020204" pitchFamily="34" charset="-122"/>
              </a:rPr>
              <a:t>！</a:t>
            </a:r>
            <a:endParaRPr lang="zh-CN" altLang="en-US" sz="6600" b="1" dirty="0">
              <a:solidFill>
                <a:srgbClr val="A60000"/>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3374333" y="4447256"/>
            <a:ext cx="5443331" cy="1476375"/>
          </a:xfrm>
          <a:prstGeom prst="rect">
            <a:avLst/>
          </a:prstGeom>
          <a:noFill/>
        </p:spPr>
        <p:txBody>
          <a:bodyPr wrap="square" rtlCol="0">
            <a:spAutoFit/>
          </a:bodyPr>
          <a:lstStyle/>
          <a:p>
            <a:pPr>
              <a:lnSpc>
                <a:spcPct val="150000"/>
              </a:lnSpc>
            </a:pPr>
            <a:r>
              <a:rPr lang="zh-CN" altLang="en-US" sz="2000" dirty="0">
                <a:latin typeface="微软雅黑" panose="020B0503020204020204" pitchFamily="34" charset="-122"/>
                <a:ea typeface="微软雅黑" panose="020B0503020204020204" pitchFamily="34" charset="-122"/>
              </a:rPr>
              <a:t>医院名称：</a:t>
            </a:r>
            <a:endParaRPr lang="en-US" altLang="zh-CN" sz="2000" dirty="0">
              <a:latin typeface="微软雅黑" panose="020B0503020204020204" pitchFamily="34" charset="-122"/>
              <a:ea typeface="微软雅黑" panose="020B0503020204020204" pitchFamily="34" charset="-122"/>
            </a:endParaRPr>
          </a:p>
          <a:p>
            <a:pPr>
              <a:lnSpc>
                <a:spcPct val="150000"/>
              </a:lnSpc>
            </a:pPr>
            <a:r>
              <a:rPr lang="zh-CN" altLang="en-US" sz="2000" dirty="0">
                <a:latin typeface="微软雅黑" panose="020B0503020204020204" pitchFamily="34" charset="-122"/>
                <a:ea typeface="微软雅黑" panose="020B0503020204020204" pitchFamily="34" charset="-122"/>
              </a:rPr>
              <a:t>汇报人：</a:t>
            </a:r>
            <a:endParaRPr lang="en-US" altLang="zh-CN" sz="2000" dirty="0">
              <a:latin typeface="微软雅黑" panose="020B0503020204020204" pitchFamily="34" charset="-122"/>
              <a:ea typeface="微软雅黑" panose="020B0503020204020204" pitchFamily="34" charset="-122"/>
            </a:endParaRPr>
          </a:p>
          <a:p>
            <a:pPr>
              <a:lnSpc>
                <a:spcPct val="150000"/>
              </a:lnSpc>
            </a:pPr>
            <a:r>
              <a:rPr lang="zh-CN" altLang="en-US" sz="2000" dirty="0">
                <a:latin typeface="微软雅黑" panose="020B0503020204020204" pitchFamily="34" charset="-122"/>
                <a:ea typeface="微软雅黑" panose="020B0503020204020204" pitchFamily="34" charset="-122"/>
              </a:rPr>
              <a:t>汇报日期：</a:t>
            </a:r>
            <a:endParaRPr lang="zh-CN" altLang="en-US" sz="2000" dirty="0">
              <a:latin typeface="微软雅黑" panose="020B0503020204020204" pitchFamily="34" charset="-122"/>
              <a:ea typeface="微软雅黑" panose="020B0503020204020204" pitchFamily="34" charset="-122"/>
            </a:endParaRPr>
          </a:p>
        </p:txBody>
      </p:sp>
      <p:sp>
        <p:nvSpPr>
          <p:cNvPr id="10243" name="Rectangle 7"/>
          <p:cNvSpPr/>
          <p:nvPr>
            <p:custDataLst>
              <p:tags r:id="rId3"/>
            </p:custDataLst>
          </p:nvPr>
        </p:nvSpPr>
        <p:spPr>
          <a:xfrm flipV="1">
            <a:off x="0" y="3568887"/>
            <a:ext cx="12192000" cy="75134"/>
          </a:xfrm>
          <a:prstGeom prst="rect">
            <a:avLst/>
          </a:prstGeom>
          <a:solidFill>
            <a:srgbClr val="800000"/>
          </a:solidFill>
          <a:ln w="9525">
            <a:noFill/>
          </a:ln>
        </p:spPr>
        <p:txBody>
          <a:bodyPr wrap="none" anchor="ctr" anchorCtr="0"/>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a:spcBef>
                <a:spcPct val="0"/>
              </a:spcBef>
              <a:buNone/>
            </a:pPr>
            <a:endParaRPr lang="zh-CN" altLang="en-US" sz="1800" dirty="0">
              <a:solidFill>
                <a:srgbClr val="000000"/>
              </a:solidFill>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4294967295"/>
          </p:nvPr>
        </p:nvSpPr>
        <p:spPr>
          <a:xfrm>
            <a:off x="1524000" y="1122363"/>
            <a:ext cx="9144000" cy="2387600"/>
          </a:xfrm>
        </p:spPr>
        <p:txBody>
          <a:bodyPr/>
          <a:lstStyle/>
          <a:p>
            <a:endParaRPr lang="zh-CN" altLang="en-US"/>
          </a:p>
        </p:txBody>
      </p:sp>
      <p:sp>
        <p:nvSpPr>
          <p:cNvPr id="3" name="副标题 2"/>
          <p:cNvSpPr>
            <a:spLocks noGrp="1"/>
          </p:cNvSpPr>
          <p:nvPr>
            <p:ph type="subTitle" idx="4294967295"/>
          </p:nvPr>
        </p:nvSpPr>
        <p:spPr>
          <a:xfrm>
            <a:off x="1524000" y="3602037"/>
            <a:ext cx="9144000" cy="1655763"/>
          </a:xfrm>
        </p:spPr>
        <p:txBody>
          <a:bodyPr/>
          <a:lstStyle/>
          <a:p>
            <a:endParaRPr lang="zh-CN" altLang="en-US"/>
          </a:p>
        </p:txBody>
      </p:sp>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9172" cy="6858000"/>
          </a:xfrm>
          <a:prstGeom prst="rect">
            <a:avLst/>
          </a:prstGeom>
        </p:spPr>
      </p:pic>
      <p:sp>
        <p:nvSpPr>
          <p:cNvPr id="5" name="标题 1"/>
          <p:cNvSpPr txBox="1"/>
          <p:nvPr/>
        </p:nvSpPr>
        <p:spPr>
          <a:xfrm>
            <a:off x="1354667" y="2527069"/>
            <a:ext cx="9482667" cy="1317696"/>
          </a:xfr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lvl="0"/>
            <a:r>
              <a:rPr lang="zh-CN" altLang="en-US" sz="5335" b="1" dirty="0">
                <a:solidFill>
                  <a:schemeClr val="bg1"/>
                </a:solidFill>
                <a:latin typeface="微软雅黑" panose="020B0503020204020204" pitchFamily="34" charset="-122"/>
                <a:ea typeface="微软雅黑" panose="020B0503020204020204" pitchFamily="34" charset="-122"/>
                <a:cs typeface="Times New Roman" panose="02020603050405020304" charset="0"/>
              </a:rPr>
              <a:t>提问</a:t>
            </a:r>
            <a:endParaRPr lang="zh-CN" altLang="en-US" sz="5335" dirty="0">
              <a:latin typeface="微软雅黑" panose="020B0503020204020204" pitchFamily="34" charset="-122"/>
              <a:ea typeface="微软雅黑" panose="020B0503020204020204" pitchFamily="34" charset="-122"/>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4294967295"/>
          </p:nvPr>
        </p:nvSpPr>
        <p:spPr>
          <a:xfrm>
            <a:off x="1524000" y="1122363"/>
            <a:ext cx="9144000" cy="2387600"/>
          </a:xfrm>
        </p:spPr>
        <p:txBody>
          <a:bodyPr/>
          <a:lstStyle/>
          <a:p>
            <a:endParaRPr lang="zh-CN" altLang="en-US"/>
          </a:p>
        </p:txBody>
      </p:sp>
      <p:sp>
        <p:nvSpPr>
          <p:cNvPr id="3" name="副标题 2"/>
          <p:cNvSpPr>
            <a:spLocks noGrp="1"/>
          </p:cNvSpPr>
          <p:nvPr>
            <p:ph type="subTitle" idx="4294967295"/>
          </p:nvPr>
        </p:nvSpPr>
        <p:spPr>
          <a:xfrm>
            <a:off x="1524000" y="3602037"/>
            <a:ext cx="9144000" cy="1655763"/>
          </a:xfrm>
        </p:spPr>
        <p:txBody>
          <a:bodyPr/>
          <a:lstStyle/>
          <a:p>
            <a:endParaRPr lang="zh-CN" altLang="en-US"/>
          </a:p>
        </p:txBody>
      </p:sp>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9172" cy="6858000"/>
          </a:xfrm>
          <a:prstGeom prst="rect">
            <a:avLst/>
          </a:prstGeom>
        </p:spPr>
      </p:pic>
      <p:sp>
        <p:nvSpPr>
          <p:cNvPr id="5" name="标题 1"/>
          <p:cNvSpPr txBox="1"/>
          <p:nvPr/>
        </p:nvSpPr>
        <p:spPr>
          <a:xfrm>
            <a:off x="1354667" y="2527069"/>
            <a:ext cx="9482667" cy="1317696"/>
          </a:xfr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lvl="0"/>
            <a:r>
              <a:rPr lang="zh-CN" altLang="en-US" sz="5335" b="1" dirty="0">
                <a:solidFill>
                  <a:schemeClr val="bg1"/>
                </a:solidFill>
                <a:latin typeface="微软雅黑" panose="020B0503020204020204" pitchFamily="34" charset="-122"/>
                <a:ea typeface="微软雅黑" panose="020B0503020204020204" pitchFamily="34" charset="-122"/>
                <a:cs typeface="Times New Roman" panose="02020603050405020304" charset="0"/>
              </a:rPr>
              <a:t>实地指导与点评</a:t>
            </a:r>
            <a:endParaRPr lang="zh-CN" altLang="en-US" sz="5335" dirty="0">
              <a:latin typeface="微软雅黑" panose="020B0503020204020204" pitchFamily="34" charset="-122"/>
              <a:ea typeface="微软雅黑" panose="020B0503020204020204" pitchFamily="34" charset="-122"/>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4294967295"/>
          </p:nvPr>
        </p:nvSpPr>
        <p:spPr>
          <a:xfrm>
            <a:off x="1524000" y="1122363"/>
            <a:ext cx="9144000" cy="2387600"/>
          </a:xfrm>
        </p:spPr>
        <p:txBody>
          <a:bodyPr/>
          <a:lstStyle/>
          <a:p>
            <a:endParaRPr lang="zh-CN" altLang="en-US"/>
          </a:p>
        </p:txBody>
      </p:sp>
      <p:sp>
        <p:nvSpPr>
          <p:cNvPr id="3" name="副标题 2"/>
          <p:cNvSpPr>
            <a:spLocks noGrp="1"/>
          </p:cNvSpPr>
          <p:nvPr>
            <p:ph type="subTitle" idx="4294967295"/>
          </p:nvPr>
        </p:nvSpPr>
        <p:spPr>
          <a:xfrm>
            <a:off x="1524000" y="3602037"/>
            <a:ext cx="9144000" cy="1655763"/>
          </a:xfrm>
        </p:spPr>
        <p:txBody>
          <a:bodyPr/>
          <a:lstStyle/>
          <a:p>
            <a:endParaRPr lang="zh-CN" altLang="en-US"/>
          </a:p>
        </p:txBody>
      </p:sp>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9172" cy="6858000"/>
          </a:xfrm>
          <a:prstGeom prst="rect">
            <a:avLst/>
          </a:prstGeom>
        </p:spPr>
      </p:pic>
      <p:sp>
        <p:nvSpPr>
          <p:cNvPr id="5" name="标题 1"/>
          <p:cNvSpPr txBox="1"/>
          <p:nvPr/>
        </p:nvSpPr>
        <p:spPr>
          <a:xfrm>
            <a:off x="2102199" y="2418696"/>
            <a:ext cx="7799059" cy="1317696"/>
          </a:xfr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zh-CN" altLang="en-US" sz="5335" b="1"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专家意见反馈</a:t>
            </a:r>
            <a:endParaRPr lang="en-US" sz="5335" b="1"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4294967295"/>
          </p:nvPr>
        </p:nvSpPr>
        <p:spPr>
          <a:xfrm>
            <a:off x="1524000" y="1122363"/>
            <a:ext cx="9144000" cy="2387600"/>
          </a:xfrm>
        </p:spPr>
        <p:txBody>
          <a:bodyPr/>
          <a:lstStyle/>
          <a:p>
            <a:endParaRPr lang="zh-CN" altLang="en-US"/>
          </a:p>
        </p:txBody>
      </p:sp>
      <p:sp>
        <p:nvSpPr>
          <p:cNvPr id="3" name="副标题 2"/>
          <p:cNvSpPr>
            <a:spLocks noGrp="1"/>
          </p:cNvSpPr>
          <p:nvPr>
            <p:ph type="subTitle" idx="4294967295"/>
          </p:nvPr>
        </p:nvSpPr>
        <p:spPr>
          <a:xfrm>
            <a:off x="1524000" y="3602037"/>
            <a:ext cx="9144000" cy="1655763"/>
          </a:xfrm>
        </p:spPr>
        <p:txBody>
          <a:bodyPr/>
          <a:lstStyle/>
          <a:p>
            <a:endParaRPr lang="zh-CN" altLang="en-US"/>
          </a:p>
        </p:txBody>
      </p:sp>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9172" cy="6858000"/>
          </a:xfrm>
          <a:prstGeom prst="rect">
            <a:avLst/>
          </a:prstGeom>
        </p:spPr>
      </p:pic>
      <p:sp>
        <p:nvSpPr>
          <p:cNvPr id="5" name="标题 1"/>
          <p:cNvSpPr txBox="1"/>
          <p:nvPr/>
        </p:nvSpPr>
        <p:spPr>
          <a:xfrm>
            <a:off x="2102199" y="2418696"/>
            <a:ext cx="7799059" cy="1317696"/>
          </a:xfr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zh-CN" altLang="en-US" sz="5335" b="1"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医院领导总结发言</a:t>
            </a:r>
            <a:endParaRPr lang="en-US" sz="5335" b="1"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4294967295"/>
          </p:nvPr>
        </p:nvSpPr>
        <p:spPr>
          <a:xfrm>
            <a:off x="1524000" y="1122363"/>
            <a:ext cx="9144000" cy="2387600"/>
          </a:xfrm>
        </p:spPr>
        <p:txBody>
          <a:bodyPr/>
          <a:lstStyle/>
          <a:p>
            <a:endParaRPr lang="zh-CN" altLang="en-US"/>
          </a:p>
        </p:txBody>
      </p:sp>
      <p:sp>
        <p:nvSpPr>
          <p:cNvPr id="3" name="副标题 2"/>
          <p:cNvSpPr>
            <a:spLocks noGrp="1"/>
          </p:cNvSpPr>
          <p:nvPr>
            <p:ph type="subTitle" idx="4294967295"/>
          </p:nvPr>
        </p:nvSpPr>
        <p:spPr>
          <a:xfrm>
            <a:off x="1524000" y="3602037"/>
            <a:ext cx="9144000" cy="1655763"/>
          </a:xfrm>
        </p:spPr>
        <p:txBody>
          <a:bodyPr/>
          <a:lstStyle/>
          <a:p>
            <a:endParaRPr lang="zh-CN" altLang="en-US"/>
          </a:p>
        </p:txBody>
      </p:sp>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9172" cy="6858000"/>
          </a:xfrm>
          <a:prstGeom prst="rect">
            <a:avLst/>
          </a:prstGeom>
        </p:spPr>
      </p:pic>
      <p:sp>
        <p:nvSpPr>
          <p:cNvPr id="5" name="标题 1"/>
          <p:cNvSpPr txBox="1"/>
          <p:nvPr/>
        </p:nvSpPr>
        <p:spPr>
          <a:xfrm>
            <a:off x="1524000" y="2418696"/>
            <a:ext cx="9438887" cy="1317696"/>
          </a:xfr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zh-CN" altLang="en-US" sz="5335" b="1"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专家讨论、打分</a:t>
            </a:r>
            <a:r>
              <a:rPr lang="zh-CN" altLang="en-US" sz="4265" b="1"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（其他人离场）</a:t>
            </a:r>
            <a:endParaRPr lang="en-US" sz="5335" b="1"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4294967295"/>
          </p:nvPr>
        </p:nvSpPr>
        <p:spPr>
          <a:xfrm>
            <a:off x="1524000" y="1122363"/>
            <a:ext cx="9144000" cy="2387600"/>
          </a:xfrm>
        </p:spPr>
        <p:txBody>
          <a:bodyPr/>
          <a:lstStyle/>
          <a:p>
            <a:endParaRPr lang="zh-CN" altLang="en-US"/>
          </a:p>
        </p:txBody>
      </p:sp>
      <p:sp>
        <p:nvSpPr>
          <p:cNvPr id="3" name="副标题 2"/>
          <p:cNvSpPr>
            <a:spLocks noGrp="1"/>
          </p:cNvSpPr>
          <p:nvPr>
            <p:ph type="subTitle" idx="4294967295"/>
          </p:nvPr>
        </p:nvSpPr>
        <p:spPr>
          <a:xfrm>
            <a:off x="1524000" y="3602037"/>
            <a:ext cx="9144000" cy="1655763"/>
          </a:xfrm>
        </p:spPr>
        <p:txBody>
          <a:bodyPr/>
          <a:lstStyle/>
          <a:p>
            <a:endParaRPr lang="zh-CN" altLang="en-US"/>
          </a:p>
        </p:txBody>
      </p:sp>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9172" cy="6858000"/>
          </a:xfrm>
          <a:prstGeom prst="rect">
            <a:avLst/>
          </a:prstGeom>
        </p:spPr>
      </p:pic>
      <p:sp>
        <p:nvSpPr>
          <p:cNvPr id="5" name="标题 1"/>
          <p:cNvSpPr txBox="1"/>
          <p:nvPr/>
        </p:nvSpPr>
        <p:spPr>
          <a:xfrm>
            <a:off x="2152649" y="1975633"/>
            <a:ext cx="7886700" cy="1325563"/>
          </a:xfr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zh-CN" altLang="en-US" sz="5335" b="1">
                <a:solidFill>
                  <a:schemeClr val="bg1"/>
                </a:solidFill>
                <a:latin typeface="微软雅黑" panose="020B0503020204020204" pitchFamily="34" charset="-122"/>
                <a:ea typeface="微软雅黑" panose="020B0503020204020204" pitchFamily="34" charset="-122"/>
                <a:cs typeface="Arial" panose="020B0604020202020204" pitchFamily="34" charset="0"/>
              </a:rPr>
              <a:t>评审专家致辞</a:t>
            </a:r>
            <a:endParaRPr lang="en-US" sz="5335" b="1"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4294967295"/>
          </p:nvPr>
        </p:nvSpPr>
        <p:spPr>
          <a:xfrm>
            <a:off x="1524000" y="1122363"/>
            <a:ext cx="9144000" cy="2387600"/>
          </a:xfrm>
        </p:spPr>
        <p:txBody>
          <a:bodyPr/>
          <a:lstStyle/>
          <a:p>
            <a:endParaRPr lang="zh-CN" altLang="en-US"/>
          </a:p>
        </p:txBody>
      </p:sp>
      <p:sp>
        <p:nvSpPr>
          <p:cNvPr id="3" name="副标题 2"/>
          <p:cNvSpPr>
            <a:spLocks noGrp="1"/>
          </p:cNvSpPr>
          <p:nvPr>
            <p:ph type="subTitle" idx="4294967295"/>
          </p:nvPr>
        </p:nvSpPr>
        <p:spPr>
          <a:xfrm>
            <a:off x="1524000" y="3602037"/>
            <a:ext cx="9144000" cy="1655763"/>
          </a:xfrm>
        </p:spPr>
        <p:txBody>
          <a:bodyPr/>
          <a:lstStyle/>
          <a:p>
            <a:endParaRPr lang="zh-CN" altLang="en-US"/>
          </a:p>
        </p:txBody>
      </p:sp>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9172" cy="6858000"/>
          </a:xfrm>
          <a:prstGeom prst="rect">
            <a:avLst/>
          </a:prstGeom>
        </p:spPr>
      </p:pic>
      <p:sp>
        <p:nvSpPr>
          <p:cNvPr id="5" name="标题 1"/>
          <p:cNvSpPr txBox="1"/>
          <p:nvPr/>
        </p:nvSpPr>
        <p:spPr>
          <a:xfrm>
            <a:off x="2102199" y="2418696"/>
            <a:ext cx="7799059" cy="1317696"/>
          </a:xfr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zh-CN" altLang="en-US" sz="5335" b="1"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院领导致辞</a:t>
            </a:r>
            <a:endParaRPr lang="en-US" sz="5335" b="1"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4294967295"/>
          </p:nvPr>
        </p:nvSpPr>
        <p:spPr>
          <a:xfrm>
            <a:off x="1524000" y="1122363"/>
            <a:ext cx="9144000" cy="2387600"/>
          </a:xfrm>
        </p:spPr>
        <p:txBody>
          <a:bodyPr/>
          <a:lstStyle/>
          <a:p>
            <a:endParaRPr lang="zh-CN" altLang="en-US"/>
          </a:p>
        </p:txBody>
      </p:sp>
      <p:sp>
        <p:nvSpPr>
          <p:cNvPr id="3" name="副标题 2"/>
          <p:cNvSpPr>
            <a:spLocks noGrp="1"/>
          </p:cNvSpPr>
          <p:nvPr>
            <p:ph type="subTitle" idx="4294967295"/>
          </p:nvPr>
        </p:nvSpPr>
        <p:spPr>
          <a:xfrm>
            <a:off x="1524000" y="3602037"/>
            <a:ext cx="9144000" cy="1655763"/>
          </a:xfrm>
        </p:spPr>
        <p:txBody>
          <a:bodyPr/>
          <a:lstStyle/>
          <a:p>
            <a:endParaRPr lang="zh-CN" altLang="en-US"/>
          </a:p>
        </p:txBody>
      </p:sp>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9172" cy="6858000"/>
          </a:xfrm>
          <a:prstGeom prst="rect">
            <a:avLst/>
          </a:prstGeom>
        </p:spPr>
      </p:pic>
      <p:sp>
        <p:nvSpPr>
          <p:cNvPr id="5" name="标题 1"/>
          <p:cNvSpPr txBox="1"/>
          <p:nvPr/>
        </p:nvSpPr>
        <p:spPr>
          <a:xfrm>
            <a:off x="1005840" y="2176497"/>
            <a:ext cx="10187940" cy="1359508"/>
          </a:xfr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zh-CN" altLang="en-US" sz="5335" b="1">
                <a:solidFill>
                  <a:schemeClr val="bg1"/>
                </a:solidFill>
                <a:latin typeface="微软雅黑" panose="020B0503020204020204" pitchFamily="34" charset="-122"/>
                <a:ea typeface="微软雅黑" panose="020B0503020204020204" pitchFamily="34" charset="-122"/>
                <a:cs typeface="Arial" panose="020B0604020202020204" pitchFamily="34" charset="0"/>
              </a:rPr>
              <a:t>肺栓塞与肺血管病照护</a:t>
            </a:r>
            <a:r>
              <a:rPr lang="zh-CN" altLang="en-US" sz="5335" b="1"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能力汇报</a:t>
            </a:r>
            <a:endParaRPr lang="en-US" sz="5335" b="1"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635" y="237490"/>
            <a:ext cx="12191365" cy="591820"/>
          </a:xfrm>
        </p:spPr>
        <p:txBody>
          <a:bodyPr>
            <a:noAutofit/>
          </a:bodyPr>
          <a:lstStyle/>
          <a:p>
            <a:pPr algn="ctr"/>
            <a:r>
              <a:rPr lang="zh-CN" altLang="en-US"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一、开展肺栓塞与肺血管病照护能力提升项目基本条件</a:t>
            </a:r>
            <a:endParaRPr lang="zh-CN" altLang="en-US"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文本框 4"/>
          <p:cNvSpPr txBox="1"/>
          <p:nvPr/>
        </p:nvSpPr>
        <p:spPr>
          <a:xfrm>
            <a:off x="875665" y="984255"/>
            <a:ext cx="10527665" cy="5509200"/>
          </a:xfrm>
          <a:prstGeom prst="rect">
            <a:avLst/>
          </a:prstGeom>
          <a:noFill/>
        </p:spPr>
        <p:txBody>
          <a:bodyPr wrap="square" rtlCol="0">
            <a:spAutoFit/>
          </a:bodyPr>
          <a:lstStyle/>
          <a:p>
            <a:pPr marL="342900" indent="-342900">
              <a:lnSpc>
                <a:spcPct val="200000"/>
              </a:lnSpc>
              <a:buFont typeface="Wingdings" panose="05000000000000000000" charset="0"/>
              <a:buChar char="Ø"/>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sym typeface="+mn-ea"/>
              </a:rPr>
              <a:t>门诊是否设置肺栓塞与肺血管病专病门诊</a:t>
            </a: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342900" indent="-342900">
              <a:lnSpc>
                <a:spcPct val="200000"/>
              </a:lnSpc>
              <a:buFont typeface="Wingdings" panose="05000000000000000000" charset="0"/>
              <a:buChar char="Ø"/>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sym typeface="+mn-ea"/>
              </a:rPr>
              <a:t>病房是否设置肺栓塞与肺血管病病床或主诊</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sym typeface="+mn-ea"/>
              </a:rPr>
              <a:t>治疗组</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342900" indent="-342900">
              <a:lnSpc>
                <a:spcPct val="200000"/>
              </a:lnSpc>
              <a:buFont typeface="Wingdings" panose="05000000000000000000" charset="0"/>
              <a:buChar char="Ø"/>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sym typeface="+mn-ea"/>
              </a:rPr>
              <a:t>医技科室是否开展肺栓塞与肺血管病相关非介入诊察技术与介入技术</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800100" lvl="1" indent="-342900">
              <a:lnSpc>
                <a:spcPct val="200000"/>
              </a:lnSpc>
              <a:buFont typeface="Wingdings" panose="05000000000000000000" pitchFamily="2" charset="2"/>
              <a:buChar char="n"/>
            </a:pPr>
            <a:r>
              <a:rPr lang="zh-CN" altLang="en-US" sz="2000" b="1" dirty="0">
                <a:latin typeface="微软雅黑" panose="020B0503020204020204" pitchFamily="34" charset="-122"/>
                <a:ea typeface="微软雅黑" panose="020B0503020204020204" pitchFamily="34" charset="-122"/>
                <a:cs typeface="微软雅黑" panose="020B0503020204020204" pitchFamily="34" charset="-122"/>
                <a:sym typeface="+mn-ea"/>
              </a:rPr>
              <a:t>核素肺通气显像、肺灌注显像、肺动脉</a:t>
            </a:r>
            <a:r>
              <a:rPr lang="en-US" altLang="zh-CN" sz="2000" b="1" dirty="0">
                <a:latin typeface="微软雅黑" panose="020B0503020204020204" pitchFamily="34" charset="-122"/>
                <a:ea typeface="微软雅黑" panose="020B0503020204020204" pitchFamily="34" charset="-122"/>
                <a:cs typeface="微软雅黑" panose="020B0503020204020204" pitchFamily="34" charset="-122"/>
                <a:sym typeface="+mn-ea"/>
              </a:rPr>
              <a:t>CTA</a:t>
            </a:r>
            <a:r>
              <a:rPr lang="zh-CN" altLang="en-US" sz="2000" b="1" dirty="0">
                <a:latin typeface="微软雅黑" panose="020B0503020204020204" pitchFamily="34" charset="-122"/>
                <a:ea typeface="微软雅黑" panose="020B0503020204020204" pitchFamily="34" charset="-122"/>
                <a:cs typeface="微软雅黑" panose="020B0503020204020204" pitchFamily="34" charset="-122"/>
                <a:sym typeface="+mn-ea"/>
              </a:rPr>
              <a:t>、超声心动图（右心结构与功能评估）、肺通气与弥散功能、六分钟步行试验、心肺运动试验、多导睡眠监测</a:t>
            </a:r>
            <a:endParaRPr lang="en-US" altLang="zh-CN" sz="2000" b="1"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800100" lvl="1" indent="-342900">
              <a:lnSpc>
                <a:spcPct val="200000"/>
              </a:lnSpc>
              <a:buFont typeface="Wingdings" panose="05000000000000000000" pitchFamily="2" charset="2"/>
              <a:buChar char="n"/>
            </a:pPr>
            <a:r>
              <a:rPr lang="en-US" altLang="zh-CN" sz="2000" b="1" dirty="0">
                <a:latin typeface="微软雅黑" panose="020B0503020204020204" pitchFamily="34" charset="-122"/>
                <a:ea typeface="微软雅黑" panose="020B0503020204020204" pitchFamily="34" charset="-122"/>
                <a:cs typeface="微软雅黑" panose="020B0503020204020204" pitchFamily="34" charset="-122"/>
                <a:sym typeface="+mn-ea"/>
              </a:rPr>
              <a:t>DSA</a:t>
            </a:r>
            <a:r>
              <a:rPr lang="zh-CN" altLang="en-US" sz="2000" b="1" dirty="0">
                <a:latin typeface="微软雅黑" panose="020B0503020204020204" pitchFamily="34" charset="-122"/>
                <a:ea typeface="微软雅黑" panose="020B0503020204020204" pitchFamily="34" charset="-122"/>
                <a:cs typeface="微软雅黑" panose="020B0503020204020204" pitchFamily="34" charset="-122"/>
                <a:sym typeface="+mn-ea"/>
              </a:rPr>
              <a:t>下肺动脉造影、右心导管检查、急性血管反应试验、运动负荷右心导管、球囊肺动脉成形术、急性肺栓塞介入（取栓</a:t>
            </a:r>
            <a:r>
              <a:rPr lang="en-US" altLang="zh-CN" sz="2000" b="1"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b="1" dirty="0">
                <a:latin typeface="微软雅黑" panose="020B0503020204020204" pitchFamily="34" charset="-122"/>
                <a:ea typeface="微软雅黑" panose="020B0503020204020204" pitchFamily="34" charset="-122"/>
                <a:cs typeface="微软雅黑" panose="020B0503020204020204" pitchFamily="34" charset="-122"/>
                <a:sym typeface="+mn-ea"/>
              </a:rPr>
              <a:t>碎栓</a:t>
            </a:r>
            <a:r>
              <a:rPr lang="en-US" altLang="zh-CN" sz="2000" b="1"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b="1" dirty="0">
                <a:latin typeface="微软雅黑" panose="020B0503020204020204" pitchFamily="34" charset="-122"/>
                <a:ea typeface="微软雅黑" panose="020B0503020204020204" pitchFamily="34" charset="-122"/>
                <a:cs typeface="微软雅黑" panose="020B0503020204020204" pitchFamily="34" charset="-122"/>
                <a:sym typeface="+mn-ea"/>
              </a:rPr>
              <a:t>溶栓）治疗</a:t>
            </a:r>
            <a:endParaRPr lang="en-US" altLang="zh-CN" sz="2000" b="1"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342900" indent="-342900">
              <a:lnSpc>
                <a:spcPct val="200000"/>
              </a:lnSpc>
              <a:buFont typeface="Wingdings" panose="05000000000000000000" charset="0"/>
              <a:buChar char="Ø"/>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sym typeface="+mn-ea"/>
              </a:rPr>
              <a:t>是否有定期科普宣教</a:t>
            </a: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idx="4294967295"/>
            <p:custDataLst>
              <p:tags r:id="rId1"/>
            </p:custDataLst>
          </p:nvPr>
        </p:nvSpPr>
        <p:spPr>
          <a:xfrm>
            <a:off x="635" y="237490"/>
            <a:ext cx="12191365" cy="591820"/>
          </a:xfrm>
        </p:spPr>
        <p:txBody>
          <a:bodyPr>
            <a:noAutofit/>
          </a:bodyPr>
          <a:lstStyle/>
          <a:p>
            <a:pPr algn="ctr"/>
            <a:r>
              <a:rPr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二、</a:t>
            </a:r>
            <a:r>
              <a:rPr lang="zh-CN" altLang="en-US"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肺栓塞与肺血管病相关临床诊疗技术要求</a:t>
            </a:r>
            <a:endParaRPr lang="zh-CN" altLang="en-US"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5" name="文本框 4"/>
          <p:cNvSpPr txBox="1"/>
          <p:nvPr/>
        </p:nvSpPr>
        <p:spPr>
          <a:xfrm>
            <a:off x="875665" y="975785"/>
            <a:ext cx="10527665" cy="1569660"/>
          </a:xfrm>
          <a:prstGeom prst="rect">
            <a:avLst/>
          </a:prstGeom>
          <a:noFill/>
        </p:spPr>
        <p:txBody>
          <a:bodyPr wrap="square" rtlCol="0">
            <a:spAutoFit/>
          </a:bodyPr>
          <a:lstStyle/>
          <a:p>
            <a:pPr marL="342900" indent="-342900">
              <a:lnSpc>
                <a:spcPct val="200000"/>
              </a:lnSpc>
              <a:buFont typeface="Wingdings" panose="05000000000000000000" charset="0"/>
              <a:buChar char="Ø"/>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sym typeface="+mn-ea"/>
              </a:rPr>
              <a:t>肺栓塞与肺动脉高压规范诊治能力</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800100" lvl="1" indent="-342900">
              <a:lnSpc>
                <a:spcPct val="200000"/>
              </a:lnSpc>
              <a:buFont typeface="Wingdings" panose="05000000000000000000" charset="0"/>
              <a:buChar char="Ø"/>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sym typeface="+mn-ea"/>
              </a:rPr>
              <a:t>临床医师诊疗水平</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aphicFrame>
        <p:nvGraphicFramePr>
          <p:cNvPr id="4" name="表格 3"/>
          <p:cNvGraphicFramePr/>
          <p:nvPr>
            <p:custDataLst>
              <p:tags r:id="rId2"/>
            </p:custDataLst>
          </p:nvPr>
        </p:nvGraphicFramePr>
        <p:xfrm>
          <a:off x="779488" y="2539368"/>
          <a:ext cx="10636968" cy="3873926"/>
        </p:xfrm>
        <a:graphic>
          <a:graphicData uri="http://schemas.openxmlformats.org/drawingml/2006/table">
            <a:tbl>
              <a:tblPr firstRow="1" bandRow="1">
                <a:tableStyleId>{5C22544A-7EE6-4342-B048-85BDC9FD1C3A}</a:tableStyleId>
              </a:tblPr>
              <a:tblGrid>
                <a:gridCol w="869428"/>
                <a:gridCol w="8214610"/>
                <a:gridCol w="1552930"/>
              </a:tblGrid>
              <a:tr h="500972">
                <a:tc>
                  <a:txBody>
                    <a:bodyPr/>
                    <a:lstStyle/>
                    <a:p>
                      <a:pPr indent="0" algn="ctr">
                        <a:buNone/>
                      </a:pPr>
                      <a:endParaRPr lang="zh-CN" altLang="en-US" sz="1800" b="1" dirty="0">
                        <a:solidFill>
                          <a:schemeClr val="bg1"/>
                        </a:solidFill>
                        <a:latin typeface="Arial" panose="020B0604020202020204" pitchFamily="34" charset="0"/>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C10000"/>
                    </a:solidFill>
                  </a:tcPr>
                </a:tc>
                <a:tc>
                  <a:txBody>
                    <a:bodyPr/>
                    <a:lstStyle/>
                    <a:p>
                      <a:pPr indent="0" algn="ctr">
                        <a:lnSpc>
                          <a:spcPct val="150000"/>
                        </a:lnSpc>
                        <a:buNone/>
                      </a:pPr>
                      <a:r>
                        <a:rPr lang="zh-CN" altLang="en-US" sz="1600" b="1" dirty="0">
                          <a:solidFill>
                            <a:schemeClr val="bg1"/>
                          </a:solidFill>
                          <a:latin typeface="微软雅黑" panose="020B0503020204020204" pitchFamily="34" charset="-122"/>
                          <a:ea typeface="微软雅黑" panose="020B0503020204020204" pitchFamily="34" charset="-122"/>
                        </a:rPr>
                        <a:t>具体具备开展相关诊疗的能力</a:t>
                      </a:r>
                      <a:endParaRPr lang="zh-CN" altLang="en-US" sz="1600" b="1" dirty="0">
                        <a:solidFill>
                          <a:schemeClr val="bg1"/>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C10000"/>
                    </a:solidFill>
                  </a:tcPr>
                </a:tc>
                <a:tc>
                  <a:txBody>
                    <a:bodyPr/>
                    <a:lstStyle/>
                    <a:p>
                      <a:pPr indent="0" algn="ctr">
                        <a:buNone/>
                      </a:pPr>
                      <a:r>
                        <a:rPr lang="zh-CN" altLang="en-US" sz="1600" b="1" dirty="0">
                          <a:solidFill>
                            <a:schemeClr val="bg1"/>
                          </a:solidFill>
                          <a:latin typeface="微软雅黑" panose="020B0503020204020204" pitchFamily="34" charset="-122"/>
                          <a:ea typeface="微软雅黑" panose="020B0503020204020204" pitchFamily="34" charset="-122"/>
                        </a:rPr>
                        <a:t>评分</a:t>
                      </a:r>
                      <a:endParaRPr lang="zh-CN" altLang="en-US" sz="1600" b="1" dirty="0">
                        <a:solidFill>
                          <a:schemeClr val="bg1"/>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C10000"/>
                    </a:solidFill>
                  </a:tcPr>
                </a:tc>
              </a:tr>
              <a:tr h="500972">
                <a:tc rowSpan="7">
                  <a:txBody>
                    <a:bodyPr/>
                    <a:lstStyle/>
                    <a:p>
                      <a:pPr indent="0" algn="ctr">
                        <a:buNone/>
                      </a:pPr>
                      <a:r>
                        <a:rPr lang="zh-CN" altLang="en-US" sz="1600" b="1" dirty="0">
                          <a:solidFill>
                            <a:srgbClr val="000000"/>
                          </a:solidFill>
                          <a:latin typeface="Arial" panose="020B0604020202020204" pitchFamily="34" charset="0"/>
                          <a:ea typeface="微软雅黑" panose="020B0503020204020204" pitchFamily="34" charset="-122"/>
                        </a:rPr>
                        <a:t>考察点</a:t>
                      </a:r>
                      <a:endParaRPr lang="zh-CN" altLang="en-US" sz="1600" b="1" dirty="0">
                        <a:solidFill>
                          <a:srgbClr val="000000"/>
                        </a:solidFill>
                        <a:latin typeface="Arial" panose="020B0604020202020204" pitchFamily="34" charset="0"/>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1"/>
                    </a:solidFill>
                  </a:tcPr>
                </a:tc>
                <a:tc>
                  <a:txBody>
                    <a:bodyPr/>
                    <a:lstStyle/>
                    <a:p>
                      <a:pPr indent="0">
                        <a:lnSpc>
                          <a:spcPct val="150000"/>
                        </a:lnSpc>
                        <a:buNone/>
                      </a:pPr>
                      <a:r>
                        <a:rPr kumimoji="1" lang="zh-CN" altLang="en-US" sz="1600" dirty="0">
                          <a:latin typeface="微软雅黑" panose="020B0503020204020204" pitchFamily="34" charset="-122"/>
                          <a:ea typeface="微软雅黑" panose="020B0503020204020204" pitchFamily="34" charset="-122"/>
                          <a:cs typeface="微软雅黑" panose="020B0503020204020204" pitchFamily="34" charset="-122"/>
                        </a:rPr>
                        <a:t>熟悉国内外肺栓塞指南</a:t>
                      </a:r>
                      <a:endParaRPr lang="zh-CN" altLang="en-US" sz="1600" b="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1"/>
                    </a:solidFill>
                  </a:tcPr>
                </a:tc>
                <a:tc>
                  <a:txBody>
                    <a:bodyPr/>
                    <a:lstStyle/>
                    <a:p>
                      <a:pPr indent="0">
                        <a:buNone/>
                      </a:pPr>
                      <a:endParaRPr lang="en-US" altLang="en-US" sz="600" b="0">
                        <a:solidFill>
                          <a:srgbClr val="FF0000"/>
                        </a:solidFill>
                        <a:latin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1"/>
                    </a:solidFill>
                  </a:tcPr>
                </a:tc>
              </a:tr>
              <a:tr h="440989">
                <a:tc vMerge="1">
                  <a:tcP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tcPr>
                </a:tc>
                <a:tc>
                  <a:txBody>
                    <a:bodyPr/>
                    <a:lstStyle/>
                    <a:p>
                      <a:pPr indent="0">
                        <a:lnSpc>
                          <a:spcPct val="150000"/>
                        </a:lnSpc>
                        <a:buNone/>
                      </a:pPr>
                      <a:r>
                        <a:rPr kumimoji="1" lang="zh-CN" altLang="en-US" sz="1600" dirty="0">
                          <a:latin typeface="微软雅黑" panose="020B0503020204020204" pitchFamily="34" charset="-122"/>
                          <a:ea typeface="微软雅黑" panose="020B0503020204020204" pitchFamily="34" charset="-122"/>
                          <a:cs typeface="微软雅黑" panose="020B0503020204020204" pitchFamily="34" charset="-122"/>
                        </a:rPr>
                        <a:t>正确识别</a:t>
                      </a:r>
                      <a:r>
                        <a:rPr kumimoji="1" lang="en-US" altLang="zh-CN" sz="1600" dirty="0">
                          <a:latin typeface="微软雅黑" panose="020B0503020204020204" pitchFamily="34" charset="-122"/>
                          <a:ea typeface="微软雅黑" panose="020B0503020204020204" pitchFamily="34" charset="-122"/>
                          <a:cs typeface="微软雅黑" panose="020B0503020204020204" pitchFamily="34" charset="-122"/>
                        </a:rPr>
                        <a:t>CTPA</a:t>
                      </a:r>
                      <a:r>
                        <a:rPr kumimoji="1" lang="zh-CN" altLang="en-US" sz="1600" dirty="0">
                          <a:latin typeface="微软雅黑" panose="020B0503020204020204" pitchFamily="34" charset="-122"/>
                          <a:ea typeface="微软雅黑" panose="020B0503020204020204" pitchFamily="34" charset="-122"/>
                          <a:cs typeface="微软雅黑" panose="020B0503020204020204" pitchFamily="34" charset="-122"/>
                        </a:rPr>
                        <a:t>影像</a:t>
                      </a:r>
                      <a:endParaRPr lang="zh-CN" altLang="en-US" sz="1600" b="0" dirty="0">
                        <a:solidFill>
                          <a:srgbClr val="4472C4"/>
                        </a:solidFill>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1"/>
                    </a:solidFill>
                  </a:tcPr>
                </a:tc>
                <a:tc>
                  <a:txBody>
                    <a:bodyPr/>
                    <a:lstStyle/>
                    <a:p>
                      <a:pPr indent="0">
                        <a:buNone/>
                      </a:pPr>
                      <a:endParaRPr lang="en-US" altLang="en-US" sz="600" b="0" dirty="0">
                        <a:solidFill>
                          <a:srgbClr val="4472C4"/>
                        </a:solidFill>
                        <a:latin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1"/>
                    </a:solidFill>
                  </a:tcPr>
                </a:tc>
              </a:tr>
              <a:tr h="459317">
                <a:tc vMerge="1">
                  <a:tcP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tcPr>
                </a:tc>
                <a:tc>
                  <a:txBody>
                    <a:bodyPr/>
                    <a:lstStyle/>
                    <a:p>
                      <a:pPr indent="0">
                        <a:lnSpc>
                          <a:spcPct val="150000"/>
                        </a:lnSpc>
                        <a:buNone/>
                      </a:pPr>
                      <a:r>
                        <a:rPr kumimoji="1" lang="zh-CN" altLang="en-US" sz="1600" dirty="0">
                          <a:latin typeface="微软雅黑" panose="020B0503020204020204" pitchFamily="34" charset="-122"/>
                          <a:ea typeface="微软雅黑" panose="020B0503020204020204" pitchFamily="34" charset="-122"/>
                          <a:cs typeface="微软雅黑" panose="020B0503020204020204" pitchFamily="34" charset="-122"/>
                        </a:rPr>
                        <a:t>正确识别肺栓塞溶栓适应证与禁忌证</a:t>
                      </a:r>
                      <a:endParaRPr lang="zh-CN" altLang="en-US" sz="1600" b="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1"/>
                    </a:solidFill>
                  </a:tcPr>
                </a:tc>
                <a:tc>
                  <a:txBody>
                    <a:bodyPr/>
                    <a:lstStyle/>
                    <a:p>
                      <a:pPr indent="0">
                        <a:buNone/>
                      </a:pPr>
                      <a:endParaRPr lang="en-US" altLang="en-US" sz="600" b="0">
                        <a:solidFill>
                          <a:srgbClr val="FF0000"/>
                        </a:solidFill>
                        <a:latin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1"/>
                    </a:solidFill>
                  </a:tcPr>
                </a:tc>
              </a:tr>
              <a:tr h="465982">
                <a:tc vMerge="1">
                  <a:tcP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tcPr>
                </a:tc>
                <a:tc>
                  <a:txBody>
                    <a:bodyPr/>
                    <a:lstStyle/>
                    <a:p>
                      <a:pPr indent="0">
                        <a:lnSpc>
                          <a:spcPct val="150000"/>
                        </a:lnSpc>
                        <a:buNone/>
                      </a:pPr>
                      <a:r>
                        <a:rPr kumimoji="1" lang="zh-CN" altLang="en-US" sz="1600" dirty="0">
                          <a:latin typeface="微软雅黑" panose="020B0503020204020204" pitchFamily="34" charset="-122"/>
                          <a:ea typeface="微软雅黑" panose="020B0503020204020204" pitchFamily="34" charset="-122"/>
                          <a:cs typeface="微软雅黑" panose="020B0503020204020204" pitchFamily="34" charset="-122"/>
                        </a:rPr>
                        <a:t>正确识别肺栓塞局部溶栓</a:t>
                      </a:r>
                      <a:r>
                        <a:rPr kumimoji="1" lang="en-US" altLang="zh-CN" sz="1600" dirty="0">
                          <a:latin typeface="微软雅黑" panose="020B0503020204020204" pitchFamily="34" charset="-122"/>
                          <a:ea typeface="微软雅黑" panose="020B0503020204020204" pitchFamily="34" charset="-122"/>
                          <a:cs typeface="微软雅黑" panose="020B0503020204020204" pitchFamily="34" charset="-122"/>
                        </a:rPr>
                        <a:t>/</a:t>
                      </a:r>
                      <a:r>
                        <a:rPr kumimoji="1" lang="zh-CN" altLang="en-US" sz="1600" dirty="0">
                          <a:latin typeface="微软雅黑" panose="020B0503020204020204" pitchFamily="34" charset="-122"/>
                          <a:ea typeface="微软雅黑" panose="020B0503020204020204" pitchFamily="34" charset="-122"/>
                          <a:cs typeface="微软雅黑" panose="020B0503020204020204" pitchFamily="34" charset="-122"/>
                        </a:rPr>
                        <a:t>碎栓</a:t>
                      </a:r>
                      <a:r>
                        <a:rPr kumimoji="1" lang="en-US" altLang="zh-CN" sz="1600" dirty="0">
                          <a:latin typeface="微软雅黑" panose="020B0503020204020204" pitchFamily="34" charset="-122"/>
                          <a:ea typeface="微软雅黑" panose="020B0503020204020204" pitchFamily="34" charset="-122"/>
                          <a:cs typeface="微软雅黑" panose="020B0503020204020204" pitchFamily="34" charset="-122"/>
                        </a:rPr>
                        <a:t>/</a:t>
                      </a:r>
                      <a:r>
                        <a:rPr kumimoji="1" lang="zh-CN" altLang="en-US" sz="1600" dirty="0">
                          <a:latin typeface="微软雅黑" panose="020B0503020204020204" pitchFamily="34" charset="-122"/>
                          <a:ea typeface="微软雅黑" panose="020B0503020204020204" pitchFamily="34" charset="-122"/>
                          <a:cs typeface="微软雅黑" panose="020B0503020204020204" pitchFamily="34" charset="-122"/>
                        </a:rPr>
                        <a:t>取栓适应证与禁忌证</a:t>
                      </a:r>
                      <a:endParaRPr lang="zh-CN" altLang="en-US" sz="1600" b="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1"/>
                    </a:solidFill>
                  </a:tcPr>
                </a:tc>
                <a:tc>
                  <a:txBody>
                    <a:bodyPr/>
                    <a:lstStyle/>
                    <a:p>
                      <a:pPr indent="0">
                        <a:buNone/>
                      </a:pPr>
                      <a:endParaRPr lang="en-US" altLang="en-US" sz="600" b="0">
                        <a:solidFill>
                          <a:srgbClr val="FF0000"/>
                        </a:solidFill>
                        <a:latin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1"/>
                    </a:solidFill>
                  </a:tcPr>
                </a:tc>
              </a:tr>
              <a:tr h="503194">
                <a:tc vMerge="1">
                  <a:tcP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tcPr>
                </a:tc>
                <a:tc>
                  <a:txBody>
                    <a:bodyPr/>
                    <a:lstStyle/>
                    <a:p>
                      <a:pPr indent="0">
                        <a:lnSpc>
                          <a:spcPct val="150000"/>
                        </a:lnSpc>
                        <a:buNone/>
                      </a:pPr>
                      <a:r>
                        <a:rPr kumimoji="1" lang="zh-CN" altLang="en-US" sz="1600" dirty="0">
                          <a:latin typeface="微软雅黑" panose="020B0503020204020204" pitchFamily="34" charset="-122"/>
                          <a:ea typeface="微软雅黑" panose="020B0503020204020204" pitchFamily="34" charset="-122"/>
                          <a:cs typeface="微软雅黑" panose="020B0503020204020204" pitchFamily="34" charset="-122"/>
                        </a:rPr>
                        <a:t>熟悉国内外肺动脉高压指南</a:t>
                      </a:r>
                      <a:endParaRPr lang="zh-CN" altLang="en-US" sz="1600" b="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1"/>
                    </a:solidFill>
                  </a:tcPr>
                </a:tc>
                <a:tc>
                  <a:txBody>
                    <a:bodyPr/>
                    <a:lstStyle/>
                    <a:p>
                      <a:pPr indent="0">
                        <a:buNone/>
                      </a:pPr>
                      <a:endParaRPr lang="en-US" altLang="en-US" sz="600" b="0">
                        <a:solidFill>
                          <a:srgbClr val="FF0000"/>
                        </a:solidFill>
                        <a:latin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1"/>
                    </a:solidFill>
                  </a:tcPr>
                </a:tc>
              </a:tr>
              <a:tr h="500972">
                <a:tc vMerge="1">
                  <a:tcP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tcPr>
                </a:tc>
                <a:tc>
                  <a:txBody>
                    <a:bodyPr/>
                    <a:lstStyle/>
                    <a:p>
                      <a:pPr indent="0">
                        <a:lnSpc>
                          <a:spcPct val="150000"/>
                        </a:lnSpc>
                        <a:buNone/>
                      </a:pPr>
                      <a:r>
                        <a:rPr kumimoji="1" lang="zh-CN" altLang="en-US" sz="1600" dirty="0">
                          <a:latin typeface="微软雅黑" panose="020B0503020204020204" pitchFamily="34" charset="-122"/>
                          <a:ea typeface="微软雅黑" panose="020B0503020204020204" pitchFamily="34" charset="-122"/>
                          <a:cs typeface="微软雅黑" panose="020B0503020204020204" pitchFamily="34" charset="-122"/>
                        </a:rPr>
                        <a:t>规范鉴别不同病因导致的肺动脉高压，完成肺动脉高压疑诊、确诊、病因筛查、危险分层</a:t>
                      </a:r>
                      <a:endParaRPr lang="zh-CN" altLang="en-US" sz="1600" b="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1"/>
                    </a:solidFill>
                  </a:tcPr>
                </a:tc>
                <a:tc>
                  <a:txBody>
                    <a:bodyPr/>
                    <a:lstStyle/>
                    <a:p>
                      <a:pPr indent="0">
                        <a:buNone/>
                      </a:pPr>
                      <a:endParaRPr lang="en-US" altLang="en-US" sz="600" b="0" dirty="0">
                        <a:solidFill>
                          <a:srgbClr val="FF0000"/>
                        </a:solidFill>
                        <a:latin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1"/>
                    </a:solidFill>
                  </a:tcPr>
                </a:tc>
              </a:tr>
              <a:tr h="501528">
                <a:tc vMerge="1">
                  <a:tcP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tcPr>
                </a:tc>
                <a:tc>
                  <a:txBody>
                    <a:bodyPr/>
                    <a:lstStyle/>
                    <a:p>
                      <a:pPr indent="0">
                        <a:lnSpc>
                          <a:spcPct val="150000"/>
                        </a:lnSpc>
                        <a:buNone/>
                      </a:pPr>
                      <a:r>
                        <a:rPr kumimoji="1" lang="zh-CN" altLang="en-US" sz="1600" dirty="0">
                          <a:latin typeface="微软雅黑" panose="020B0503020204020204" pitchFamily="34" charset="-122"/>
                          <a:ea typeface="微软雅黑" panose="020B0503020204020204" pitchFamily="34" charset="-122"/>
                          <a:cs typeface="微软雅黑" panose="020B0503020204020204" pitchFamily="34" charset="-122"/>
                        </a:rPr>
                        <a:t>完成各类型肺动脉高压规范化治疗</a:t>
                      </a:r>
                      <a:endParaRPr lang="zh-CN" altLang="en-US" sz="1600" b="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1"/>
                    </a:solidFill>
                  </a:tcPr>
                </a:tc>
                <a:tc>
                  <a:txBody>
                    <a:bodyPr/>
                    <a:lstStyle/>
                    <a:p>
                      <a:pPr indent="0">
                        <a:buNone/>
                      </a:pPr>
                      <a:endParaRPr lang="en-US" altLang="en-US" sz="600" b="0" dirty="0">
                        <a:solidFill>
                          <a:srgbClr val="FF0000"/>
                        </a:solidFill>
                        <a:latin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1"/>
                    </a:solidFill>
                  </a:tcPr>
                </a:tc>
              </a:tr>
            </a:tbl>
          </a:graphicData>
        </a:graphic>
      </p:graphicFrame>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idx="4294967295"/>
            <p:custDataLst>
              <p:tags r:id="rId1"/>
            </p:custDataLst>
          </p:nvPr>
        </p:nvSpPr>
        <p:spPr>
          <a:xfrm>
            <a:off x="635" y="237490"/>
            <a:ext cx="12191365" cy="591820"/>
          </a:xfrm>
        </p:spPr>
        <p:txBody>
          <a:bodyPr>
            <a:noAutofit/>
          </a:bodyPr>
          <a:lstStyle/>
          <a:p>
            <a:pPr algn="ctr"/>
            <a:r>
              <a:rPr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二、</a:t>
            </a:r>
            <a:r>
              <a:rPr lang="zh-CN" altLang="en-US"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肺栓塞与肺血管病相关临床诊疗技术要求</a:t>
            </a:r>
            <a:endParaRPr lang="zh-CN" altLang="en-US"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5" name="文本框 4"/>
          <p:cNvSpPr txBox="1"/>
          <p:nvPr/>
        </p:nvSpPr>
        <p:spPr>
          <a:xfrm>
            <a:off x="875665" y="975785"/>
            <a:ext cx="10527665" cy="1569660"/>
          </a:xfrm>
          <a:prstGeom prst="rect">
            <a:avLst/>
          </a:prstGeom>
          <a:noFill/>
        </p:spPr>
        <p:txBody>
          <a:bodyPr wrap="square" rtlCol="0">
            <a:spAutoFit/>
          </a:bodyPr>
          <a:lstStyle/>
          <a:p>
            <a:pPr marL="342900" indent="-342900">
              <a:lnSpc>
                <a:spcPct val="200000"/>
              </a:lnSpc>
              <a:buFont typeface="Wingdings" panose="05000000000000000000" charset="0"/>
              <a:buChar char="Ø"/>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sym typeface="+mn-ea"/>
              </a:rPr>
              <a:t>肺栓塞与肺动脉高压规范诊治能力</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800100" lvl="1" indent="-342900">
              <a:lnSpc>
                <a:spcPct val="200000"/>
              </a:lnSpc>
              <a:buFont typeface="Wingdings" panose="05000000000000000000" charset="0"/>
              <a:buChar char="Ø"/>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sym typeface="+mn-ea"/>
              </a:rPr>
              <a:t>科室诊疗能力</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aphicFrame>
        <p:nvGraphicFramePr>
          <p:cNvPr id="4" name="表格 3"/>
          <p:cNvGraphicFramePr/>
          <p:nvPr>
            <p:custDataLst>
              <p:tags r:id="rId2"/>
            </p:custDataLst>
          </p:nvPr>
        </p:nvGraphicFramePr>
        <p:xfrm>
          <a:off x="1055370" y="2666365"/>
          <a:ext cx="10092690" cy="3799840"/>
        </p:xfrm>
        <a:graphic>
          <a:graphicData uri="http://schemas.openxmlformats.org/drawingml/2006/table">
            <a:tbl>
              <a:tblPr/>
              <a:tblGrid>
                <a:gridCol w="4354830"/>
                <a:gridCol w="5737860"/>
              </a:tblGrid>
              <a:tr h="729615">
                <a:tc>
                  <a:txBody>
                    <a:bodyPr/>
                    <a:lstStyle/>
                    <a:p>
                      <a:pPr indent="0" algn="ctr">
                        <a:buNone/>
                      </a:pPr>
                      <a:r>
                        <a:rPr lang="zh-CN" altLang="en-US" sz="1600" b="1" dirty="0">
                          <a:solidFill>
                            <a:schemeClr val="bg1"/>
                          </a:solidFill>
                          <a:latin typeface="Arial" panose="020B0604020202020204" pitchFamily="34" charset="0"/>
                          <a:ea typeface="微软雅黑" panose="020B0503020204020204" pitchFamily="34" charset="-122"/>
                        </a:rPr>
                        <a:t>病种</a:t>
                      </a:r>
                      <a:endParaRPr lang="zh-CN" altLang="en-US" sz="1600" b="1" dirty="0">
                        <a:solidFill>
                          <a:schemeClr val="bg1"/>
                        </a:solidFill>
                        <a:latin typeface="Arial" panose="020B0604020202020204" pitchFamily="34" charset="0"/>
                        <a:ea typeface="微软雅黑" panose="020B0503020204020204" pitchFamily="34" charset="-122"/>
                      </a:endParaRPr>
                    </a:p>
                  </a:txBody>
                  <a:tcPr marL="12700" marR="12700" marT="12700" anchor="ctr">
                    <a:lnL w="12700">
                      <a:solidFill>
                        <a:schemeClr val="tx1">
                          <a:lumMod val="50000"/>
                          <a:lumOff val="50000"/>
                        </a:schemeClr>
                      </a:solidFill>
                      <a:prstDash val="solid"/>
                    </a:lnL>
                    <a:lnR w="12700">
                      <a:solidFill>
                        <a:schemeClr val="tx1">
                          <a:lumMod val="50000"/>
                          <a:lumOff val="50000"/>
                        </a:schemeClr>
                      </a:solidFill>
                      <a:prstDash val="solid"/>
                    </a:lnR>
                    <a:lnT w="12700">
                      <a:solidFill>
                        <a:schemeClr val="tx1">
                          <a:lumMod val="50000"/>
                          <a:lumOff val="50000"/>
                        </a:schemeClr>
                      </a:solidFill>
                      <a:prstDash val="solid"/>
                    </a:lnT>
                    <a:lnB w="12700">
                      <a:solidFill>
                        <a:schemeClr val="tx1">
                          <a:lumMod val="50000"/>
                          <a:lumOff val="50000"/>
                        </a:schemeClr>
                      </a:solidFill>
                      <a:prstDash val="solid"/>
                    </a:lnB>
                    <a:lnTlToBr>
                      <a:noFill/>
                    </a:lnTlToBr>
                    <a:lnBlToTr>
                      <a:noFill/>
                    </a:lnBlToTr>
                    <a:solidFill>
                      <a:srgbClr val="C00000"/>
                    </a:solidFill>
                  </a:tcPr>
                </a:tc>
                <a:tc>
                  <a:txBody>
                    <a:bodyPr/>
                    <a:lstStyle/>
                    <a:p>
                      <a:pPr indent="0" algn="ctr">
                        <a:buNone/>
                      </a:pPr>
                      <a:r>
                        <a:rPr lang="zh-CN" sz="1600" b="1" dirty="0">
                          <a:solidFill>
                            <a:schemeClr val="bg1"/>
                          </a:solidFill>
                          <a:latin typeface="Arial" panose="020B0604020202020204" pitchFamily="34" charset="0"/>
                          <a:ea typeface="微软雅黑" panose="020B0503020204020204" pitchFamily="34" charset="-122"/>
                        </a:rPr>
                        <a:t>例数</a:t>
                      </a:r>
                      <a:endParaRPr lang="zh-CN" altLang="en-US" sz="1600" b="1" dirty="0">
                        <a:solidFill>
                          <a:schemeClr val="bg1"/>
                        </a:solidFill>
                        <a:latin typeface="Arial" panose="020B0604020202020204" pitchFamily="34" charset="0"/>
                        <a:ea typeface="微软雅黑" panose="020B0503020204020204" pitchFamily="34" charset="-122"/>
                      </a:endParaRPr>
                    </a:p>
                  </a:txBody>
                  <a:tcPr marL="12700" marR="12700" marT="12700" anchor="ctr">
                    <a:lnL w="12700">
                      <a:solidFill>
                        <a:schemeClr val="tx1">
                          <a:lumMod val="50000"/>
                          <a:lumOff val="50000"/>
                        </a:schemeClr>
                      </a:solidFill>
                      <a:prstDash val="solid"/>
                    </a:lnL>
                    <a:lnR w="12700">
                      <a:solidFill>
                        <a:schemeClr val="tx1">
                          <a:lumMod val="50000"/>
                          <a:lumOff val="50000"/>
                        </a:schemeClr>
                      </a:solidFill>
                      <a:prstDash val="solid"/>
                    </a:lnR>
                    <a:lnT w="12700">
                      <a:solidFill>
                        <a:schemeClr val="tx1">
                          <a:lumMod val="50000"/>
                          <a:lumOff val="50000"/>
                        </a:schemeClr>
                      </a:solidFill>
                      <a:prstDash val="solid"/>
                    </a:lnT>
                    <a:lnB w="12700">
                      <a:solidFill>
                        <a:schemeClr val="tx1">
                          <a:lumMod val="50000"/>
                          <a:lumOff val="50000"/>
                        </a:schemeClr>
                      </a:solidFill>
                      <a:prstDash val="solid"/>
                    </a:lnB>
                    <a:lnTlToBr>
                      <a:noFill/>
                    </a:lnTlToBr>
                    <a:lnBlToTr>
                      <a:noFill/>
                    </a:lnBlToTr>
                    <a:solidFill>
                      <a:srgbClr val="C00000"/>
                    </a:solidFill>
                  </a:tcPr>
                </a:tc>
              </a:tr>
              <a:tr h="511810">
                <a:tc>
                  <a:txBody>
                    <a:bodyPr/>
                    <a:lstStyle/>
                    <a:p>
                      <a:pPr indent="0" algn="l">
                        <a:buNone/>
                      </a:pPr>
                      <a:r>
                        <a:rPr lang="zh-CN" sz="1600" b="0" dirty="0">
                          <a:solidFill>
                            <a:srgbClr val="000000"/>
                          </a:solidFill>
                          <a:latin typeface="Arial" panose="020B0604020202020204" pitchFamily="34" charset="0"/>
                          <a:ea typeface="微软雅黑" panose="020B0503020204020204" pitchFamily="34" charset="-122"/>
                        </a:rPr>
                        <a:t>上一</a:t>
                      </a:r>
                      <a:r>
                        <a:rPr lang="zh-CN" altLang="en-US" sz="1600" b="0" dirty="0">
                          <a:solidFill>
                            <a:srgbClr val="000000"/>
                          </a:solidFill>
                          <a:latin typeface="Arial" panose="020B0604020202020204" pitchFamily="34" charset="0"/>
                          <a:ea typeface="微软雅黑" panose="020B0503020204020204" pitchFamily="34" charset="-122"/>
                        </a:rPr>
                        <a:t>年出院的</a:t>
                      </a:r>
                      <a:r>
                        <a:rPr lang="zh-CN" altLang="en-US" sz="1600" b="1" dirty="0">
                          <a:solidFill>
                            <a:srgbClr val="000000"/>
                          </a:solidFill>
                          <a:latin typeface="Arial" panose="020B0604020202020204" pitchFamily="34" charset="0"/>
                          <a:ea typeface="微软雅黑" panose="020B0503020204020204" pitchFamily="34" charset="-122"/>
                        </a:rPr>
                        <a:t>肺栓塞患者数</a:t>
                      </a:r>
                      <a:endParaRPr lang="zh-CN" altLang="en-US" sz="1600" b="1" dirty="0">
                        <a:solidFill>
                          <a:srgbClr val="000000"/>
                        </a:solidFill>
                        <a:latin typeface="Arial" panose="020B0604020202020204" pitchFamily="34" charset="0"/>
                        <a:ea typeface="微软雅黑" panose="020B0503020204020204" pitchFamily="34" charset="-122"/>
                      </a:endParaRPr>
                    </a:p>
                  </a:txBody>
                  <a:tcPr marL="12700" marR="12700" marT="12700" anchor="ctr">
                    <a:lnL w="12700">
                      <a:solidFill>
                        <a:schemeClr val="tx1">
                          <a:lumMod val="50000"/>
                          <a:lumOff val="50000"/>
                        </a:schemeClr>
                      </a:solidFill>
                      <a:prstDash val="solid"/>
                    </a:lnL>
                    <a:lnR w="12700">
                      <a:solidFill>
                        <a:schemeClr val="tx1">
                          <a:lumMod val="50000"/>
                          <a:lumOff val="50000"/>
                        </a:schemeClr>
                      </a:solidFill>
                      <a:prstDash val="solid"/>
                    </a:lnR>
                    <a:lnT w="12700">
                      <a:solidFill>
                        <a:schemeClr val="tx1">
                          <a:lumMod val="50000"/>
                          <a:lumOff val="50000"/>
                        </a:schemeClr>
                      </a:solidFill>
                      <a:prstDash val="solid"/>
                    </a:lnT>
                    <a:lnB w="12700">
                      <a:solidFill>
                        <a:schemeClr val="tx1">
                          <a:lumMod val="50000"/>
                          <a:lumOff val="50000"/>
                        </a:schemeClr>
                      </a:solidFill>
                      <a:prstDash val="solid"/>
                    </a:lnB>
                    <a:lnTlToBr>
                      <a:noFill/>
                    </a:lnTlToBr>
                    <a:lnBlToTr>
                      <a:noFill/>
                    </a:lnBlToTr>
                    <a:noFill/>
                  </a:tcPr>
                </a:tc>
                <a:tc>
                  <a:txBody>
                    <a:bodyPr/>
                    <a:lstStyle/>
                    <a:p>
                      <a:pPr indent="0" algn="ctr">
                        <a:buNone/>
                      </a:pPr>
                      <a:endParaRPr lang="zh-CN" altLang="en-US" sz="1600" b="0">
                        <a:solidFill>
                          <a:srgbClr val="000000"/>
                        </a:solidFill>
                        <a:latin typeface="Arial" panose="020B0604020202020204" pitchFamily="34" charset="0"/>
                        <a:ea typeface="微软雅黑" panose="020B0503020204020204" pitchFamily="34" charset="-122"/>
                      </a:endParaRPr>
                    </a:p>
                  </a:txBody>
                  <a:tcPr marL="12700" marR="12700" marT="12700" anchor="ctr">
                    <a:lnL w="12700">
                      <a:solidFill>
                        <a:schemeClr val="tx1">
                          <a:lumMod val="50000"/>
                          <a:lumOff val="50000"/>
                        </a:schemeClr>
                      </a:solidFill>
                      <a:prstDash val="solid"/>
                    </a:lnL>
                    <a:lnR w="12700">
                      <a:solidFill>
                        <a:schemeClr val="tx1">
                          <a:lumMod val="50000"/>
                          <a:lumOff val="50000"/>
                        </a:schemeClr>
                      </a:solidFill>
                      <a:prstDash val="solid"/>
                    </a:lnR>
                    <a:lnT w="12700">
                      <a:solidFill>
                        <a:schemeClr val="tx1">
                          <a:lumMod val="50000"/>
                          <a:lumOff val="50000"/>
                        </a:schemeClr>
                      </a:solidFill>
                      <a:prstDash val="solid"/>
                    </a:lnT>
                    <a:lnB w="12700">
                      <a:solidFill>
                        <a:schemeClr val="tx1">
                          <a:lumMod val="50000"/>
                          <a:lumOff val="50000"/>
                        </a:schemeClr>
                      </a:solidFill>
                      <a:prstDash val="solid"/>
                    </a:lnB>
                    <a:lnTlToBr>
                      <a:noFill/>
                    </a:lnTlToBr>
                    <a:lnBlToTr>
                      <a:noFill/>
                    </a:lnBlToTr>
                    <a:solidFill>
                      <a:schemeClr val="bg1"/>
                    </a:solidFill>
                  </a:tcPr>
                </a:tc>
              </a:tr>
              <a:tr h="511810">
                <a:tc>
                  <a:txBody>
                    <a:bodyPr/>
                    <a:lstStyle/>
                    <a:p>
                      <a:pPr indent="0" algn="l">
                        <a:buNone/>
                      </a:pPr>
                      <a:r>
                        <a:rPr lang="zh-CN" sz="1600" dirty="0">
                          <a:solidFill>
                            <a:srgbClr val="000000"/>
                          </a:solidFill>
                          <a:latin typeface="Arial" panose="020B0604020202020204" pitchFamily="34" charset="0"/>
                          <a:ea typeface="微软雅黑" panose="020B0503020204020204" pitchFamily="34" charset="-122"/>
                          <a:sym typeface="+mn-ea"/>
                        </a:rPr>
                        <a:t>上一年</a:t>
                      </a:r>
                      <a:r>
                        <a:rPr lang="zh-CN" altLang="en-US" sz="1600" b="0" dirty="0">
                          <a:solidFill>
                            <a:srgbClr val="000000"/>
                          </a:solidFill>
                          <a:latin typeface="Arial" panose="020B0604020202020204" pitchFamily="34" charset="0"/>
                          <a:ea typeface="微软雅黑" panose="020B0503020204020204" pitchFamily="34" charset="-122"/>
                        </a:rPr>
                        <a:t>出院的</a:t>
                      </a:r>
                      <a:r>
                        <a:rPr lang="zh-CN" altLang="en-US" sz="1600" b="1" dirty="0">
                          <a:solidFill>
                            <a:srgbClr val="000000"/>
                          </a:solidFill>
                          <a:latin typeface="Arial" panose="020B0604020202020204" pitchFamily="34" charset="0"/>
                          <a:ea typeface="微软雅黑" panose="020B0503020204020204" pitchFamily="34" charset="-122"/>
                        </a:rPr>
                        <a:t>肺动脉高压患者总数</a:t>
                      </a:r>
                      <a:endParaRPr lang="zh-CN" altLang="en-US" sz="1600" b="1" dirty="0">
                        <a:solidFill>
                          <a:srgbClr val="000000"/>
                        </a:solidFill>
                        <a:latin typeface="Arial" panose="020B0604020202020204" pitchFamily="34" charset="0"/>
                        <a:ea typeface="微软雅黑" panose="020B0503020204020204" pitchFamily="34" charset="-122"/>
                      </a:endParaRPr>
                    </a:p>
                  </a:txBody>
                  <a:tcPr marL="12700" marR="12700" marT="12700" anchor="ctr">
                    <a:lnL w="12700">
                      <a:solidFill>
                        <a:schemeClr val="tx1">
                          <a:lumMod val="50000"/>
                          <a:lumOff val="50000"/>
                        </a:schemeClr>
                      </a:solidFill>
                      <a:prstDash val="solid"/>
                    </a:lnL>
                    <a:lnR w="12700">
                      <a:solidFill>
                        <a:schemeClr val="tx1">
                          <a:lumMod val="50000"/>
                          <a:lumOff val="50000"/>
                        </a:schemeClr>
                      </a:solidFill>
                      <a:prstDash val="solid"/>
                    </a:lnR>
                    <a:lnT w="12700">
                      <a:solidFill>
                        <a:schemeClr val="tx1">
                          <a:lumMod val="50000"/>
                          <a:lumOff val="50000"/>
                        </a:schemeClr>
                      </a:solidFill>
                      <a:prstDash val="solid"/>
                    </a:lnT>
                    <a:lnB w="12700">
                      <a:solidFill>
                        <a:schemeClr val="tx1">
                          <a:lumMod val="50000"/>
                          <a:lumOff val="50000"/>
                        </a:schemeClr>
                      </a:solidFill>
                      <a:prstDash val="solid"/>
                    </a:lnB>
                    <a:lnTlToBr>
                      <a:noFill/>
                    </a:lnTlToBr>
                    <a:lnBlToTr>
                      <a:noFill/>
                    </a:lnBlToTr>
                    <a:noFill/>
                  </a:tcPr>
                </a:tc>
                <a:tc>
                  <a:txBody>
                    <a:bodyPr/>
                    <a:lstStyle/>
                    <a:p>
                      <a:pPr indent="0" algn="ctr">
                        <a:buNone/>
                      </a:pPr>
                      <a:endParaRPr lang="zh-CN" altLang="en-US" sz="1600" b="0">
                        <a:solidFill>
                          <a:srgbClr val="000000"/>
                        </a:solidFill>
                        <a:latin typeface="Arial" panose="020B0604020202020204" pitchFamily="34" charset="0"/>
                        <a:ea typeface="微软雅黑" panose="020B0503020204020204" pitchFamily="34" charset="-122"/>
                      </a:endParaRPr>
                    </a:p>
                  </a:txBody>
                  <a:tcPr marL="12700" marR="12700" marT="12700" anchor="ctr">
                    <a:lnL w="12700">
                      <a:solidFill>
                        <a:schemeClr val="tx1">
                          <a:lumMod val="50000"/>
                          <a:lumOff val="50000"/>
                        </a:schemeClr>
                      </a:solidFill>
                      <a:prstDash val="solid"/>
                    </a:lnL>
                    <a:lnR w="12700">
                      <a:solidFill>
                        <a:schemeClr val="tx1">
                          <a:lumMod val="50000"/>
                          <a:lumOff val="50000"/>
                        </a:schemeClr>
                      </a:solidFill>
                      <a:prstDash val="solid"/>
                    </a:lnR>
                    <a:lnT w="12700">
                      <a:solidFill>
                        <a:schemeClr val="tx1">
                          <a:lumMod val="50000"/>
                          <a:lumOff val="50000"/>
                        </a:schemeClr>
                      </a:solidFill>
                      <a:prstDash val="solid"/>
                    </a:lnT>
                    <a:lnB w="12700">
                      <a:solidFill>
                        <a:schemeClr val="tx1">
                          <a:lumMod val="50000"/>
                          <a:lumOff val="50000"/>
                        </a:schemeClr>
                      </a:solidFill>
                      <a:prstDash val="solid"/>
                    </a:lnB>
                    <a:lnTlToBr>
                      <a:noFill/>
                    </a:lnTlToBr>
                    <a:lnBlToTr>
                      <a:noFill/>
                    </a:lnBlToTr>
                    <a:solidFill>
                      <a:schemeClr val="bg1"/>
                    </a:solidFill>
                  </a:tcPr>
                </a:tc>
              </a:tr>
              <a:tr h="511810">
                <a:tc>
                  <a:txBody>
                    <a:bodyPr/>
                    <a:lstStyle/>
                    <a:p>
                      <a:pPr marL="0" indent="0" algn="l" defTabSz="914400" rtl="0" eaLnBrk="1" latinLnBrk="0" hangingPunct="1">
                        <a:buNone/>
                      </a:pPr>
                      <a:r>
                        <a:rPr lang="zh-CN" altLang="en-US" sz="1600" kern="1200" dirty="0">
                          <a:solidFill>
                            <a:srgbClr val="000000"/>
                          </a:solidFill>
                          <a:latin typeface="Arial" panose="020B0604020202020204" pitchFamily="34" charset="0"/>
                          <a:ea typeface="微软雅黑" panose="020B0503020204020204" pitchFamily="34" charset="-122"/>
                          <a:cs typeface="+mn-cs"/>
                        </a:rPr>
                        <a:t>上一年出院的</a:t>
                      </a:r>
                      <a:r>
                        <a:rPr lang="zh-CN" altLang="en-US" sz="1600" b="1" kern="1200" dirty="0">
                          <a:solidFill>
                            <a:srgbClr val="000000"/>
                          </a:solidFill>
                          <a:latin typeface="Arial" panose="020B0604020202020204" pitchFamily="34" charset="0"/>
                          <a:ea typeface="微软雅黑" panose="020B0503020204020204" pitchFamily="34" charset="-122"/>
                          <a:cs typeface="+mn-cs"/>
                        </a:rPr>
                        <a:t>各类型肺动脉高压患者总数</a:t>
                      </a:r>
                      <a:endParaRPr lang="zh-CN" altLang="en-US" sz="1600" b="1" kern="1200" dirty="0">
                        <a:solidFill>
                          <a:srgbClr val="000000"/>
                        </a:solidFill>
                        <a:latin typeface="Arial" panose="020B0604020202020204" pitchFamily="34" charset="0"/>
                        <a:ea typeface="微软雅黑" panose="020B0503020204020204" pitchFamily="34" charset="-122"/>
                        <a:cs typeface="+mn-cs"/>
                      </a:endParaRPr>
                    </a:p>
                  </a:txBody>
                  <a:tcPr marL="12700" marR="12700" marT="12700" anchor="ctr">
                    <a:lnL w="12700">
                      <a:solidFill>
                        <a:schemeClr val="tx1">
                          <a:lumMod val="50000"/>
                          <a:lumOff val="50000"/>
                        </a:schemeClr>
                      </a:solidFill>
                      <a:prstDash val="solid"/>
                    </a:lnL>
                    <a:lnR w="12700">
                      <a:solidFill>
                        <a:schemeClr val="tx1">
                          <a:lumMod val="50000"/>
                          <a:lumOff val="50000"/>
                        </a:schemeClr>
                      </a:solidFill>
                      <a:prstDash val="solid"/>
                    </a:lnR>
                    <a:lnT w="12700">
                      <a:solidFill>
                        <a:schemeClr val="tx1">
                          <a:lumMod val="50000"/>
                          <a:lumOff val="50000"/>
                        </a:schemeClr>
                      </a:solidFill>
                      <a:prstDash val="solid"/>
                    </a:lnT>
                    <a:lnB w="12700" cap="flat" cmpd="sng" algn="ctr">
                      <a:solidFill>
                        <a:schemeClr val="tx1">
                          <a:lumMod val="50000"/>
                          <a:lumOff val="50000"/>
                        </a:schemeClr>
                      </a:solidFill>
                      <a:prstDash val="solid"/>
                      <a:round/>
                      <a:headEnd type="none" w="med" len="med"/>
                      <a:tailEnd type="none" w="med" len="med"/>
                    </a:lnB>
                    <a:lnTlToBr>
                      <a:noFill/>
                    </a:lnTlToBr>
                    <a:lnBlToTr>
                      <a:noFill/>
                    </a:lnBlToTr>
                    <a:noFill/>
                  </a:tcPr>
                </a:tc>
                <a:tc>
                  <a:txBody>
                    <a:bodyPr/>
                    <a:lstStyle/>
                    <a:p>
                      <a:pPr indent="0" algn="ctr">
                        <a:buNone/>
                      </a:pPr>
                      <a:r>
                        <a:rPr lang="zh-CN" altLang="en-US" sz="1600" b="0" dirty="0">
                          <a:solidFill>
                            <a:srgbClr val="000000"/>
                          </a:solidFill>
                          <a:latin typeface="Arial" panose="020B0604020202020204" pitchFamily="34" charset="0"/>
                          <a:ea typeface="微软雅黑" panose="020B0503020204020204" pitchFamily="34" charset="-122"/>
                        </a:rPr>
                        <a:t>一大类  例，二大类  例， 三大类  例，四大类  例，五大类  例</a:t>
                      </a:r>
                      <a:endParaRPr lang="zh-CN" altLang="en-US" sz="1600" b="0" dirty="0">
                        <a:solidFill>
                          <a:srgbClr val="000000"/>
                        </a:solidFill>
                        <a:latin typeface="Arial" panose="020B0604020202020204" pitchFamily="34" charset="0"/>
                        <a:ea typeface="微软雅黑" panose="020B0503020204020204" pitchFamily="34" charset="-122"/>
                      </a:endParaRPr>
                    </a:p>
                  </a:txBody>
                  <a:tcPr marL="12700" marR="12700" marT="12700" anchor="ctr">
                    <a:lnL w="12700">
                      <a:solidFill>
                        <a:schemeClr val="tx1">
                          <a:lumMod val="50000"/>
                          <a:lumOff val="50000"/>
                        </a:schemeClr>
                      </a:solidFill>
                      <a:prstDash val="solid"/>
                    </a:lnL>
                    <a:lnR w="12700">
                      <a:solidFill>
                        <a:schemeClr val="tx1">
                          <a:lumMod val="50000"/>
                          <a:lumOff val="50000"/>
                        </a:schemeClr>
                      </a:solidFill>
                      <a:prstDash val="solid"/>
                    </a:lnR>
                    <a:lnT w="12700">
                      <a:solidFill>
                        <a:schemeClr val="tx1">
                          <a:lumMod val="50000"/>
                          <a:lumOff val="50000"/>
                        </a:schemeClr>
                      </a:solidFill>
                      <a:prstDash val="solid"/>
                    </a:lnT>
                    <a:lnB w="12700">
                      <a:solidFill>
                        <a:schemeClr val="tx1">
                          <a:lumMod val="50000"/>
                          <a:lumOff val="50000"/>
                        </a:schemeClr>
                      </a:solidFill>
                      <a:prstDash val="solid"/>
                    </a:lnB>
                    <a:lnTlToBr>
                      <a:noFill/>
                    </a:lnTlToBr>
                    <a:lnBlToTr>
                      <a:noFill/>
                    </a:lnBlToTr>
                    <a:solidFill>
                      <a:schemeClr val="bg1"/>
                    </a:solidFill>
                  </a:tcPr>
                </a:tc>
              </a:tr>
              <a:tr h="511810">
                <a:tc>
                  <a:txBody>
                    <a:bodyPr/>
                    <a:lstStyle/>
                    <a:p>
                      <a:pPr indent="0" algn="l">
                        <a:buNone/>
                      </a:pPr>
                      <a:r>
                        <a:rPr lang="zh-CN" sz="1600" dirty="0">
                          <a:solidFill>
                            <a:srgbClr val="000000"/>
                          </a:solidFill>
                          <a:latin typeface="Arial" panose="020B0604020202020204" pitchFamily="34" charset="0"/>
                          <a:ea typeface="微软雅黑" panose="020B0503020204020204" pitchFamily="34" charset="-122"/>
                          <a:sym typeface="+mn-ea"/>
                        </a:rPr>
                        <a:t>上一年</a:t>
                      </a:r>
                      <a:r>
                        <a:rPr lang="zh-CN" altLang="en-US" sz="1600" b="0" dirty="0">
                          <a:solidFill>
                            <a:srgbClr val="000000"/>
                          </a:solidFill>
                          <a:latin typeface="Arial" panose="020B0604020202020204" pitchFamily="34" charset="0"/>
                          <a:ea typeface="微软雅黑" panose="020B0503020204020204" pitchFamily="34" charset="-122"/>
                        </a:rPr>
                        <a:t>出院的</a:t>
                      </a:r>
                      <a:r>
                        <a:rPr lang="zh-CN" altLang="en-US" sz="1600" b="1" dirty="0">
                          <a:solidFill>
                            <a:srgbClr val="000000"/>
                          </a:solidFill>
                          <a:latin typeface="Arial" panose="020B0604020202020204" pitchFamily="34" charset="0"/>
                          <a:ea typeface="微软雅黑" panose="020B0503020204020204" pitchFamily="34" charset="-122"/>
                        </a:rPr>
                        <a:t>血管炎肺动脉受累患者数</a:t>
                      </a:r>
                      <a:endParaRPr lang="zh-CN" altLang="en-US" sz="1600" b="1" dirty="0">
                        <a:solidFill>
                          <a:srgbClr val="000000"/>
                        </a:solidFill>
                        <a:latin typeface="Arial" panose="020B0604020202020204" pitchFamily="34" charset="0"/>
                        <a:ea typeface="微软雅黑" panose="020B0503020204020204" pitchFamily="34" charset="-122"/>
                      </a:endParaRPr>
                    </a:p>
                  </a:txBody>
                  <a:tcPr marL="12700" marR="12700" marT="12700" anchor="ctr">
                    <a:lnL w="12700">
                      <a:solidFill>
                        <a:schemeClr val="tx1">
                          <a:lumMod val="50000"/>
                          <a:lumOff val="50000"/>
                        </a:schemeClr>
                      </a:solidFill>
                      <a:prstDash val="solid"/>
                    </a:lnL>
                    <a:lnR w="12700">
                      <a:solidFill>
                        <a:schemeClr val="tx1">
                          <a:lumMod val="50000"/>
                          <a:lumOff val="50000"/>
                        </a:schemeClr>
                      </a:solidFill>
                      <a:prstDash val="solid"/>
                    </a:lnR>
                    <a:lnT w="12700">
                      <a:solidFill>
                        <a:schemeClr val="tx1">
                          <a:lumMod val="50000"/>
                          <a:lumOff val="50000"/>
                        </a:schemeClr>
                      </a:solidFill>
                      <a:prstDash val="solid"/>
                    </a:lnT>
                    <a:lnB w="12700">
                      <a:solidFill>
                        <a:schemeClr val="tx1">
                          <a:lumMod val="50000"/>
                          <a:lumOff val="50000"/>
                        </a:schemeClr>
                      </a:solidFill>
                      <a:prstDash val="solid"/>
                    </a:lnB>
                    <a:lnTlToBr>
                      <a:noFill/>
                    </a:lnTlToBr>
                    <a:lnBlToTr>
                      <a:noFill/>
                    </a:lnBlToTr>
                    <a:noFill/>
                  </a:tcPr>
                </a:tc>
                <a:tc>
                  <a:txBody>
                    <a:bodyPr/>
                    <a:lstStyle/>
                    <a:p>
                      <a:pPr indent="0" algn="ctr">
                        <a:buNone/>
                      </a:pPr>
                      <a:endParaRPr lang="zh-CN" altLang="en-US" sz="1600" b="0" dirty="0">
                        <a:solidFill>
                          <a:srgbClr val="000000"/>
                        </a:solidFill>
                        <a:latin typeface="Arial" panose="020B0604020202020204" pitchFamily="34" charset="0"/>
                        <a:ea typeface="微软雅黑" panose="020B0503020204020204" pitchFamily="34" charset="-122"/>
                      </a:endParaRPr>
                    </a:p>
                  </a:txBody>
                  <a:tcPr marL="12700" marR="12700" marT="12700" anchor="ctr">
                    <a:lnL w="12700" cap="flat" cmpd="sng" algn="ctr">
                      <a:solidFill>
                        <a:schemeClr val="tx1">
                          <a:lumMod val="50000"/>
                          <a:lumOff val="50000"/>
                        </a:schemeClr>
                      </a:solidFill>
                      <a:prstDash val="solid"/>
                      <a:round/>
                      <a:headEnd type="none" w="med" len="med"/>
                      <a:tailEnd type="none" w="med" len="med"/>
                    </a:lnL>
                    <a:lnR w="12700">
                      <a:solidFill>
                        <a:schemeClr val="tx1">
                          <a:lumMod val="50000"/>
                          <a:lumOff val="50000"/>
                        </a:schemeClr>
                      </a:solidFill>
                      <a:prstDash val="solid"/>
                    </a:lnR>
                    <a:lnT w="12700">
                      <a:solidFill>
                        <a:schemeClr val="tx1">
                          <a:lumMod val="50000"/>
                          <a:lumOff val="50000"/>
                        </a:schemeClr>
                      </a:solidFill>
                      <a:prstDash val="solid"/>
                    </a:lnT>
                    <a:lnB w="12700">
                      <a:solidFill>
                        <a:schemeClr val="tx1">
                          <a:lumMod val="50000"/>
                          <a:lumOff val="50000"/>
                        </a:schemeClr>
                      </a:solidFill>
                      <a:prstDash val="solid"/>
                    </a:lnB>
                    <a:lnTlToBr>
                      <a:noFill/>
                    </a:lnTlToBr>
                    <a:lnBlToTr>
                      <a:noFill/>
                    </a:lnBlToTr>
                    <a:solidFill>
                      <a:schemeClr val="bg1"/>
                    </a:solidFill>
                  </a:tcPr>
                </a:tc>
              </a:tr>
              <a:tr h="511175">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sz="1600" dirty="0">
                          <a:solidFill>
                            <a:srgbClr val="000000"/>
                          </a:solidFill>
                          <a:latin typeface="Arial" panose="020B0604020202020204" pitchFamily="34" charset="0"/>
                          <a:ea typeface="微软雅黑" panose="020B0503020204020204" pitchFamily="34" charset="-122"/>
                          <a:sym typeface="+mn-ea"/>
                        </a:rPr>
                        <a:t>上一年</a:t>
                      </a:r>
                      <a:r>
                        <a:rPr lang="zh-CN" altLang="en-US" sz="1600" b="0" dirty="0">
                          <a:solidFill>
                            <a:srgbClr val="000000"/>
                          </a:solidFill>
                          <a:latin typeface="Arial" panose="020B0604020202020204" pitchFamily="34" charset="0"/>
                          <a:ea typeface="微软雅黑" panose="020B0503020204020204" pitchFamily="34" charset="-122"/>
                        </a:rPr>
                        <a:t>出院的</a:t>
                      </a:r>
                      <a:r>
                        <a:rPr lang="zh-CN" altLang="en-US" sz="1600" b="1" dirty="0">
                          <a:solidFill>
                            <a:srgbClr val="000000"/>
                          </a:solidFill>
                          <a:latin typeface="Arial" panose="020B0604020202020204" pitchFamily="34" charset="0"/>
                          <a:ea typeface="微软雅黑" panose="020B0503020204020204" pitchFamily="34" charset="-122"/>
                        </a:rPr>
                        <a:t>纤维素性纵隔炎患者数</a:t>
                      </a:r>
                      <a:endParaRPr lang="zh-CN" altLang="en-US" sz="1600" b="1" dirty="0">
                        <a:solidFill>
                          <a:srgbClr val="000000"/>
                        </a:solidFill>
                        <a:latin typeface="Arial" panose="020B0604020202020204" pitchFamily="34" charset="0"/>
                        <a:ea typeface="微软雅黑" panose="020B0503020204020204" pitchFamily="34" charset="-122"/>
                      </a:endParaRPr>
                    </a:p>
                  </a:txBody>
                  <a:tcPr marL="12700" marR="12700" marT="12700" anchor="ctr">
                    <a:lnL w="12700">
                      <a:solidFill>
                        <a:schemeClr val="tx1">
                          <a:lumMod val="50000"/>
                          <a:lumOff val="50000"/>
                        </a:schemeClr>
                      </a:solidFill>
                      <a:prstDash val="solid"/>
                    </a:lnL>
                    <a:lnR w="12700">
                      <a:solidFill>
                        <a:schemeClr val="tx1">
                          <a:lumMod val="50000"/>
                          <a:lumOff val="50000"/>
                        </a:schemeClr>
                      </a:solidFill>
                      <a:prstDash val="solid"/>
                    </a:lnR>
                    <a:lnT w="12700">
                      <a:solidFill>
                        <a:schemeClr val="tx1">
                          <a:lumMod val="50000"/>
                          <a:lumOff val="50000"/>
                        </a:schemeClr>
                      </a:solidFill>
                      <a:prstDash val="solid"/>
                    </a:lnT>
                    <a:lnB w="12700">
                      <a:solidFill>
                        <a:schemeClr val="tx1">
                          <a:lumMod val="50000"/>
                          <a:lumOff val="50000"/>
                        </a:schemeClr>
                      </a:solidFill>
                      <a:prstDash val="solid"/>
                    </a:lnB>
                    <a:lnTlToBr>
                      <a:noFill/>
                    </a:lnTlToBr>
                    <a:lnBlToTr>
                      <a:noFill/>
                    </a:lnBlToTr>
                    <a:noFill/>
                  </a:tcPr>
                </a:tc>
                <a:tc>
                  <a:txBody>
                    <a:bodyPr/>
                    <a:lstStyle/>
                    <a:p>
                      <a:pPr indent="0" algn="ctr">
                        <a:buNone/>
                      </a:pPr>
                      <a:endParaRPr lang="zh-CN" altLang="en-US" sz="1600" b="0" dirty="0">
                        <a:solidFill>
                          <a:srgbClr val="000000"/>
                        </a:solidFill>
                        <a:latin typeface="Arial" panose="020B0604020202020204" pitchFamily="34" charset="0"/>
                        <a:ea typeface="微软雅黑" panose="020B0503020204020204" pitchFamily="34" charset="-122"/>
                      </a:endParaRPr>
                    </a:p>
                  </a:txBody>
                  <a:tcPr marL="12700" marR="12700" marT="12700" anchor="ctr">
                    <a:lnL w="12700" cap="flat" cmpd="sng" algn="ctr">
                      <a:solidFill>
                        <a:schemeClr val="tx1">
                          <a:lumMod val="50000"/>
                          <a:lumOff val="50000"/>
                        </a:schemeClr>
                      </a:solidFill>
                      <a:prstDash val="solid"/>
                      <a:round/>
                      <a:headEnd type="none" w="med" len="med"/>
                      <a:tailEnd type="none" w="med" len="med"/>
                    </a:lnL>
                    <a:lnR w="12700">
                      <a:solidFill>
                        <a:schemeClr val="tx1">
                          <a:lumMod val="50000"/>
                          <a:lumOff val="50000"/>
                        </a:schemeClr>
                      </a:solidFill>
                      <a:prstDash val="solid"/>
                    </a:lnR>
                    <a:lnT w="12700">
                      <a:solidFill>
                        <a:schemeClr val="tx1">
                          <a:lumMod val="50000"/>
                          <a:lumOff val="50000"/>
                        </a:schemeClr>
                      </a:solidFill>
                      <a:prstDash val="solid"/>
                    </a:lnT>
                    <a:lnB w="12700">
                      <a:solidFill>
                        <a:schemeClr val="tx1">
                          <a:lumMod val="50000"/>
                          <a:lumOff val="50000"/>
                        </a:schemeClr>
                      </a:solidFill>
                      <a:prstDash val="solid"/>
                    </a:lnB>
                    <a:lnTlToBr>
                      <a:noFill/>
                    </a:lnTlToBr>
                    <a:lnBlToTr>
                      <a:noFill/>
                    </a:lnBlToTr>
                    <a:solidFill>
                      <a:schemeClr val="bg1"/>
                    </a:solidFill>
                  </a:tcPr>
                </a:tc>
              </a:tr>
              <a:tr h="511810">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sz="1600" dirty="0">
                          <a:solidFill>
                            <a:srgbClr val="000000"/>
                          </a:solidFill>
                          <a:latin typeface="Arial" panose="020B0604020202020204" pitchFamily="34" charset="0"/>
                          <a:ea typeface="微软雅黑" panose="020B0503020204020204" pitchFamily="34" charset="-122"/>
                          <a:sym typeface="+mn-ea"/>
                        </a:rPr>
                        <a:t>上一年</a:t>
                      </a:r>
                      <a:r>
                        <a:rPr lang="zh-CN" altLang="en-US" sz="1600" b="0" dirty="0">
                          <a:solidFill>
                            <a:srgbClr val="000000"/>
                          </a:solidFill>
                          <a:latin typeface="Arial" panose="020B0604020202020204" pitchFamily="34" charset="0"/>
                          <a:ea typeface="微软雅黑" panose="020B0503020204020204" pitchFamily="34" charset="-122"/>
                        </a:rPr>
                        <a:t>出院的</a:t>
                      </a:r>
                      <a:r>
                        <a:rPr lang="zh-CN" altLang="en-US" sz="1600" b="1" dirty="0">
                          <a:solidFill>
                            <a:srgbClr val="000000"/>
                          </a:solidFill>
                          <a:latin typeface="Arial" panose="020B0604020202020204" pitchFamily="34" charset="0"/>
                          <a:ea typeface="微软雅黑" panose="020B0503020204020204" pitchFamily="34" charset="-122"/>
                        </a:rPr>
                        <a:t>肺动脉肉瘤患者数</a:t>
                      </a:r>
                      <a:endParaRPr lang="zh-CN" altLang="en-US" sz="1600" b="1" dirty="0">
                        <a:solidFill>
                          <a:srgbClr val="000000"/>
                        </a:solidFill>
                        <a:latin typeface="Arial" panose="020B0604020202020204" pitchFamily="34" charset="0"/>
                        <a:ea typeface="微软雅黑" panose="020B0503020204020204" pitchFamily="34" charset="-122"/>
                      </a:endParaRPr>
                    </a:p>
                  </a:txBody>
                  <a:tcPr marL="12700" marR="12700" marT="12700" anchor="ctr">
                    <a:lnL w="12700">
                      <a:solidFill>
                        <a:schemeClr val="tx1">
                          <a:lumMod val="50000"/>
                          <a:lumOff val="50000"/>
                        </a:schemeClr>
                      </a:solidFill>
                      <a:prstDash val="solid"/>
                    </a:lnL>
                    <a:lnR w="12700">
                      <a:solidFill>
                        <a:schemeClr val="tx1">
                          <a:lumMod val="50000"/>
                          <a:lumOff val="50000"/>
                        </a:schemeClr>
                      </a:solidFill>
                      <a:prstDash val="solid"/>
                    </a:lnR>
                    <a:lnT w="12700">
                      <a:solidFill>
                        <a:schemeClr val="tx1">
                          <a:lumMod val="50000"/>
                          <a:lumOff val="50000"/>
                        </a:schemeClr>
                      </a:solidFill>
                      <a:prstDash val="solid"/>
                    </a:lnT>
                    <a:lnB w="12700">
                      <a:solidFill>
                        <a:schemeClr val="tx1">
                          <a:lumMod val="50000"/>
                          <a:lumOff val="50000"/>
                        </a:schemeClr>
                      </a:solidFill>
                      <a:prstDash val="solid"/>
                    </a:lnB>
                    <a:lnTlToBr>
                      <a:noFill/>
                    </a:lnTlToBr>
                    <a:lnBlToTr>
                      <a:noFill/>
                    </a:lnBlToTr>
                    <a:noFill/>
                  </a:tcPr>
                </a:tc>
                <a:tc>
                  <a:txBody>
                    <a:bodyPr/>
                    <a:lstStyle/>
                    <a:p>
                      <a:pPr indent="0" algn="ctr">
                        <a:buNone/>
                      </a:pPr>
                      <a:endParaRPr lang="zh-CN" altLang="en-US" sz="1600" b="0" dirty="0">
                        <a:solidFill>
                          <a:srgbClr val="000000"/>
                        </a:solidFill>
                        <a:latin typeface="Arial" panose="020B0604020202020204" pitchFamily="34" charset="0"/>
                        <a:ea typeface="微软雅黑" panose="020B0503020204020204" pitchFamily="34" charset="-122"/>
                      </a:endParaRPr>
                    </a:p>
                  </a:txBody>
                  <a:tcPr marL="12700" marR="12700" marT="12700" anchor="ctr">
                    <a:lnL w="12700" cap="flat" cmpd="sng" algn="ctr">
                      <a:solidFill>
                        <a:schemeClr val="tx1">
                          <a:lumMod val="50000"/>
                          <a:lumOff val="50000"/>
                        </a:schemeClr>
                      </a:solidFill>
                      <a:prstDash val="solid"/>
                      <a:round/>
                      <a:headEnd type="none" w="med" len="med"/>
                      <a:tailEnd type="none" w="med" len="med"/>
                    </a:lnL>
                    <a:lnR w="12700">
                      <a:solidFill>
                        <a:schemeClr val="tx1">
                          <a:lumMod val="50000"/>
                          <a:lumOff val="50000"/>
                        </a:schemeClr>
                      </a:solidFill>
                      <a:prstDash val="solid"/>
                    </a:lnR>
                    <a:lnT w="12700">
                      <a:solidFill>
                        <a:schemeClr val="tx1">
                          <a:lumMod val="50000"/>
                          <a:lumOff val="50000"/>
                        </a:schemeClr>
                      </a:solidFill>
                      <a:prstDash val="solid"/>
                    </a:lnT>
                    <a:lnB w="12700">
                      <a:solidFill>
                        <a:schemeClr val="tx1">
                          <a:lumMod val="50000"/>
                          <a:lumOff val="50000"/>
                        </a:schemeClr>
                      </a:solidFill>
                      <a:prstDash val="solid"/>
                    </a:lnB>
                    <a:lnTlToBr>
                      <a:noFill/>
                    </a:lnTlToBr>
                    <a:lnBlToTr>
                      <a:noFill/>
                    </a:lnBlToTr>
                    <a:solidFill>
                      <a:schemeClr val="bg1"/>
                    </a:solidFill>
                  </a:tcPr>
                </a:tc>
              </a:tr>
            </a:tbl>
          </a:graphicData>
        </a:graphic>
      </p:graphicFrame>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idx="4294967295"/>
            <p:custDataLst>
              <p:tags r:id="rId1"/>
            </p:custDataLst>
          </p:nvPr>
        </p:nvSpPr>
        <p:spPr>
          <a:xfrm>
            <a:off x="635" y="237490"/>
            <a:ext cx="12191365" cy="591820"/>
          </a:xfrm>
        </p:spPr>
        <p:txBody>
          <a:bodyPr>
            <a:noAutofit/>
          </a:bodyPr>
          <a:lstStyle/>
          <a:p>
            <a:pPr algn="ctr"/>
            <a:r>
              <a:rPr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二、</a:t>
            </a:r>
            <a:r>
              <a:rPr lang="zh-CN" altLang="en-US"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肺栓塞与肺血管病相关临床诊疗技术要求</a:t>
            </a:r>
            <a:endParaRPr lang="zh-CN" altLang="en-US"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5" name="文本框 4"/>
          <p:cNvSpPr txBox="1"/>
          <p:nvPr/>
        </p:nvSpPr>
        <p:spPr>
          <a:xfrm>
            <a:off x="875665" y="975785"/>
            <a:ext cx="10527665" cy="3539430"/>
          </a:xfrm>
          <a:prstGeom prst="rect">
            <a:avLst/>
          </a:prstGeom>
          <a:noFill/>
        </p:spPr>
        <p:txBody>
          <a:bodyPr wrap="square" rtlCol="0">
            <a:spAutoFit/>
          </a:bodyPr>
          <a:lstStyle/>
          <a:p>
            <a:pPr marL="342900" indent="-342900">
              <a:lnSpc>
                <a:spcPct val="200000"/>
              </a:lnSpc>
              <a:buFont typeface="Wingdings" panose="05000000000000000000" charset="0"/>
              <a:buChar char="Ø"/>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sym typeface="+mn-ea"/>
              </a:rPr>
              <a:t>肺栓塞与肺动脉高压规范诊治能力</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800100" lvl="1" indent="-342900">
              <a:lnSpc>
                <a:spcPct val="200000"/>
              </a:lnSpc>
              <a:buFont typeface="Wingdings" panose="05000000000000000000" charset="0"/>
              <a:buChar char="Ø"/>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sym typeface="+mn-ea"/>
              </a:rPr>
              <a:t>肺栓塞与肺动脉高压多学科救治团队（</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MDT</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sym typeface="+mn-ea"/>
              </a:rPr>
              <a:t>）协作能力（以呼吸科为主导）</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lvl="1">
              <a:lnSpc>
                <a:spcPct val="200000"/>
              </a:lnSpc>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mn-ea"/>
              </a:rPr>
              <a:t>（提供相关支持性证明材料，包括会诊记录、</a:t>
            </a:r>
            <a:r>
              <a:rPr lang="en-US" altLang="zh-CN" sz="2000" dirty="0">
                <a:latin typeface="微软雅黑" panose="020B0503020204020204" pitchFamily="34" charset="-122"/>
                <a:ea typeface="微软雅黑" panose="020B0503020204020204" pitchFamily="34" charset="-122"/>
                <a:cs typeface="微软雅黑" panose="020B0503020204020204" pitchFamily="34" charset="-122"/>
                <a:sym typeface="+mn-ea"/>
              </a:rPr>
              <a:t>MDT</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mn-ea"/>
              </a:rPr>
              <a:t>门诊、多学科讨论记录、术前讨论、手术记录等，</a:t>
            </a:r>
            <a:r>
              <a:rPr lang="en-US" altLang="zh-CN" sz="2000" dirty="0">
                <a:latin typeface="微软雅黑" panose="020B0503020204020204" pitchFamily="34" charset="-122"/>
                <a:ea typeface="微软雅黑" panose="020B0503020204020204" pitchFamily="34" charset="-122"/>
                <a:cs typeface="微软雅黑" panose="020B0503020204020204" pitchFamily="34" charset="-122"/>
                <a:sym typeface="+mn-ea"/>
              </a:rPr>
              <a:t>PERT</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mn-ea"/>
              </a:rPr>
              <a:t>人员构成、管理流程及责任分工相关支持性证明材料）</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BEAUTIFY_FLAG" val=""/>
</p:tagLst>
</file>

<file path=ppt/tags/tag63.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64.xml><?xml version="1.0" encoding="utf-8"?>
<p:tagLst xmlns:p="http://schemas.openxmlformats.org/presentationml/2006/main">
  <p:tag name="KSO_WM_UNIT_TABLE_BEAUTIFY" val="smartTable{7190d2af-0493-40d3-9838-60318bed980e}"/>
</p:tagLst>
</file>

<file path=ppt/tags/tag65.xml><?xml version="1.0" encoding="utf-8"?>
<p:tagLst xmlns:p="http://schemas.openxmlformats.org/presentationml/2006/main">
  <p:tag name="KSO_WM_BEAUTIFY_FLAG" val=""/>
</p:tagLst>
</file>

<file path=ppt/tags/tag66.xml><?xml version="1.0" encoding="utf-8"?>
<p:tagLst xmlns:p="http://schemas.openxmlformats.org/presentationml/2006/main">
  <p:tag name="KSO_WM_UNIT_TABLE_BEAUTIFY" val="smartTable{387baf60-6b01-4c67-8986-6c77e92d911c}"/>
  <p:tag name="TABLE_ENDDRAG_ORIGIN_RECT" val="755*389"/>
  <p:tag name="TABLE_ENDDRAG_RECT" val="80*86*755*389"/>
</p:tagLst>
</file>

<file path=ppt/tags/tag67.xml><?xml version="1.0" encoding="utf-8"?>
<p:tagLst xmlns:p="http://schemas.openxmlformats.org/presentationml/2006/main">
  <p:tag name="KSO_WM_BEAUTIFY_FLAG" val=""/>
</p:tagLst>
</file>

<file path=ppt/tags/tag68.xml><?xml version="1.0" encoding="utf-8"?>
<p:tagLst xmlns:p="http://schemas.openxmlformats.org/presentationml/2006/main">
  <p:tag name="TABLE_ENDDRAG_ORIGIN_RECT" val="755*339"/>
  <p:tag name="TABLE_ENDDRAG_RECT" val="102*99*755*339"/>
  <p:tag name="KSO_WM_UNIT_TABLE_BEAUTIFY" val="smartTable{c4c047fe-13fd-464f-b1fc-ca03b4283181}"/>
</p:tagLst>
</file>

<file path=ppt/tags/tag69.xml><?xml version="1.0" encoding="utf-8"?>
<p:tagLst xmlns:p="http://schemas.openxmlformats.org/presentationml/2006/main">
  <p:tag name="KSO_WM_BEAUTIFY_FLAG" val=""/>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KSO_WM_BEAUTIFY_FLAG" val=""/>
</p:tagLst>
</file>

<file path=ppt/tags/tag71.xml><?xml version="1.0" encoding="utf-8"?>
<p:tagLst xmlns:p="http://schemas.openxmlformats.org/presentationml/2006/main">
  <p:tag name="KSO_WM_BEAUTIFY_FLAG" val=""/>
</p:tagLst>
</file>

<file path=ppt/tags/tag72.xml><?xml version="1.0" encoding="utf-8"?>
<p:tagLst xmlns:p="http://schemas.openxmlformats.org/presentationml/2006/main">
  <p:tag name="KSO_WM_BEAUTIFY_FLAG" val=""/>
</p:tagLst>
</file>

<file path=ppt/tags/tag73.xml><?xml version="1.0" encoding="utf-8"?>
<p:tagLst xmlns:p="http://schemas.openxmlformats.org/presentationml/2006/main">
  <p:tag name="KSO_WM_BEAUTIFY_FLAG" val=""/>
</p:tagLst>
</file>

<file path=ppt/tags/tag74.xml><?xml version="1.0" encoding="utf-8"?>
<p:tagLst xmlns:p="http://schemas.openxmlformats.org/presentationml/2006/main">
  <p:tag name="KSO_WM_BEAUTIFY_FLAG" val=""/>
</p:tagLst>
</file>

<file path=ppt/tags/tag75.xml><?xml version="1.0" encoding="utf-8"?>
<p:tagLst xmlns:p="http://schemas.openxmlformats.org/presentationml/2006/main">
  <p:tag name="KSO_WM_BEAUTIFY_FLAG" val=""/>
</p:tagLst>
</file>

<file path=ppt/tags/tag76.xml><?xml version="1.0" encoding="utf-8"?>
<p:tagLst xmlns:p="http://schemas.openxmlformats.org/presentationml/2006/main">
  <p:tag name="KSO_WM_BEAUTIFY_FLAG" val=""/>
</p:tagLst>
</file>

<file path=ppt/tags/tag77.xml><?xml version="1.0" encoding="utf-8"?>
<p:tagLst xmlns:p="http://schemas.openxmlformats.org/presentationml/2006/main">
  <p:tag name="KSO_WM_BEAUTIFY_FLAG" val=""/>
</p:tagLst>
</file>

<file path=ppt/tags/tag78.xml><?xml version="1.0" encoding="utf-8"?>
<p:tagLst xmlns:p="http://schemas.openxmlformats.org/presentationml/2006/main">
  <p:tag name="KSO_WM_BEAUTIFY_FLAG" val=""/>
</p:tagLst>
</file>

<file path=ppt/tags/tag79.xml><?xml version="1.0" encoding="utf-8"?>
<p:tagLst xmlns:p="http://schemas.openxmlformats.org/presentationml/2006/main">
  <p:tag name="KSO_WM_BEAUTIFY_FLAG" val=""/>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0.xml><?xml version="1.0" encoding="utf-8"?>
<p:tagLst xmlns:p="http://schemas.openxmlformats.org/presentationml/2006/main">
  <p:tag name="KSO_WM_BEAUTIFY_FLAG" val=""/>
</p:tagLst>
</file>

<file path=ppt/tags/tag81.xml><?xml version="1.0" encoding="utf-8"?>
<p:tagLst xmlns:p="http://schemas.openxmlformats.org/presentationml/2006/main">
  <p:tag name="KSO_WM_BEAUTIFY_FLAG" val=""/>
</p:tagLst>
</file>

<file path=ppt/tags/tag82.xml><?xml version="1.0" encoding="utf-8"?>
<p:tagLst xmlns:p="http://schemas.openxmlformats.org/presentationml/2006/main">
  <p:tag name="KSO_WM_BEAUTIFY_FLAG" val=""/>
</p:tagLst>
</file>

<file path=ppt/tags/tag83.xml><?xml version="1.0" encoding="utf-8"?>
<p:tagLst xmlns:p="http://schemas.openxmlformats.org/presentationml/2006/main">
  <p:tag name="KSO_WM_BEAUTIFY_FLAG" val=""/>
</p:tagLst>
</file>

<file path=ppt/tags/tag84.xml><?xml version="1.0" encoding="utf-8"?>
<p:tagLst xmlns:p="http://schemas.openxmlformats.org/presentationml/2006/main">
  <p:tag name="COMMONDATA" val="eyJoZGlkIjoiMmM4OGY2N2MyYWYxMDhjYTRlMzE0NTA0MzZhOTNkYmMifQ=="/>
  <p:tag name="KSO_WPP_MARK_KEY" val="8caf38bb-a6bb-4ab0-a477-991f8871d7e8"/>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Arial"/>
        <a:ea typeface="微软雅黑"/>
        <a:cs typeface=""/>
      </a:majorFont>
      <a:minorFont>
        <a:latin typeface="Arial"/>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2373</Words>
  <Application>WPS 演示</Application>
  <PresentationFormat>宽屏</PresentationFormat>
  <Paragraphs>347</Paragraphs>
  <Slides>27</Slides>
  <Notes>2</Notes>
  <HiddenSlides>0</HiddenSlides>
  <MMClips>0</MMClips>
  <ScaleCrop>false</ScaleCrop>
  <HeadingPairs>
    <vt:vector size="6" baseType="variant">
      <vt:variant>
        <vt:lpstr>已用的字体</vt:lpstr>
      </vt:variant>
      <vt:variant>
        <vt:i4>10</vt:i4>
      </vt:variant>
      <vt:variant>
        <vt:lpstr>主题</vt:lpstr>
      </vt:variant>
      <vt:variant>
        <vt:i4>2</vt:i4>
      </vt:variant>
      <vt:variant>
        <vt:lpstr>幻灯片标题</vt:lpstr>
      </vt:variant>
      <vt:variant>
        <vt:i4>27</vt:i4>
      </vt:variant>
    </vt:vector>
  </HeadingPairs>
  <TitlesOfParts>
    <vt:vector size="39" baseType="lpstr">
      <vt:lpstr>Arial</vt:lpstr>
      <vt:lpstr>宋体</vt:lpstr>
      <vt:lpstr>Wingdings</vt:lpstr>
      <vt:lpstr>Calibri</vt:lpstr>
      <vt:lpstr>Wingdings</vt:lpstr>
      <vt:lpstr>微软雅黑</vt:lpstr>
      <vt:lpstr>Times New Roman</vt:lpstr>
      <vt:lpstr>等线</vt:lpstr>
      <vt:lpstr>等线 Light</vt:lpstr>
      <vt:lpstr>Arial Unicode MS</vt:lpstr>
      <vt:lpstr>Office 主题​​</vt:lpstr>
      <vt:lpstr>自定义设计方案</vt:lpstr>
      <vt:lpstr>PowerPoint 演示文稿</vt:lpstr>
      <vt:lpstr>评审议程</vt:lpstr>
      <vt:lpstr>PowerPoint 演示文稿</vt:lpstr>
      <vt:lpstr>PowerPoint 演示文稿</vt:lpstr>
      <vt:lpstr>PowerPoint 演示文稿</vt:lpstr>
      <vt:lpstr>一、开展肺栓塞与肺血管病照护能力提升项目基本条件</vt:lpstr>
      <vt:lpstr>二、肺栓塞与肺血管病相关临床诊疗技术要求</vt:lpstr>
      <vt:lpstr>二、肺栓塞与肺血管病相关临床诊疗技术要求</vt:lpstr>
      <vt:lpstr>二、肺栓塞与肺血管病相关临床诊疗技术要求</vt:lpstr>
      <vt:lpstr>二、肺栓塞与肺血管病相关临床诊疗技术要求</vt:lpstr>
      <vt:lpstr>二、肺栓塞与肺血管病相关临床诊疗技术要求</vt:lpstr>
      <vt:lpstr>三、对肺栓塞与肺血管病医疗过程的要求</vt:lpstr>
      <vt:lpstr>三、对肺栓塞与肺血管病医疗过程的要求</vt:lpstr>
      <vt:lpstr>三、对肺栓塞与肺血管病医疗过程的要求</vt:lpstr>
      <vt:lpstr>三、对肺栓塞与肺血管病医疗过程的要求</vt:lpstr>
      <vt:lpstr>四、教学考核指标</vt:lpstr>
      <vt:lpstr>五、研究考核指标</vt:lpstr>
      <vt:lpstr>五、研究考核指标</vt:lpstr>
      <vt:lpstr>五、研究考核指标</vt:lpstr>
      <vt:lpstr>六、人才队伍建设考核指标</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SINAN WU</dc:creator>
  <cp:lastModifiedBy>安透</cp:lastModifiedBy>
  <cp:revision>58</cp:revision>
  <dcterms:created xsi:type="dcterms:W3CDTF">2024-03-05T01:30:00Z</dcterms:created>
  <dcterms:modified xsi:type="dcterms:W3CDTF">2025-01-22T07:01:09Z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E51F09C419CE4EF58DD5F2B0AE4AD76A</vt:lpwstr>
  </property>
  <property fmtid="{D5CDD505-2E9C-101B-9397-08002B2CF9AE}" pid="3" name="KSOProductBuildVer">
    <vt:lpwstr>2052-12.1.0.19770</vt:lpwstr>
  </property>
</Properties>
</file>