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sldIdLst>
    <p:sldId id="293" r:id="rId4"/>
    <p:sldId id="258" r:id="rId5"/>
    <p:sldId id="290" r:id="rId6"/>
    <p:sldId id="291" r:id="rId7"/>
    <p:sldId id="292" r:id="rId8"/>
    <p:sldId id="289" r:id="rId9"/>
    <p:sldId id="259" r:id="rId10"/>
    <p:sldId id="276" r:id="rId11"/>
    <p:sldId id="260" r:id="rId12"/>
    <p:sldId id="277" r:id="rId13"/>
    <p:sldId id="269" r:id="rId14"/>
    <p:sldId id="268" r:id="rId15"/>
    <p:sldId id="270" r:id="rId16"/>
    <p:sldId id="278" r:id="rId17"/>
    <p:sldId id="279" r:id="rId18"/>
    <p:sldId id="280" r:id="rId19"/>
    <p:sldId id="282" r:id="rId20"/>
    <p:sldId id="283" r:id="rId21"/>
    <p:sldId id="318" r:id="rId22"/>
    <p:sldId id="319" r:id="rId23"/>
    <p:sldId id="320" r:id="rId24"/>
    <p:sldId id="321" r:id="rId25"/>
    <p:sldId id="322" r:id="rId26"/>
    <p:sldId id="323" r:id="rId27"/>
    <p:sldId id="267" r:id="rId28"/>
    <p:sldId id="275" r:id="rId29"/>
    <p:sldId id="298" r:id="rId30"/>
    <p:sldId id="294" r:id="rId31"/>
    <p:sldId id="295" r:id="rId32"/>
    <p:sldId id="296" r:id="rId33"/>
    <p:sldId id="297" r:id="rId34"/>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6" userDrawn="1">
          <p15:clr>
            <a:srgbClr val="A4A3A4"/>
          </p15:clr>
        </p15:guide>
        <p15:guide id="2" pos="551" userDrawn="1">
          <p15:clr>
            <a:srgbClr val="A4A3A4"/>
          </p15:clr>
        </p15:guide>
        <p15:guide id="3" pos="71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0000"/>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howGuides="1">
      <p:cViewPr varScale="1">
        <p:scale>
          <a:sx n="96" d="100"/>
          <a:sy n="96" d="100"/>
        </p:scale>
        <p:origin x="60" y="159"/>
      </p:cViewPr>
      <p:guideLst>
        <p:guide orient="horz" pos="796"/>
        <p:guide pos="551"/>
        <p:guide pos="7128"/>
      </p:guideLst>
    </p:cSldViewPr>
  </p:slideViewPr>
  <p:notesTextViewPr>
    <p:cViewPr>
      <p:scale>
        <a:sx n="1" d="1"/>
        <a:sy n="1" d="1"/>
      </p:scale>
      <p:origin x="0" y="0"/>
    </p:cViewPr>
  </p:notesTextViewPr>
  <p:sorterViewPr>
    <p:cViewPr>
      <p:scale>
        <a:sx n="100" d="100"/>
        <a:sy n="100" d="100"/>
      </p:scale>
      <p:origin x="0" y="0"/>
    </p:cViewPr>
  </p:sorter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8" Type="http://schemas.openxmlformats.org/officeDocument/2006/relationships/tags" Target="tags/tag98.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1B9452D-0D2F-422A-BAB7-6D0CD5F19B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512B5-D583-49F0-AF4A-293EC68CF25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0" Type="http://schemas.openxmlformats.org/officeDocument/2006/relationships/theme" Target="../theme/theme2.xml"/><Relationship Id="rId2" Type="http://schemas.openxmlformats.org/officeDocument/2006/relationships/slideLayout" Target="../slideLayouts/slideLayout4.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2.png"/><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b="-2000"/>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B9452D-0D2F-422A-BAB7-6D0CD5F19B7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8512B5-D583-49F0-AF4A-293EC68CF256}" type="slidenum">
              <a:rPr lang="zh-CN" altLang="en-US" smtClean="0"/>
            </a:fld>
            <a:endParaRPr lang="zh-CN" altLang="en-US"/>
          </a:p>
        </p:txBody>
      </p:sp>
      <p:sp>
        <p:nvSpPr>
          <p:cNvPr id="7" name="矩形 6"/>
          <p:cNvSpPr/>
          <p:nvPr userDrawn="1"/>
        </p:nvSpPr>
        <p:spPr>
          <a:xfrm>
            <a:off x="2933065" y="156210"/>
            <a:ext cx="6240780" cy="61658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矩形 1"/>
          <p:cNvSpPr/>
          <p:nvPr userDrawn="1"/>
        </p:nvSpPr>
        <p:spPr>
          <a:xfrm>
            <a:off x="9906000" y="239395"/>
            <a:ext cx="2185035" cy="56451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2"/>
          <a:stretch>
            <a:fillRect b="-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
        <p:nvSpPr>
          <p:cNvPr id="8" name="矩形 6"/>
          <p:cNvSpPr/>
          <p:nvPr userDrawn="1">
            <p:custDataLst>
              <p:tags r:id="rId18"/>
            </p:custDataLst>
          </p:nvPr>
        </p:nvSpPr>
        <p:spPr>
          <a:xfrm flipV="1">
            <a:off x="611879" y="613705"/>
            <a:ext cx="10980000" cy="75915"/>
          </a:xfrm>
          <a:prstGeom prst="rect">
            <a:avLst/>
          </a:prstGeom>
          <a:solidFill>
            <a:srgbClr val="991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ustDataLst>
      <p:tags r:id="rId19"/>
    </p:custData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2.xml"/><Relationship Id="rId1" Type="http://schemas.openxmlformats.org/officeDocument/2006/relationships/tags" Target="../tags/tag7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tags" Target="../tags/tag7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7.xml"/><Relationship Id="rId1" Type="http://schemas.openxmlformats.org/officeDocument/2006/relationships/tags" Target="../tags/tag76.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9.xml"/><Relationship Id="rId1" Type="http://schemas.openxmlformats.org/officeDocument/2006/relationships/tags" Target="../tags/tag7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tags" Target="../tags/tag80.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3.xml"/><Relationship Id="rId1" Type="http://schemas.openxmlformats.org/officeDocument/2006/relationships/tags" Target="../tags/tag8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6.xml"/><Relationship Id="rId1" Type="http://schemas.openxmlformats.org/officeDocument/2006/relationships/tags" Target="../tags/tag8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8.xml"/><Relationship Id="rId1" Type="http://schemas.openxmlformats.org/officeDocument/2006/relationships/tags" Target="../tags/tag8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0.xml"/><Relationship Id="rId1" Type="http://schemas.openxmlformats.org/officeDocument/2006/relationships/tags" Target="../tags/tag8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2.xml"/><Relationship Id="rId1" Type="http://schemas.openxmlformats.org/officeDocument/2006/relationships/tags" Target="../tags/tag9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4.xml"/><Relationship Id="rId1" Type="http://schemas.openxmlformats.org/officeDocument/2006/relationships/tags" Target="../tags/tag9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5.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7.xml"/><Relationship Id="rId2" Type="http://schemas.openxmlformats.org/officeDocument/2006/relationships/image" Target="../media/image4.jpeg"/><Relationship Id="rId1" Type="http://schemas.openxmlformats.org/officeDocument/2006/relationships/tags" Target="../tags/tag9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8.xml"/><Relationship Id="rId1" Type="http://schemas.openxmlformats.org/officeDocument/2006/relationships/tags" Target="../tags/tag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199172" cy="6858000"/>
          </a:xfrm>
          <a:prstGeom prst="rect">
            <a:avLst/>
          </a:prstGeom>
        </p:spPr>
      </p:pic>
      <p:sp>
        <p:nvSpPr>
          <p:cNvPr id="5" name="文本框 4"/>
          <p:cNvSpPr txBox="1"/>
          <p:nvPr/>
        </p:nvSpPr>
        <p:spPr>
          <a:xfrm>
            <a:off x="718929" y="1193719"/>
            <a:ext cx="10754140" cy="2245360"/>
          </a:xfrm>
          <a:prstGeom prst="rect">
            <a:avLst/>
          </a:prstGeom>
          <a:noFill/>
        </p:spPr>
        <p:txBody>
          <a:bodyPr wrap="square" rtlCol="0">
            <a:spAutoFit/>
          </a:bodyPr>
          <a:lstStyle/>
          <a:p>
            <a:pPr algn="ctr">
              <a:spcBef>
                <a:spcPts val="1200"/>
              </a:spcBef>
            </a:pPr>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感染中毒症（</a:t>
            </a:r>
            <a:r>
              <a:rPr lang="en-US" altLang="zh-CN" sz="4000" b="1"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Sepsis</a:t>
            </a:r>
            <a:r>
              <a:rPr lang="zh-CN" altLang="en-US" sz="4000" b="1"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lang="en-US" altLang="zh-CN" sz="4000" b="1"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&amp;</a:t>
            </a:r>
            <a:endParaRPr lang="zh-CN" altLang="en-US" sz="4000" b="1"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algn="ctr">
              <a:spcBef>
                <a:spcPts val="1200"/>
              </a:spcBef>
            </a:pPr>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急性呼吸窘迫综合征（</a:t>
            </a:r>
            <a:r>
              <a:rPr lang="en-US" altLang="zh-CN" sz="4000" b="1"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ARDS</a:t>
            </a:r>
            <a:r>
              <a:rPr lang="zh-CN" altLang="en-US" sz="4000" b="1"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lang="zh-CN" altLang="en-US" sz="4000" b="1"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algn="ctr">
              <a:spcBef>
                <a:spcPts val="1200"/>
              </a:spcBef>
            </a:pPr>
            <a:r>
              <a:rPr lang="zh-CN" altLang="en-US" sz="4000" b="1" dirty="0">
                <a:solidFill>
                  <a:schemeClr val="bg1"/>
                </a:solidFill>
                <a:latin typeface="微软雅黑" panose="020B0503020204020204" pitchFamily="34" charset="-122"/>
                <a:ea typeface="微软雅黑" panose="020B0503020204020204" pitchFamily="34" charset="-122"/>
              </a:rPr>
              <a:t>专病规建情况汇报</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374333" y="4144361"/>
            <a:ext cx="5443331" cy="1476375"/>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医院名称：</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汇报人：</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汇报日期：</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、RICU/MICU</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人员与技术</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986155" y="1430020"/>
            <a:ext cx="10527665" cy="4399915"/>
          </a:xfrm>
          <a:prstGeom prst="rect">
            <a:avLst/>
          </a:prstGeom>
          <a:noFill/>
        </p:spPr>
        <p:txBody>
          <a:bodyPr wrap="square" rtlCol="0">
            <a:spAutoFit/>
          </a:bodyPr>
          <a:lstStyle/>
          <a:p>
            <a:pPr marL="342900" indent="-342900" algn="l">
              <a:lnSpc>
                <a:spcPct val="200000"/>
              </a:lnSpc>
              <a:buFont typeface="Wingdings" panose="05000000000000000000" charset="0"/>
              <a:buChar char="Ø"/>
            </a:pPr>
            <a:r>
              <a:rPr 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工作人员是否为专科医师、呼吸治疗师、专科护士等</a:t>
            </a:r>
            <a:r>
              <a:rPr 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（下一页标明人员数量）</a:t>
            </a:r>
            <a:endParaRPr 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专科医师是否接受过</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专培？其他工作人员是否接受过</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单修，专修？</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PCCM专科医生是否具备气管插管术、动脉置管术、深静脉置管术、胸腔穿刺术、腹腔穿刺术、气管镜检查术、具备使用高流量、无创/有创呼吸机、血滤机、</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ECMO</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等必备设备的能力？</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是否具备开展呼吸治疗与呼吸康复的能力？</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、RICU/MICU人员</a:t>
            </a:r>
            <a:endPar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471170" y="1104900"/>
            <a:ext cx="10527665" cy="5077460"/>
          </a:xfrm>
          <a:prstGeom prst="rect">
            <a:avLst/>
          </a:prstGeom>
          <a:noFill/>
        </p:spPr>
        <p:txBody>
          <a:bodyPr wrap="square" rtlCol="0">
            <a:spAutoFit/>
          </a:bodyPr>
          <a:lstStyle/>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RICU/MICU医师人数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lnSpc>
                <a:spcPct val="200000"/>
              </a:lnSpc>
              <a:buFont typeface="Wingdings" panose="05000000000000000000" charset="0"/>
              <a:buNone/>
            </a:pPr>
            <a:r>
              <a:rPr lang="zh-CN" altLang="en-US" i="1" dirty="0">
                <a:latin typeface="微软雅黑" panose="020B0503020204020204" pitchFamily="34" charset="-122"/>
                <a:ea typeface="微软雅黑" panose="020B0503020204020204" pitchFamily="34" charset="-122"/>
                <a:cs typeface="微软雅黑" panose="020B0503020204020204" pitchFamily="34" charset="-122"/>
                <a:sym typeface="+mn-ea"/>
              </a:rPr>
              <a:t>（是否独立分组，是否落实主诊医师负责制，主诊医师是否固定， 一线医生来源，是否独立值班）</a:t>
            </a:r>
            <a:endParaRPr lang="zh-CN" altLang="en-US" i="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相对固定的高级职称医师人数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相对固定的医师数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参加过</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专培、专修、单修人数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RICU/MICU护士人数</a:t>
            </a:r>
            <a:r>
              <a:rPr lang="zh-CN" altLang="en-US" sz="1800" i="1" dirty="0">
                <a:latin typeface="微软雅黑" panose="020B0503020204020204" pitchFamily="34" charset="-122"/>
                <a:ea typeface="微软雅黑" panose="020B0503020204020204" pitchFamily="34" charset="-122"/>
                <a:cs typeface="微软雅黑" panose="020B0503020204020204" pitchFamily="34" charset="-122"/>
                <a:sym typeface="+mn-ea"/>
              </a:rPr>
              <a:t>（是否是独立护理单元）</a:t>
            </a:r>
            <a:endParaRPr lang="zh-CN" altLang="en-US" sz="1800" i="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呼吸治疗师人数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；专职呼吸治疗师人数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220980" y="1024255"/>
          <a:ext cx="11627485" cy="5403850"/>
        </p:xfrm>
        <a:graphic>
          <a:graphicData uri="http://schemas.openxmlformats.org/drawingml/2006/table">
            <a:tbl>
              <a:tblPr/>
              <a:tblGrid>
                <a:gridCol w="4697730"/>
                <a:gridCol w="3848735"/>
                <a:gridCol w="3081020"/>
              </a:tblGrid>
              <a:tr h="619760">
                <a:tc>
                  <a:txBody>
                    <a:bodyPr/>
                    <a:lstStyle/>
                    <a:p>
                      <a:pPr indent="0" algn="ctr">
                        <a:buNone/>
                      </a:pPr>
                      <a:r>
                        <a:rPr lang="zh-CN" altLang="en-US" sz="1600" b="1">
                          <a:solidFill>
                            <a:schemeClr val="bg1"/>
                          </a:solidFill>
                          <a:latin typeface="Arial" panose="020B0604020202020204" pitchFamily="34" charset="0"/>
                          <a:ea typeface="微软雅黑" panose="020B0503020204020204" pitchFamily="34" charset="-122"/>
                        </a:rPr>
                        <a:t>操作</a:t>
                      </a:r>
                      <a:endParaRPr lang="zh-CN" altLang="en-US" sz="1600" b="1">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c>
                  <a:txBody>
                    <a:bodyPr/>
                    <a:lstStyle/>
                    <a:p>
                      <a:pPr indent="0" algn="ctr">
                        <a:buNone/>
                      </a:pPr>
                      <a:r>
                        <a:rPr lang="zh-CN" sz="1600" b="1">
                          <a:solidFill>
                            <a:schemeClr val="bg1"/>
                          </a:solidFill>
                          <a:latin typeface="Arial" panose="020B0604020202020204" pitchFamily="34" charset="0"/>
                          <a:ea typeface="微软雅黑" panose="020B0503020204020204" pitchFamily="34" charset="-122"/>
                        </a:rPr>
                        <a:t>操作数量</a:t>
                      </a:r>
                      <a:r>
                        <a:rPr lang="zh-CN" sz="1600" b="0">
                          <a:solidFill>
                            <a:schemeClr val="bg1"/>
                          </a:solidFill>
                          <a:latin typeface="Arial" panose="020B0604020202020204" pitchFamily="34" charset="0"/>
                          <a:ea typeface="微软雅黑" panose="020B0503020204020204" pitchFamily="34" charset="-122"/>
                        </a:rPr>
                        <a:t>（例数）</a:t>
                      </a:r>
                      <a:endParaRPr lang="zh-CN" altLang="en-US" sz="1600" b="0">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c>
                  <a:txBody>
                    <a:bodyPr/>
                    <a:lstStyle/>
                    <a:p>
                      <a:pPr indent="0" algn="ctr">
                        <a:buNone/>
                      </a:pPr>
                      <a:r>
                        <a:rPr lang="zh-CN" altLang="en-US" sz="2400" b="1">
                          <a:solidFill>
                            <a:schemeClr val="bg1"/>
                          </a:solidFill>
                          <a:latin typeface="Arial" panose="020B0604020202020204" pitchFamily="34" charset="0"/>
                          <a:ea typeface="微软雅黑" panose="020B0503020204020204" pitchFamily="34" charset="-122"/>
                          <a:sym typeface="+mn-ea"/>
                        </a:rPr>
                        <a:t>独立</a:t>
                      </a:r>
                      <a:r>
                        <a:rPr lang="zh-CN" altLang="en-US" sz="1600" b="1">
                          <a:solidFill>
                            <a:schemeClr val="bg1"/>
                          </a:solidFill>
                          <a:latin typeface="Arial" panose="020B0604020202020204" pitchFamily="34" charset="0"/>
                          <a:ea typeface="微软雅黑" panose="020B0503020204020204" pitchFamily="34" charset="-122"/>
                          <a:sym typeface="+mn-ea"/>
                        </a:rPr>
                        <a:t>操作数</a:t>
                      </a:r>
                      <a:r>
                        <a:rPr lang="zh-CN" altLang="en-US" sz="1600" b="0">
                          <a:solidFill>
                            <a:schemeClr val="bg1"/>
                          </a:solidFill>
                          <a:latin typeface="Arial" panose="020B0604020202020204" pitchFamily="34" charset="0"/>
                          <a:ea typeface="微软雅黑" panose="020B0503020204020204" pitchFamily="34" charset="-122"/>
                          <a:sym typeface="+mn-ea"/>
                        </a:rPr>
                        <a:t>（例数）</a:t>
                      </a:r>
                      <a:endParaRPr lang="zh-CN" altLang="en-US" sz="1600" b="0">
                        <a:solidFill>
                          <a:schemeClr val="bg1"/>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r>
              <a:tr h="434975">
                <a:tc>
                  <a:txBody>
                    <a:bodyPr/>
                    <a:lstStyle/>
                    <a:p>
                      <a:pPr indent="0" algn="ctr">
                        <a:buNone/>
                      </a:pPr>
                      <a:r>
                        <a:rPr lang="zh-CN" altLang="en-US" sz="1400" dirty="0">
                          <a:solidFill>
                            <a:srgbClr val="000000"/>
                          </a:solidFill>
                          <a:latin typeface="Arial" panose="020B0604020202020204" pitchFamily="34" charset="0"/>
                          <a:ea typeface="微软雅黑" panose="020B0503020204020204" pitchFamily="34" charset="-122"/>
                          <a:sym typeface="+mn-ea"/>
                        </a:rPr>
                        <a:t>上一年</a:t>
                      </a:r>
                      <a:r>
                        <a:rPr lang="zh-CN" altLang="en-US" sz="1400" b="1" dirty="0">
                          <a:solidFill>
                            <a:srgbClr val="000000"/>
                          </a:solidFill>
                          <a:latin typeface="Arial" panose="020B0604020202020204" pitchFamily="34" charset="0"/>
                          <a:ea typeface="微软雅黑" panose="020B0503020204020204" pitchFamily="34" charset="-122"/>
                          <a:sym typeface="+mn-ea"/>
                        </a:rPr>
                        <a:t>无创呼吸支持例数</a:t>
                      </a:r>
                      <a:endParaRPr lang="zh-CN" altLang="en-US" sz="1400" b="1" dirty="0">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5610">
                <a:tc>
                  <a:txBody>
                    <a:bodyPr/>
                    <a:lstStyle/>
                    <a:p>
                      <a:pPr indent="0" algn="ctr">
                        <a:buNone/>
                      </a:pPr>
                      <a:r>
                        <a:rPr lang="zh-CN" sz="1400" b="0">
                          <a:solidFill>
                            <a:srgbClr val="000000"/>
                          </a:solidFill>
                          <a:latin typeface="Arial" panose="020B0604020202020204" pitchFamily="34" charset="0"/>
                          <a:ea typeface="微软雅黑" panose="020B0503020204020204" pitchFamily="34" charset="-122"/>
                        </a:rPr>
                        <a:t>上一年</a:t>
                      </a:r>
                      <a:r>
                        <a:rPr lang="zh-CN" sz="1400" b="1">
                          <a:solidFill>
                            <a:srgbClr val="000000"/>
                          </a:solidFill>
                          <a:latin typeface="Arial" panose="020B0604020202020204" pitchFamily="34" charset="0"/>
                          <a:ea typeface="微软雅黑" panose="020B0503020204020204" pitchFamily="34" charset="-122"/>
                        </a:rPr>
                        <a:t>气管插管上机</a:t>
                      </a:r>
                      <a:endParaRPr lang="zh-CN" altLang="en-US" sz="14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4340">
                <a:tc>
                  <a:txBody>
                    <a:bodyPr/>
                    <a:lstStyle/>
                    <a:p>
                      <a:pPr indent="0" algn="ctr">
                        <a:buNone/>
                      </a:pPr>
                      <a:r>
                        <a:rPr lang="zh-CN" sz="1400">
                          <a:solidFill>
                            <a:srgbClr val="000000"/>
                          </a:solidFill>
                          <a:latin typeface="Arial" panose="020B0604020202020204" pitchFamily="34" charset="0"/>
                          <a:ea typeface="微软雅黑" panose="020B0503020204020204" pitchFamily="34" charset="-122"/>
                          <a:sym typeface="+mn-ea"/>
                        </a:rPr>
                        <a:t>上一年</a:t>
                      </a:r>
                      <a:r>
                        <a:rPr lang="zh-CN" sz="1400" b="1">
                          <a:solidFill>
                            <a:srgbClr val="000000"/>
                          </a:solidFill>
                          <a:latin typeface="Arial" panose="020B0604020202020204" pitchFamily="34" charset="0"/>
                          <a:ea typeface="微软雅黑" panose="020B0503020204020204" pitchFamily="34" charset="-122"/>
                        </a:rPr>
                        <a:t>有创机械通气患者数</a:t>
                      </a:r>
                      <a:endParaRPr lang="zh-CN" altLang="en-US" sz="14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4975">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1600" dirty="0">
                          <a:solidFill>
                            <a:srgbClr val="000000"/>
                          </a:solidFill>
                          <a:latin typeface="Arial" panose="020B0604020202020204" pitchFamily="34" charset="0"/>
                          <a:ea typeface="微软雅黑" panose="020B0503020204020204" pitchFamily="34" charset="-122"/>
                          <a:sym typeface="+mn-ea"/>
                        </a:rPr>
                        <a:t>上一年</a:t>
                      </a:r>
                      <a:r>
                        <a:rPr lang="zh-CN" altLang="en-US" sz="1600" b="1" dirty="0">
                          <a:solidFill>
                            <a:srgbClr val="000000"/>
                          </a:solidFill>
                          <a:latin typeface="Arial" panose="020B0604020202020204" pitchFamily="34" charset="0"/>
                          <a:ea typeface="微软雅黑" panose="020B0503020204020204" pitchFamily="34" charset="-122"/>
                        </a:rPr>
                        <a:t>俯卧位患者</a:t>
                      </a:r>
                      <a:r>
                        <a:rPr lang="zh-CN" altLang="zh-CN" sz="1600" b="1" dirty="0">
                          <a:solidFill>
                            <a:srgbClr val="000000"/>
                          </a:solidFill>
                          <a:latin typeface="Arial" panose="020B0604020202020204" pitchFamily="34" charset="0"/>
                          <a:ea typeface="微软雅黑" panose="020B0503020204020204" pitchFamily="34" charset="-122"/>
                        </a:rPr>
                        <a:t>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4975">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1600" dirty="0">
                          <a:solidFill>
                            <a:srgbClr val="000000"/>
                          </a:solidFill>
                          <a:latin typeface="Arial" panose="020B0604020202020204" pitchFamily="34" charset="0"/>
                          <a:ea typeface="微软雅黑" panose="020B0503020204020204" pitchFamily="34" charset="-122"/>
                          <a:sym typeface="+mn-ea"/>
                        </a:rPr>
                        <a:t>上一年</a:t>
                      </a:r>
                      <a:r>
                        <a:rPr lang="zh-CN" altLang="en-US" sz="1600" b="1" dirty="0">
                          <a:solidFill>
                            <a:srgbClr val="000000"/>
                          </a:solidFill>
                          <a:latin typeface="Arial" panose="020B0604020202020204" pitchFamily="34" charset="0"/>
                          <a:ea typeface="微软雅黑" panose="020B0503020204020204" pitchFamily="34" charset="-122"/>
                          <a:sym typeface="+mn-ea"/>
                        </a:rPr>
                        <a:t>呼吸力学监测</a:t>
                      </a:r>
                      <a:r>
                        <a:rPr lang="zh-CN" altLang="en-US" sz="1600" b="1" dirty="0">
                          <a:solidFill>
                            <a:srgbClr val="000000"/>
                          </a:solidFill>
                          <a:latin typeface="Arial" panose="020B0604020202020204" pitchFamily="34" charset="0"/>
                          <a:ea typeface="微软雅黑" panose="020B0503020204020204" pitchFamily="34" charset="-122"/>
                        </a:rPr>
                        <a:t>患者</a:t>
                      </a:r>
                      <a:r>
                        <a:rPr lang="zh-CN" altLang="zh-CN" sz="1600" b="1" dirty="0">
                          <a:solidFill>
                            <a:srgbClr val="000000"/>
                          </a:solidFill>
                          <a:latin typeface="Arial" panose="020B0604020202020204" pitchFamily="34" charset="0"/>
                          <a:ea typeface="微软雅黑" panose="020B0503020204020204" pitchFamily="34" charset="-122"/>
                        </a:rPr>
                        <a:t>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4975">
                <a:tc>
                  <a:txBody>
                    <a:bodyPr/>
                    <a:lstStyle/>
                    <a:p>
                      <a:pPr indent="0" algn="ctr">
                        <a:buNone/>
                      </a:pPr>
                      <a:r>
                        <a:rPr lang="zh-CN" sz="1400">
                          <a:solidFill>
                            <a:srgbClr val="000000"/>
                          </a:solidFill>
                          <a:latin typeface="Arial" panose="020B0604020202020204" pitchFamily="34" charset="0"/>
                          <a:ea typeface="微软雅黑" panose="020B0503020204020204" pitchFamily="34" charset="-122"/>
                          <a:sym typeface="+mn-ea"/>
                        </a:rPr>
                        <a:t>上一年</a:t>
                      </a:r>
                      <a:r>
                        <a:rPr lang="zh-CN" altLang="en-US" sz="1400" b="1">
                          <a:solidFill>
                            <a:srgbClr val="000000"/>
                          </a:solidFill>
                          <a:latin typeface="Arial" panose="020B0604020202020204" pitchFamily="34" charset="0"/>
                          <a:ea typeface="微软雅黑" panose="020B0503020204020204" pitchFamily="34" charset="-122"/>
                          <a:sym typeface="+mn-ea"/>
                        </a:rPr>
                        <a:t>有创血压（</a:t>
                      </a:r>
                      <a:r>
                        <a:rPr lang="en-US" altLang="zh-CN" sz="1400" b="1">
                          <a:solidFill>
                            <a:srgbClr val="000000"/>
                          </a:solidFill>
                          <a:latin typeface="Arial" panose="020B0604020202020204" pitchFamily="34" charset="0"/>
                          <a:ea typeface="微软雅黑" panose="020B0503020204020204" pitchFamily="34" charset="-122"/>
                          <a:sym typeface="+mn-ea"/>
                        </a:rPr>
                        <a:t>ABP</a:t>
                      </a:r>
                      <a:r>
                        <a:rPr lang="zh-CN" altLang="en-US" sz="1400" b="1">
                          <a:solidFill>
                            <a:srgbClr val="000000"/>
                          </a:solidFill>
                          <a:latin typeface="Arial" panose="020B0604020202020204" pitchFamily="34" charset="0"/>
                          <a:ea typeface="微软雅黑" panose="020B0503020204020204" pitchFamily="34" charset="-122"/>
                          <a:sym typeface="+mn-ea"/>
                        </a:rPr>
                        <a:t>）监测患者数</a:t>
                      </a:r>
                      <a:endParaRPr lang="zh-CN" altLang="en-US" sz="1400" b="1">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4975">
                <a:tc>
                  <a:txBody>
                    <a:bodyPr/>
                    <a:lstStyle/>
                    <a:p>
                      <a:pPr indent="0" algn="ctr">
                        <a:buNone/>
                      </a:pPr>
                      <a:r>
                        <a:rPr lang="zh-CN" sz="1400">
                          <a:solidFill>
                            <a:srgbClr val="000000"/>
                          </a:solidFill>
                          <a:latin typeface="Arial" panose="020B0604020202020204" pitchFamily="34" charset="0"/>
                          <a:ea typeface="微软雅黑" panose="020B0503020204020204" pitchFamily="34" charset="-122"/>
                          <a:sym typeface="+mn-ea"/>
                        </a:rPr>
                        <a:t>上一年</a:t>
                      </a:r>
                      <a:r>
                        <a:rPr lang="zh-CN" altLang="en-US" sz="1400" b="1">
                          <a:solidFill>
                            <a:srgbClr val="000000"/>
                          </a:solidFill>
                          <a:latin typeface="Arial" panose="020B0604020202020204" pitchFamily="34" charset="0"/>
                          <a:ea typeface="微软雅黑" panose="020B0503020204020204" pitchFamily="34" charset="-122"/>
                          <a:sym typeface="+mn-ea"/>
                        </a:rPr>
                        <a:t>中心静脉压（</a:t>
                      </a:r>
                      <a:r>
                        <a:rPr lang="en-US" altLang="zh-CN" sz="1400" b="1">
                          <a:solidFill>
                            <a:srgbClr val="000000"/>
                          </a:solidFill>
                          <a:latin typeface="Arial" panose="020B0604020202020204" pitchFamily="34" charset="0"/>
                          <a:ea typeface="微软雅黑" panose="020B0503020204020204" pitchFamily="34" charset="-122"/>
                          <a:sym typeface="+mn-ea"/>
                        </a:rPr>
                        <a:t>CVP</a:t>
                      </a:r>
                      <a:r>
                        <a:rPr lang="zh-CN" altLang="en-US" sz="1400" b="1">
                          <a:solidFill>
                            <a:srgbClr val="000000"/>
                          </a:solidFill>
                          <a:latin typeface="Arial" panose="020B0604020202020204" pitchFamily="34" charset="0"/>
                          <a:ea typeface="微软雅黑" panose="020B0503020204020204" pitchFamily="34" charset="-122"/>
                          <a:sym typeface="+mn-ea"/>
                        </a:rPr>
                        <a:t>）监测患者数</a:t>
                      </a:r>
                      <a:endParaRPr lang="zh-CN" altLang="en-US" sz="1400" b="1">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4340">
                <a:tc>
                  <a:txBody>
                    <a:bodyPr/>
                    <a:lstStyle/>
                    <a:p>
                      <a:pPr indent="0" algn="ctr">
                        <a:buNone/>
                      </a:pPr>
                      <a:r>
                        <a:rPr lang="zh-CN" sz="1400">
                          <a:solidFill>
                            <a:srgbClr val="000000"/>
                          </a:solidFill>
                          <a:latin typeface="Arial" panose="020B0604020202020204" pitchFamily="34" charset="0"/>
                          <a:ea typeface="微软雅黑" panose="020B0503020204020204" pitchFamily="34" charset="-122"/>
                          <a:sym typeface="+mn-ea"/>
                        </a:rPr>
                        <a:t>上一年</a:t>
                      </a:r>
                      <a:r>
                        <a:rPr lang="zh-CN" sz="1400" b="1">
                          <a:solidFill>
                            <a:srgbClr val="000000"/>
                          </a:solidFill>
                          <a:latin typeface="Arial" panose="020B0604020202020204" pitchFamily="34" charset="0"/>
                          <a:ea typeface="微软雅黑" panose="020B0503020204020204" pitchFamily="34" charset="-122"/>
                          <a:sym typeface="+mn-ea"/>
                        </a:rPr>
                        <a:t>有创血流动力学（</a:t>
                      </a:r>
                      <a:r>
                        <a:rPr lang="en-US" altLang="zh-CN" sz="1400" b="1">
                          <a:solidFill>
                            <a:srgbClr val="000000"/>
                          </a:solidFill>
                          <a:latin typeface="Arial" panose="020B0604020202020204" pitchFamily="34" charset="0"/>
                          <a:ea typeface="微软雅黑" panose="020B0503020204020204" pitchFamily="34" charset="-122"/>
                          <a:sym typeface="+mn-ea"/>
                        </a:rPr>
                        <a:t>PICCO</a:t>
                      </a:r>
                      <a:r>
                        <a:rPr lang="zh-CN" sz="1400" b="1">
                          <a:solidFill>
                            <a:srgbClr val="000000"/>
                          </a:solidFill>
                          <a:latin typeface="Arial" panose="020B0604020202020204" pitchFamily="34" charset="0"/>
                          <a:ea typeface="微软雅黑" panose="020B0503020204020204" pitchFamily="34" charset="-122"/>
                          <a:sym typeface="+mn-ea"/>
                        </a:rPr>
                        <a:t>）患者数</a:t>
                      </a:r>
                      <a:endParaRPr lang="zh-CN" altLang="en-US" sz="1400" b="1">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4975">
                <a:tc>
                  <a:txBody>
                    <a:bodyPr/>
                    <a:lstStyle/>
                    <a:p>
                      <a:pPr indent="0" algn="ctr">
                        <a:buNone/>
                      </a:pPr>
                      <a:r>
                        <a:rPr lang="zh-CN" sz="1400">
                          <a:solidFill>
                            <a:srgbClr val="000000"/>
                          </a:solidFill>
                          <a:latin typeface="Arial" panose="020B0604020202020204" pitchFamily="34" charset="0"/>
                          <a:ea typeface="微软雅黑" panose="020B0503020204020204" pitchFamily="34" charset="-122"/>
                          <a:sym typeface="+mn-ea"/>
                        </a:rPr>
                        <a:t>上一年</a:t>
                      </a:r>
                      <a:r>
                        <a:rPr lang="zh-CN" sz="1400" b="1">
                          <a:solidFill>
                            <a:srgbClr val="000000"/>
                          </a:solidFill>
                          <a:latin typeface="Arial" panose="020B0604020202020204" pitchFamily="34" charset="0"/>
                          <a:ea typeface="微软雅黑" panose="020B0503020204020204" pitchFamily="34" charset="-122"/>
                          <a:sym typeface="+mn-ea"/>
                        </a:rPr>
                        <a:t>床旁重症超声数量</a:t>
                      </a:r>
                      <a:endParaRPr lang="zh-CN" altLang="en-US" sz="1400" b="1">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4975">
                <a:tc>
                  <a:txBody>
                    <a:bodyPr/>
                    <a:lstStyle/>
                    <a:p>
                      <a:pPr indent="0" algn="ctr">
                        <a:buNone/>
                      </a:pPr>
                      <a:r>
                        <a:rPr lang="zh-CN" sz="1400">
                          <a:solidFill>
                            <a:srgbClr val="000000"/>
                          </a:solidFill>
                          <a:latin typeface="Arial" panose="020B0604020202020204" pitchFamily="34" charset="0"/>
                          <a:ea typeface="微软雅黑" panose="020B0503020204020204" pitchFamily="34" charset="-122"/>
                          <a:sym typeface="+mn-ea"/>
                        </a:rPr>
                        <a:t>上一年</a:t>
                      </a:r>
                      <a:r>
                        <a:rPr lang="zh-CN" sz="1400" b="1">
                          <a:solidFill>
                            <a:srgbClr val="000000"/>
                          </a:solidFill>
                          <a:latin typeface="Arial" panose="020B0604020202020204" pitchFamily="34" charset="0"/>
                          <a:ea typeface="微软雅黑" panose="020B0503020204020204" pitchFamily="34" charset="-122"/>
                          <a:sym typeface="+mn-ea"/>
                        </a:rPr>
                        <a:t>CRRT（及人工肝、血浆置换）数量</a:t>
                      </a:r>
                      <a:endParaRPr lang="zh-CN" altLang="en-US" sz="1400" b="1">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34975">
                <a:tc>
                  <a:txBody>
                    <a:bodyPr/>
                    <a:lstStyle/>
                    <a:p>
                      <a:pPr indent="0" algn="ctr">
                        <a:buNone/>
                      </a:pPr>
                      <a:r>
                        <a:rPr lang="zh-CN" sz="1400">
                          <a:solidFill>
                            <a:srgbClr val="000000"/>
                          </a:solidFill>
                          <a:latin typeface="Arial" panose="020B0604020202020204" pitchFamily="34" charset="0"/>
                          <a:ea typeface="微软雅黑" panose="020B0503020204020204" pitchFamily="34" charset="-122"/>
                          <a:sym typeface="+mn-ea"/>
                        </a:rPr>
                        <a:t>上一年</a:t>
                      </a:r>
                      <a:r>
                        <a:rPr lang="zh-CN" sz="1400" b="1">
                          <a:solidFill>
                            <a:srgbClr val="000000"/>
                          </a:solidFill>
                          <a:latin typeface="Arial" panose="020B0604020202020204" pitchFamily="34" charset="0"/>
                          <a:ea typeface="微软雅黑" panose="020B0503020204020204" pitchFamily="34" charset="-122"/>
                          <a:sym typeface="+mn-ea"/>
                        </a:rPr>
                        <a:t>ECMO数量</a:t>
                      </a:r>
                      <a:endParaRPr lang="zh-CN" altLang="en-US" sz="1400" b="1">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4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bl>
          </a:graphicData>
        </a:graphic>
      </p:graphicFrame>
      <p:sp>
        <p:nvSpPr>
          <p:cNvPr id="3" name="标题 5"/>
          <p:cNvSpPr>
            <a:spLocks noGrp="1"/>
          </p:cNvSpPr>
          <p:nvPr>
            <p:custDataLst>
              <p:tags r:id="rId2"/>
            </p:custDataLst>
          </p:nvPr>
        </p:nvSpPr>
        <p:spPr>
          <a:xfrm>
            <a:off x="635" y="237490"/>
            <a:ext cx="12191365" cy="59182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、RICU/MICU</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临床诊疗技术</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四</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感染中毒症专病规建情况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75665" y="1116330"/>
            <a:ext cx="10527665" cy="3415030"/>
          </a:xfrm>
          <a:prstGeom prst="rect">
            <a:avLst/>
          </a:prstGeom>
          <a:noFill/>
        </p:spPr>
        <p:txBody>
          <a:bodyPr wrap="square" rtlCol="0">
            <a:spAutoFit/>
          </a:bodyPr>
          <a:lstStyle/>
          <a:p>
            <a:pPr marL="342900" indent="-342900">
              <a:lnSpc>
                <a:spcPct val="200000"/>
              </a:lnSpc>
              <a:spcBef>
                <a:spcPts val="0"/>
              </a:spcBef>
              <a:spcAft>
                <a:spcPts val="0"/>
              </a:spcAft>
              <a:buFont typeface="Wingdings" panose="05000000000000000000" charset="0"/>
              <a:buChar char="Ø"/>
            </a:pPr>
            <a:r>
              <a:rPr 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筛查：是否具备早期对急性疾病、高危患者进行感染中毒症/感染中毒性休克筛查的能力，掌握用于感染中毒症/感染中毒性休克筛查的各种临床变量和工具，尤其是SOFA评分、qSOFA评分以及血乳酸水平。</a:t>
            </a:r>
            <a:endParaRPr 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200000"/>
              </a:lnSpc>
              <a:spcBef>
                <a:spcPts val="0"/>
              </a:spcBef>
              <a:spcAft>
                <a:spcPts val="0"/>
              </a:spcAft>
              <a:buFont typeface="Wingdings" panose="05000000000000000000" charset="0"/>
              <a:buChar char="Ø"/>
            </a:pPr>
            <a:r>
              <a:rPr 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诊断：具备诊断sepsis和septic shock的能力，掌握Sepsis 3.0定义中sepsis和septic shock的定义。</a:t>
            </a:r>
            <a:endParaRPr 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200000"/>
              </a:lnSpc>
              <a:spcBef>
                <a:spcPts val="0"/>
              </a:spcBef>
              <a:spcAft>
                <a:spcPts val="0"/>
              </a:spcAft>
              <a:buFont typeface="Wingdings" panose="05000000000000000000" charset="0"/>
              <a:buNone/>
            </a:pPr>
            <a:r>
              <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（本页可展示相关病历，对患者的早筛早诊）</a:t>
            </a:r>
            <a:endPar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四</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感染中毒症专病规建情况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2"/>
            </p:custDataLst>
          </p:nvPr>
        </p:nvGraphicFramePr>
        <p:xfrm>
          <a:off x="919480" y="1030605"/>
          <a:ext cx="10332085" cy="5547995"/>
        </p:xfrm>
        <a:graphic>
          <a:graphicData uri="http://schemas.openxmlformats.org/drawingml/2006/table">
            <a:tbl>
              <a:tblPr firstRow="1" bandRow="1">
                <a:tableStyleId>{5C22544A-7EE6-4342-B048-85BDC9FD1C3A}</a:tableStyleId>
              </a:tblPr>
              <a:tblGrid>
                <a:gridCol w="584200"/>
                <a:gridCol w="7390765"/>
                <a:gridCol w="2357120"/>
              </a:tblGrid>
              <a:tr h="57277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solidFill>
                            <a:schemeClr val="tx1"/>
                          </a:solidFill>
                          <a:latin typeface="微软雅黑" panose="020B0503020204020204" pitchFamily="34" charset="-122"/>
                          <a:ea typeface="微软雅黑" panose="020B0503020204020204" pitchFamily="34" charset="-122"/>
                        </a:rPr>
                        <a:t>评定（红色必备，蓝色可具备，打</a:t>
                      </a:r>
                      <a:r>
                        <a:rPr lang="en-US" altLang="zh-CN" sz="1600" b="1">
                          <a:solidFill>
                            <a:schemeClr val="tx1"/>
                          </a:solidFill>
                          <a:latin typeface="微软雅黑" panose="020B0503020204020204" pitchFamily="34" charset="-122"/>
                          <a:ea typeface="微软雅黑" panose="020B0503020204020204" pitchFamily="34" charset="-122"/>
                        </a:rPr>
                        <a:t>√</a:t>
                      </a:r>
                      <a:r>
                        <a:rPr lang="zh-CN" altLang="en-US" sz="1600" b="1">
                          <a:solidFill>
                            <a:schemeClr val="tx1"/>
                          </a:solidFill>
                          <a:latin typeface="微软雅黑" panose="020B0503020204020204" pitchFamily="34" charset="-122"/>
                          <a:ea typeface="微软雅黑" panose="020B0503020204020204" pitchFamily="34" charset="-122"/>
                        </a:rPr>
                        <a:t>，下同）</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rowSpan="9">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rPr>
                        <a:t>治疗</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sz="1200" b="0">
                          <a:solidFill>
                            <a:srgbClr val="FF0000"/>
                          </a:solidFill>
                          <a:latin typeface="Arial" panose="020B0604020202020204" pitchFamily="34" charset="0"/>
                          <a:ea typeface="微软雅黑" panose="020B0503020204020204" pitchFamily="34" charset="-122"/>
                        </a:rPr>
                        <a:t>具备对sepsis低灌注/septic shock患者进行初始液体复苏的能力，液体复苏的前3小时内静脉给予至少30 mL/kg的晶体液。</a:t>
                      </a:r>
                      <a:endParaRPr lang="zh-CN" altLang="en-US" sz="1200" b="0">
                        <a:solidFill>
                          <a:srgbClr val="FF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19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lnSpc>
                          <a:spcPct val="150000"/>
                        </a:lnSpc>
                        <a:buNone/>
                      </a:pPr>
                      <a:r>
                        <a:rPr lang="zh-CN" sz="1200" b="0">
                          <a:solidFill>
                            <a:srgbClr val="4472C4"/>
                          </a:solidFill>
                          <a:latin typeface="Arial" panose="020B0604020202020204" pitchFamily="34" charset="0"/>
                          <a:ea typeface="微软雅黑" panose="020B0503020204020204" pitchFamily="34" charset="-122"/>
                        </a:rPr>
                        <a:t>具备利用血流动力学指标或监测手段指导复苏的能力。</a:t>
                      </a:r>
                      <a:endParaRPr lang="zh-CN" altLang="en-US" sz="1200" b="0">
                        <a:solidFill>
                          <a:srgbClr val="4472C4"/>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2514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lnSpc>
                          <a:spcPct val="150000"/>
                        </a:lnSpc>
                        <a:buNone/>
                      </a:pPr>
                      <a:r>
                        <a:rPr lang="zh-CN" sz="1200" b="0">
                          <a:solidFill>
                            <a:srgbClr val="FF0000"/>
                          </a:solidFill>
                          <a:latin typeface="Arial" panose="020B0604020202020204" pitchFamily="34" charset="0"/>
                          <a:ea typeface="微软雅黑" panose="020B0503020204020204" pitchFamily="34" charset="-122"/>
                        </a:rPr>
                        <a:t>具备应用血管活性药物的能力。</a:t>
                      </a:r>
                      <a:endParaRPr lang="zh-CN" altLang="en-US" sz="1200" b="0">
                        <a:solidFill>
                          <a:srgbClr val="FF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3276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lnSpc>
                          <a:spcPct val="150000"/>
                        </a:lnSpc>
                        <a:buNone/>
                      </a:pPr>
                      <a:r>
                        <a:rPr lang="zh-CN" sz="1200" b="0">
                          <a:solidFill>
                            <a:srgbClr val="FF0000"/>
                          </a:solidFill>
                          <a:latin typeface="Arial" panose="020B0604020202020204" pitchFamily="34" charset="0"/>
                          <a:ea typeface="微软雅黑" panose="020B0503020204020204" pitchFamily="34" charset="-122"/>
                        </a:rPr>
                        <a:t>对于可能发生septic shock的患者，在诊断后1小时内需要给予抗感染治疗。</a:t>
                      </a:r>
                      <a:endParaRPr lang="zh-CN" altLang="en-US" sz="1200" b="0">
                        <a:solidFill>
                          <a:srgbClr val="FF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531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lnSpc>
                          <a:spcPct val="150000"/>
                        </a:lnSpc>
                        <a:buNone/>
                      </a:pPr>
                      <a:r>
                        <a:rPr lang="zh-CN" sz="1200" b="0">
                          <a:solidFill>
                            <a:srgbClr val="FF0000"/>
                          </a:solidFill>
                          <a:latin typeface="Arial" panose="020B0604020202020204" pitchFamily="34" charset="0"/>
                          <a:ea typeface="微软雅黑" panose="020B0503020204020204" pitchFamily="34" charset="-122"/>
                        </a:rPr>
                        <a:t>建立其他血管通路后，立即摘除从院外带入的血管通路，同时留取血培养及导管尖端培养。</a:t>
                      </a:r>
                      <a:endParaRPr lang="zh-CN" altLang="en-US" sz="1200" b="0">
                        <a:solidFill>
                          <a:srgbClr val="FF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lnSpc>
                          <a:spcPct val="150000"/>
                        </a:lnSpc>
                        <a:buNone/>
                      </a:pPr>
                      <a:r>
                        <a:rPr lang="zh-CN" sz="1200" b="0">
                          <a:solidFill>
                            <a:srgbClr val="FF0000"/>
                          </a:solidFill>
                          <a:latin typeface="Arial" panose="020B0604020202020204" pitchFamily="34" charset="0"/>
                          <a:ea typeface="微软雅黑" panose="020B0503020204020204" pitchFamily="34" charset="-122"/>
                        </a:rPr>
                        <a:t>对于sepsis/septic shock引起的低氧呼吸衰竭的患者，具备选择及使用高流量/无创/有创呼吸支持方式的能力。</a:t>
                      </a:r>
                      <a:endParaRPr lang="zh-CN" altLang="en-US" sz="1200" b="0">
                        <a:solidFill>
                          <a:srgbClr val="FF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340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lnSpc>
                          <a:spcPct val="150000"/>
                        </a:lnSpc>
                        <a:buNone/>
                      </a:pPr>
                      <a:r>
                        <a:rPr lang="zh-CN" sz="1200" b="0">
                          <a:solidFill>
                            <a:srgbClr val="FF0000"/>
                          </a:solidFill>
                          <a:latin typeface="Arial" panose="020B0604020202020204" pitchFamily="34" charset="0"/>
                          <a:ea typeface="微软雅黑" panose="020B0503020204020204" pitchFamily="34" charset="-122"/>
                        </a:rPr>
                        <a:t>具备对sepsis/septic shock患者进行如糖皮质激素、PPI类药物、低分子肝素、胰岛素等其他药物治疗的能力。</a:t>
                      </a:r>
                      <a:endParaRPr lang="zh-CN" altLang="en-US" sz="1200" b="0">
                        <a:solidFill>
                          <a:srgbClr val="FF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1181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lnSpc>
                          <a:spcPct val="150000"/>
                        </a:lnSpc>
                        <a:buNone/>
                      </a:pPr>
                      <a:r>
                        <a:rPr lang="zh-CN" sz="1200" b="0">
                          <a:solidFill>
                            <a:srgbClr val="FF0000"/>
                          </a:solidFill>
                          <a:latin typeface="Arial" panose="020B0604020202020204" pitchFamily="34" charset="0"/>
                          <a:ea typeface="微软雅黑" panose="020B0503020204020204" pitchFamily="34" charset="-122"/>
                        </a:rPr>
                        <a:t>具备对sepsis/septic shock患者进行肠内/肠外营养支持的能力。</a:t>
                      </a:r>
                      <a:endParaRPr lang="zh-CN" altLang="en-US" sz="1200" b="0">
                        <a:solidFill>
                          <a:srgbClr val="FF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indent="0">
                        <a:lnSpc>
                          <a:spcPct val="150000"/>
                        </a:lnSpc>
                        <a:buNone/>
                      </a:pPr>
                      <a:r>
                        <a:rPr lang="zh-CN" sz="1200" b="0">
                          <a:solidFill>
                            <a:srgbClr val="4472C4"/>
                          </a:solidFill>
                          <a:latin typeface="Arial" panose="020B0604020202020204" pitchFamily="34" charset="0"/>
                          <a:ea typeface="微软雅黑" panose="020B0503020204020204" pitchFamily="34" charset="-122"/>
                        </a:rPr>
                        <a:t>建议对sepsis/septic shock患者拥有其他器官支持的能力，如CRRT、ECMO、IABP、人工肝、ICP监测等。</a:t>
                      </a:r>
                      <a:endParaRPr lang="zh-CN" altLang="en-US" sz="1200" b="0">
                        <a:solidFill>
                          <a:srgbClr val="4472C4"/>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919480" y="1030605"/>
          <a:ext cx="10332085" cy="5547995"/>
        </p:xfrm>
        <a:graphic>
          <a:graphicData uri="http://schemas.openxmlformats.org/drawingml/2006/table">
            <a:tbl>
              <a:tblPr firstRow="1" bandRow="1">
                <a:tableStyleId>{5C22544A-7EE6-4342-B048-85BDC9FD1C3A}</a:tableStyleId>
              </a:tblPr>
              <a:tblGrid>
                <a:gridCol w="645160"/>
                <a:gridCol w="7329805"/>
                <a:gridCol w="2357120"/>
              </a:tblGrid>
              <a:tr h="57277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solidFill>
                            <a:schemeClr val="tx1"/>
                          </a:solidFill>
                          <a:latin typeface="微软雅黑" panose="020B0503020204020204" pitchFamily="34" charset="-122"/>
                          <a:ea typeface="微软雅黑" panose="020B0503020204020204" pitchFamily="34" charset="-122"/>
                        </a:rPr>
                        <a:t>评定（红色必备，蓝色可具备，打</a:t>
                      </a:r>
                      <a:r>
                        <a:rPr lang="en-US" altLang="zh-CN" sz="1600" b="1">
                          <a:solidFill>
                            <a:schemeClr val="tx1"/>
                          </a:solidFill>
                          <a:latin typeface="微软雅黑" panose="020B0503020204020204" pitchFamily="34" charset="-122"/>
                          <a:ea typeface="微软雅黑" panose="020B0503020204020204" pitchFamily="34" charset="-122"/>
                        </a:rPr>
                        <a:t>√</a:t>
                      </a:r>
                      <a:r>
                        <a:rPr lang="zh-CN" altLang="en-US" sz="1600" b="1">
                          <a:solidFill>
                            <a:schemeClr val="tx1"/>
                          </a:solidFill>
                          <a:latin typeface="微软雅黑" panose="020B0503020204020204" pitchFamily="34" charset="-122"/>
                          <a:ea typeface="微软雅黑" panose="020B0503020204020204" pitchFamily="34" charset="-122"/>
                        </a:rPr>
                        <a:t>，下同）</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rowSpan="8">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rPr>
                        <a:t>质控</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sz="1200" b="0">
                          <a:solidFill>
                            <a:srgbClr val="FF0000"/>
                          </a:solidFill>
                          <a:latin typeface="Arial" panose="020B0604020202020204" pitchFamily="34" charset="0"/>
                          <a:ea typeface="微软雅黑" panose="020B0503020204020204" pitchFamily="34" charset="-122"/>
                        </a:rPr>
                        <a:t>APACHE II评分≥15分的收治率</a:t>
                      </a:r>
                      <a:endParaRPr lang="en-US" altLang="en-US" sz="12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19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200" b="0">
                          <a:solidFill>
                            <a:srgbClr val="FF0000"/>
                          </a:solidFill>
                          <a:latin typeface="Arial" panose="020B0604020202020204" pitchFamily="34" charset="0"/>
                          <a:ea typeface="微软雅黑" panose="020B0503020204020204" pitchFamily="34" charset="-122"/>
                        </a:rPr>
                        <a:t>关键技术覆盖率，关键技术包括: 气管插管，床旁重症超声，床旁纤维支气管镜，动脉血压监测，CVP监测，穿刺引流术，PICCO，CRRT，人工肝，血浆置换、IABP，ICP监测，ECMO，呼吸力学监测(如跨肺压)。</a:t>
                      </a:r>
                      <a:endParaRPr lang="en-US" altLang="en-US" sz="12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2514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200" b="0">
                          <a:solidFill>
                            <a:srgbClr val="FF0000"/>
                          </a:solidFill>
                          <a:latin typeface="Arial" panose="020B0604020202020204" pitchFamily="34" charset="0"/>
                          <a:ea typeface="微软雅黑" panose="020B0503020204020204" pitchFamily="34" charset="-122"/>
                        </a:rPr>
                        <a:t>关键技术占比：单位时间内各种关键技术实施sepsis患者数/同期ICU收治sepsis患者总数</a:t>
                      </a:r>
                      <a:endParaRPr lang="zh-CN" sz="1200" b="0">
                        <a:solidFill>
                          <a:srgbClr val="FF0000"/>
                        </a:solidFill>
                        <a:latin typeface="Arial" panose="020B0604020202020204" pitchFamily="34" charset="0"/>
                        <a:ea typeface="微软雅黑" panose="020B0503020204020204" pitchFamily="34" charset="-122"/>
                      </a:endParaRPr>
                    </a:p>
                    <a:p>
                      <a:pPr indent="0">
                        <a:buNone/>
                      </a:pPr>
                      <a:endParaRPr lang="en-US" altLang="en-US" sz="12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3276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200" b="0">
                          <a:solidFill>
                            <a:srgbClr val="FF0000"/>
                          </a:solidFill>
                          <a:latin typeface="Arial" panose="020B0604020202020204" pitchFamily="34" charset="0"/>
                          <a:ea typeface="微软雅黑" panose="020B0503020204020204" pitchFamily="34" charset="-122"/>
                        </a:rPr>
                        <a:t>1h内监测动脉血乳酸率</a:t>
                      </a:r>
                      <a:endParaRPr lang="en-US" altLang="en-US" sz="12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531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200" b="0">
                          <a:solidFill>
                            <a:srgbClr val="FF0000"/>
                          </a:solidFill>
                          <a:latin typeface="Arial" panose="020B0604020202020204" pitchFamily="34" charset="0"/>
                          <a:ea typeface="微软雅黑" panose="020B0503020204020204" pitchFamily="34" charset="-122"/>
                        </a:rPr>
                        <a:t>1h内抗菌药物前留取血标本率</a:t>
                      </a:r>
                      <a:endParaRPr lang="en-US" altLang="en-US" sz="12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200" b="0">
                          <a:solidFill>
                            <a:srgbClr val="FF0000"/>
                          </a:solidFill>
                          <a:latin typeface="Arial" panose="020B0604020202020204" pitchFamily="34" charset="0"/>
                          <a:ea typeface="微软雅黑" panose="020B0503020204020204" pitchFamily="34" charset="-122"/>
                        </a:rPr>
                        <a:t>1h内给予抗菌药物率</a:t>
                      </a:r>
                      <a:endParaRPr lang="en-US" altLang="en-US" sz="12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340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200" b="0">
                          <a:solidFill>
                            <a:srgbClr val="FF0000"/>
                          </a:solidFill>
                          <a:latin typeface="Arial" panose="020B0604020202020204" pitchFamily="34" charset="0"/>
                          <a:ea typeface="微软雅黑" panose="020B0503020204020204" pitchFamily="34" charset="-122"/>
                        </a:rPr>
                        <a:t>3h bundle完成率：需要完成低血压或乳酸水平大于4mmol/L给予30ml/kg晶体液体复苏，对复苏效果差的患者立即给予升压药物使用，使平均动脉压≥65mmHg</a:t>
                      </a:r>
                      <a:endParaRPr lang="en-US" altLang="en-US" sz="12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1181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200" b="0">
                          <a:solidFill>
                            <a:srgbClr val="FF0000"/>
                          </a:solidFill>
                          <a:latin typeface="Arial" panose="020B0604020202020204" pitchFamily="34" charset="0"/>
                          <a:ea typeface="微软雅黑" panose="020B0503020204020204" pitchFamily="34" charset="-122"/>
                        </a:rPr>
                        <a:t>6h bundle完成率：需完成对进行容量复苏后，仍持续低血压低灌注的患者，立即进行CVP，ScvO2测量，并复测血乳酸水平</a:t>
                      </a:r>
                      <a:r>
                        <a:rPr lang="en-US" sz="1200" b="0">
                          <a:solidFill>
                            <a:srgbClr val="FF0000"/>
                          </a:solidFill>
                          <a:latin typeface="微软雅黑" panose="020B0503020204020204" pitchFamily="34" charset="-122"/>
                        </a:rPr>
                        <a:t> </a:t>
                      </a:r>
                      <a:endParaRPr lang="en-US" altLang="en-US" sz="12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标题 1"/>
          <p:cNvSpPr>
            <a:spLocks noGrp="1"/>
          </p:cNvSpPr>
          <p:nvPr>
            <p:custDataLst>
              <p:tags r:id="rId2"/>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四</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感染中毒症专病规建情况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919480" y="1030605"/>
          <a:ext cx="10332085" cy="5547995"/>
        </p:xfrm>
        <a:graphic>
          <a:graphicData uri="http://schemas.openxmlformats.org/drawingml/2006/table">
            <a:tbl>
              <a:tblPr firstRow="1" bandRow="1">
                <a:tableStyleId>{5C22544A-7EE6-4342-B048-85BDC9FD1C3A}</a:tableStyleId>
              </a:tblPr>
              <a:tblGrid>
                <a:gridCol w="645160"/>
                <a:gridCol w="7329805"/>
                <a:gridCol w="2357120"/>
              </a:tblGrid>
              <a:tr h="57277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solidFill>
                            <a:schemeClr val="tx1"/>
                          </a:solidFill>
                          <a:latin typeface="微软雅黑" panose="020B0503020204020204" pitchFamily="34" charset="-122"/>
                          <a:ea typeface="微软雅黑" panose="020B0503020204020204" pitchFamily="34" charset="-122"/>
                        </a:rPr>
                        <a:t>评定（红色必备，蓝色可具备，打</a:t>
                      </a:r>
                      <a:r>
                        <a:rPr lang="en-US" altLang="zh-CN" sz="1600" b="1">
                          <a:solidFill>
                            <a:schemeClr val="tx1"/>
                          </a:solidFill>
                          <a:latin typeface="微软雅黑" panose="020B0503020204020204" pitchFamily="34" charset="-122"/>
                          <a:ea typeface="微软雅黑" panose="020B0503020204020204" pitchFamily="34" charset="-122"/>
                        </a:rPr>
                        <a:t>√</a:t>
                      </a:r>
                      <a:r>
                        <a:rPr lang="zh-CN" altLang="en-US" sz="1600" b="1">
                          <a:solidFill>
                            <a:schemeClr val="tx1"/>
                          </a:solidFill>
                          <a:latin typeface="微软雅黑" panose="020B0503020204020204" pitchFamily="34" charset="-122"/>
                          <a:ea typeface="微软雅黑" panose="020B0503020204020204" pitchFamily="34" charset="-122"/>
                        </a:rPr>
                        <a:t>，下同）</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rowSpan="3">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rPr>
                        <a:t>辐射（1</a:t>
                      </a:r>
                      <a:r>
                        <a:rPr lang="en-US" altLang="zh-CN" sz="1600" b="1">
                          <a:solidFill>
                            <a:srgbClr val="000000"/>
                          </a:solidFill>
                          <a:latin typeface="Arial" panose="020B0604020202020204" pitchFamily="34" charset="0"/>
                          <a:ea typeface="微软雅黑" panose="020B0503020204020204" pitchFamily="34" charset="-122"/>
                        </a:rPr>
                        <a:t>2</a:t>
                      </a:r>
                      <a:r>
                        <a:rPr lang="zh-CN" sz="1600" b="1">
                          <a:solidFill>
                            <a:srgbClr val="000000"/>
                          </a:solidFill>
                          <a:latin typeface="Arial" panose="020B0604020202020204" pitchFamily="34" charset="0"/>
                          <a:ea typeface="微软雅黑" panose="020B0503020204020204" pitchFamily="34" charset="-122"/>
                        </a:rPr>
                        <a:t>）</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sz="1200" b="0">
                          <a:solidFill>
                            <a:srgbClr val="FF0000"/>
                          </a:solidFill>
                          <a:latin typeface="Arial" panose="020B0604020202020204" pitchFamily="34" charset="0"/>
                          <a:ea typeface="微软雅黑" panose="020B0503020204020204" pitchFamily="34" charset="-122"/>
                        </a:rPr>
                        <a:t>年收治sepsis/septic shock病例数</a:t>
                      </a:r>
                      <a:endParaRPr lang="en-US" altLang="en-US" sz="12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19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200" b="0">
                          <a:solidFill>
                            <a:srgbClr val="FF0000"/>
                          </a:solidFill>
                          <a:latin typeface="Arial" panose="020B0604020202020204" pitchFamily="34" charset="0"/>
                          <a:ea typeface="微软雅黑" panose="020B0503020204020204" pitchFamily="34" charset="-122"/>
                        </a:rPr>
                        <a:t>sepsis/septic shock患者双向转诊</a:t>
                      </a:r>
                      <a:endParaRPr lang="en-US" altLang="en-US" sz="12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2514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200" b="0">
                          <a:solidFill>
                            <a:srgbClr val="FF0000"/>
                          </a:solidFill>
                          <a:latin typeface="Arial" panose="020B0604020202020204" pitchFamily="34" charset="0"/>
                          <a:ea typeface="微软雅黑" panose="020B0503020204020204" pitchFamily="34" charset="-122"/>
                        </a:rPr>
                        <a:t>sepsis/septic shock患者MDT次数</a:t>
                      </a:r>
                      <a:endParaRPr lang="en-US" altLang="en-US" sz="12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919480" y="3406775"/>
            <a:ext cx="6368415" cy="368300"/>
          </a:xfrm>
          <a:prstGeom prst="rect">
            <a:avLst/>
          </a:prstGeom>
          <a:noFill/>
        </p:spPr>
        <p:txBody>
          <a:bodyPr wrap="none" rtlCol="0">
            <a:spAutoFit/>
          </a:bodyPr>
          <a:lstStyle/>
          <a:p>
            <a:r>
              <a:rPr lang="zh-CN" altLang="en-US" b="1">
                <a:latin typeface="微软雅黑" panose="020B0503020204020204" pitchFamily="34" charset="-122"/>
                <a:ea typeface="微软雅黑" panose="020B0503020204020204" pitchFamily="34" charset="-122"/>
                <a:cs typeface="微软雅黑" panose="020B0503020204020204" pitchFamily="34" charset="-122"/>
              </a:rPr>
              <a:t>（如有，可附加展示相关转诊记录，</a:t>
            </a:r>
            <a:r>
              <a:rPr lang="en-US" altLang="zh-CN" b="1">
                <a:latin typeface="微软雅黑" panose="020B0503020204020204" pitchFamily="34" charset="-122"/>
                <a:ea typeface="微软雅黑" panose="020B0503020204020204" pitchFamily="34" charset="-122"/>
                <a:cs typeface="微软雅黑" panose="020B0503020204020204" pitchFamily="34" charset="-122"/>
              </a:rPr>
              <a:t>mdt</a:t>
            </a:r>
            <a:r>
              <a:rPr lang="zh-CN" altLang="en-US" b="1">
                <a:latin typeface="微软雅黑" panose="020B0503020204020204" pitchFamily="34" charset="-122"/>
                <a:ea typeface="微软雅黑" panose="020B0503020204020204" pitchFamily="34" charset="-122"/>
                <a:cs typeface="微软雅黑" panose="020B0503020204020204" pitchFamily="34" charset="-122"/>
              </a:rPr>
              <a:t>讨论照片、记录等）</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2"/>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四</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感染中毒症专病规建情况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919480" y="1030605"/>
          <a:ext cx="10332085" cy="5547995"/>
        </p:xfrm>
        <a:graphic>
          <a:graphicData uri="http://schemas.openxmlformats.org/drawingml/2006/table">
            <a:tbl>
              <a:tblPr firstRow="1" bandRow="1">
                <a:tableStyleId>{5C22544A-7EE6-4342-B048-85BDC9FD1C3A}</a:tableStyleId>
              </a:tblPr>
              <a:tblGrid>
                <a:gridCol w="645160"/>
                <a:gridCol w="7329805"/>
                <a:gridCol w="2357120"/>
              </a:tblGrid>
              <a:tr h="57277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solidFill>
                            <a:schemeClr val="tx1"/>
                          </a:solidFill>
                          <a:latin typeface="微软雅黑" panose="020B0503020204020204" pitchFamily="34" charset="-122"/>
                          <a:ea typeface="微软雅黑" panose="020B0503020204020204" pitchFamily="34" charset="-122"/>
                        </a:rPr>
                        <a:t>评定（红色必备，蓝色可具备，打</a:t>
                      </a:r>
                      <a:r>
                        <a:rPr lang="en-US" altLang="zh-CN" sz="1600" b="1">
                          <a:solidFill>
                            <a:schemeClr val="tx1"/>
                          </a:solidFill>
                          <a:latin typeface="微软雅黑" panose="020B0503020204020204" pitchFamily="34" charset="-122"/>
                          <a:ea typeface="微软雅黑" panose="020B0503020204020204" pitchFamily="34" charset="-122"/>
                        </a:rPr>
                        <a:t>√</a:t>
                      </a:r>
                      <a:r>
                        <a:rPr lang="zh-CN" altLang="en-US" sz="1600" b="1">
                          <a:solidFill>
                            <a:schemeClr val="tx1"/>
                          </a:solidFill>
                          <a:latin typeface="微软雅黑" panose="020B0503020204020204" pitchFamily="34" charset="-122"/>
                          <a:ea typeface="微软雅黑" panose="020B0503020204020204" pitchFamily="34" charset="-122"/>
                        </a:rPr>
                        <a:t>，下同）</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rowSpan="5">
                  <a:txBody>
                    <a:bodyPr/>
                    <a:lstStyle/>
                    <a:p>
                      <a:pPr indent="0" algn="ctr">
                        <a:buNone/>
                      </a:pPr>
                      <a:r>
                        <a:rPr lang="zh-CN" altLang="en-US" sz="1600" b="1">
                          <a:solidFill>
                            <a:srgbClr val="000000"/>
                          </a:solidFill>
                          <a:latin typeface="Arial" panose="020B0604020202020204" pitchFamily="34" charset="0"/>
                          <a:ea typeface="微软雅黑" panose="020B0503020204020204" pitchFamily="34" charset="-122"/>
                        </a:rPr>
                        <a:t>教学和科研</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sz="1200" b="0">
                          <a:solidFill>
                            <a:srgbClr val="FF0000"/>
                          </a:solidFill>
                          <a:latin typeface="Arial" panose="020B0604020202020204" pitchFamily="34" charset="0"/>
                          <a:ea typeface="微软雅黑" panose="020B0503020204020204" pitchFamily="34" charset="-122"/>
                        </a:rPr>
                        <a:t>sepsis/septic shock相关业务学习</a:t>
                      </a:r>
                      <a:endParaRPr lang="en-US" altLang="en-US" sz="12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19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200" b="0">
                          <a:solidFill>
                            <a:srgbClr val="4472C4"/>
                          </a:solidFill>
                          <a:latin typeface="Arial" panose="020B0604020202020204" pitchFamily="34" charset="0"/>
                          <a:ea typeface="微软雅黑" panose="020B0503020204020204" pitchFamily="34" charset="-122"/>
                        </a:rPr>
                        <a:t>开展sepsis/septic shock相关的临床或基础研究</a:t>
                      </a:r>
                      <a:endParaRPr lang="en-US" altLang="en-US" sz="1200" b="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2514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200" b="0">
                          <a:solidFill>
                            <a:srgbClr val="4472C4"/>
                          </a:solidFill>
                          <a:latin typeface="Arial" panose="020B0604020202020204" pitchFamily="34" charset="0"/>
                          <a:ea typeface="微软雅黑" panose="020B0503020204020204" pitchFamily="34" charset="-122"/>
                        </a:rPr>
                        <a:t>发表sepsis/septic shock相关的学术论文（近3年以第一作者或通讯作者发表的数量）</a:t>
                      </a:r>
                      <a:endParaRPr lang="en-US" altLang="en-US" sz="1200" b="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3276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200" b="0">
                          <a:solidFill>
                            <a:srgbClr val="4472C4"/>
                          </a:solidFill>
                          <a:latin typeface="Arial" panose="020B0604020202020204" pitchFamily="34" charset="0"/>
                          <a:ea typeface="微软雅黑" panose="020B0503020204020204" pitchFamily="34" charset="-122"/>
                        </a:rPr>
                        <a:t>专利（近3年）</a:t>
                      </a:r>
                      <a:endParaRPr lang="en-US" altLang="en-US" sz="1200" b="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531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200" b="0">
                          <a:solidFill>
                            <a:srgbClr val="4472C4"/>
                          </a:solidFill>
                          <a:latin typeface="Arial" panose="020B0604020202020204" pitchFamily="34" charset="0"/>
                          <a:ea typeface="微软雅黑" panose="020B0503020204020204" pitchFamily="34" charset="-122"/>
                        </a:rPr>
                        <a:t>牵头举办sepsis/septic shock主题的学术会议（近3年）</a:t>
                      </a:r>
                      <a:endParaRPr lang="en-US" altLang="en-US" sz="1200" b="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919480" y="4582795"/>
            <a:ext cx="9555480" cy="368300"/>
          </a:xfrm>
          <a:prstGeom prst="rect">
            <a:avLst/>
          </a:prstGeom>
          <a:noFill/>
        </p:spPr>
        <p:txBody>
          <a:bodyPr wrap="none" rtlCol="0">
            <a:spAutoFit/>
          </a:bodyPr>
          <a:lstStyle/>
          <a:p>
            <a:r>
              <a:rPr lang="zh-CN" altLang="en-US" b="1">
                <a:latin typeface="微软雅黑" panose="020B0503020204020204" pitchFamily="34" charset="-122"/>
                <a:ea typeface="微软雅黑" panose="020B0503020204020204" pitchFamily="34" charset="-122"/>
                <a:cs typeface="微软雅黑" panose="020B0503020204020204" pitchFamily="34" charset="-122"/>
              </a:rPr>
              <a:t>（如有，可附加展示相关</a:t>
            </a:r>
            <a:r>
              <a:rPr lang="zh-CN" b="1">
                <a:latin typeface="微软雅黑" panose="020B0503020204020204" pitchFamily="34" charset="-122"/>
                <a:ea typeface="微软雅黑" panose="020B0503020204020204" pitchFamily="34" charset="-122"/>
                <a:cs typeface="微软雅黑" panose="020B0503020204020204" pitchFamily="34" charset="-122"/>
              </a:rPr>
              <a:t>照片，课题立项封面文章首页，专利证明，学术报告邀请函、证书等</a:t>
            </a:r>
            <a:endParaRPr lang="zh-CN"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2"/>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四</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感染中毒症专病规建情况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919480" y="1030605"/>
          <a:ext cx="10332085" cy="5547995"/>
        </p:xfrm>
        <a:graphic>
          <a:graphicData uri="http://schemas.openxmlformats.org/drawingml/2006/table">
            <a:tbl>
              <a:tblPr firstRow="1" bandRow="1">
                <a:tableStyleId>{5C22544A-7EE6-4342-B048-85BDC9FD1C3A}</a:tableStyleId>
              </a:tblPr>
              <a:tblGrid>
                <a:gridCol w="645160"/>
                <a:gridCol w="7329805"/>
                <a:gridCol w="2357120"/>
              </a:tblGrid>
              <a:tr h="57277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solidFill>
                            <a:schemeClr val="tx1"/>
                          </a:solidFill>
                          <a:latin typeface="微软雅黑" panose="020B0503020204020204" pitchFamily="34" charset="-122"/>
                          <a:ea typeface="微软雅黑" panose="020B0503020204020204" pitchFamily="34" charset="-122"/>
                        </a:rPr>
                        <a:t>评定（红色必备，蓝色可具备，打</a:t>
                      </a:r>
                      <a:r>
                        <a:rPr lang="en-US" altLang="zh-CN" sz="1600" b="1">
                          <a:solidFill>
                            <a:schemeClr val="tx1"/>
                          </a:solidFill>
                          <a:latin typeface="微软雅黑" panose="020B0503020204020204" pitchFamily="34" charset="-122"/>
                          <a:ea typeface="微软雅黑" panose="020B0503020204020204" pitchFamily="34" charset="-122"/>
                        </a:rPr>
                        <a:t>√</a:t>
                      </a:r>
                      <a:r>
                        <a:rPr lang="zh-CN" altLang="en-US" sz="1600" b="1">
                          <a:solidFill>
                            <a:schemeClr val="tx1"/>
                          </a:solidFill>
                          <a:latin typeface="微软雅黑" panose="020B0503020204020204" pitchFamily="34" charset="-122"/>
                          <a:ea typeface="微软雅黑" panose="020B0503020204020204" pitchFamily="34" charset="-122"/>
                        </a:rPr>
                        <a:t>，下同）</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rowSpan="2">
                  <a:txBody>
                    <a:bodyPr/>
                    <a:lstStyle/>
                    <a:p>
                      <a:pPr indent="0" algn="ctr">
                        <a:buNone/>
                      </a:pPr>
                      <a:r>
                        <a:rPr lang="zh-CN" altLang="en-US" sz="1600" b="1">
                          <a:solidFill>
                            <a:srgbClr val="000000"/>
                          </a:solidFill>
                          <a:latin typeface="Arial" panose="020B0604020202020204" pitchFamily="34" charset="0"/>
                          <a:ea typeface="微软雅黑" panose="020B0503020204020204" pitchFamily="34" charset="-122"/>
                        </a:rPr>
                        <a:t>人才</a:t>
                      </a:r>
                      <a:endParaRPr lang="zh-CN" altLang="en-US" sz="1600" b="1">
                        <a:solidFill>
                          <a:srgbClr val="000000"/>
                        </a:solidFill>
                        <a:latin typeface="Arial" panose="020B0604020202020204" pitchFamily="34" charset="0"/>
                        <a:ea typeface="微软雅黑" panose="020B0503020204020204" pitchFamily="34" charset="-122"/>
                      </a:endParaRPr>
                    </a:p>
                    <a:p>
                      <a:pPr indent="0" algn="ctr">
                        <a:buNone/>
                      </a:pPr>
                      <a:r>
                        <a:rPr lang="zh-CN" altLang="en-US" sz="1600" b="1">
                          <a:solidFill>
                            <a:srgbClr val="000000"/>
                          </a:solidFill>
                          <a:latin typeface="Arial" panose="020B0604020202020204" pitchFamily="34" charset="0"/>
                          <a:ea typeface="微软雅黑" panose="020B0503020204020204" pitchFamily="34" charset="-122"/>
                        </a:rPr>
                        <a:t>培养</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sz="1200" b="0">
                          <a:solidFill>
                            <a:srgbClr val="FF0000"/>
                          </a:solidFill>
                          <a:latin typeface="Arial" panose="020B0604020202020204" pitchFamily="34" charset="0"/>
                          <a:ea typeface="微软雅黑" panose="020B0503020204020204" pitchFamily="34" charset="-122"/>
                        </a:rPr>
                        <a:t>sepsis专业人才队伍</a:t>
                      </a:r>
                      <a:endParaRPr lang="en-US" altLang="en-US" sz="12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19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buNone/>
                      </a:pPr>
                      <a:r>
                        <a:rPr lang="zh-CN" sz="1200" b="0">
                          <a:solidFill>
                            <a:srgbClr val="4472C4"/>
                          </a:solidFill>
                          <a:latin typeface="Arial" panose="020B0604020202020204" pitchFamily="34" charset="0"/>
                          <a:ea typeface="微软雅黑" panose="020B0503020204020204" pitchFamily="34" charset="-122"/>
                        </a:rPr>
                        <a:t>学术学会呼吸危重症学组或sepsis亚专业学组任职</a:t>
                      </a:r>
                      <a:endParaRPr lang="en-US" altLang="en-US" sz="1200" b="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802640" y="2959100"/>
            <a:ext cx="8411845" cy="368300"/>
          </a:xfrm>
          <a:prstGeom prst="rect">
            <a:avLst/>
          </a:prstGeom>
          <a:noFill/>
        </p:spPr>
        <p:txBody>
          <a:bodyPr wrap="none" rtlCol="0">
            <a:spAutoFit/>
          </a:bodyPr>
          <a:lstStyle/>
          <a:p>
            <a:r>
              <a:rPr lang="zh-CN" altLang="en-US" b="1">
                <a:latin typeface="微软雅黑" panose="020B0503020204020204" pitchFamily="34" charset="-122"/>
                <a:ea typeface="微软雅黑" panose="020B0503020204020204" pitchFamily="34" charset="-122"/>
                <a:cs typeface="微软雅黑" panose="020B0503020204020204" pitchFamily="34" charset="-122"/>
              </a:rPr>
              <a:t>（如有，可附加展示相关</a:t>
            </a:r>
            <a:r>
              <a:rPr lang="zh-CN" b="1">
                <a:latin typeface="微软雅黑" panose="020B0503020204020204" pitchFamily="34" charset="-122"/>
                <a:ea typeface="微软雅黑" panose="020B0503020204020204" pitchFamily="34" charset="-122"/>
                <a:cs typeface="微软雅黑" panose="020B0503020204020204" pitchFamily="34" charset="-122"/>
              </a:rPr>
              <a:t>照片，</a:t>
            </a:r>
            <a:r>
              <a:rPr lang="en-US" altLang="zh-CN" b="1">
                <a:latin typeface="微软雅黑" panose="020B0503020204020204" pitchFamily="34" charset="-122"/>
                <a:ea typeface="微软雅黑" panose="020B0503020204020204" pitchFamily="34" charset="-122"/>
                <a:cs typeface="微软雅黑" panose="020B0503020204020204" pitchFamily="34" charset="-122"/>
              </a:rPr>
              <a:t>PCCM</a:t>
            </a:r>
            <a:r>
              <a:rPr lang="zh-CN" altLang="en-US" b="1">
                <a:latin typeface="微软雅黑" panose="020B0503020204020204" pitchFamily="34" charset="-122"/>
                <a:ea typeface="微软雅黑" panose="020B0503020204020204" pitchFamily="34" charset="-122"/>
                <a:cs typeface="微软雅黑" panose="020B0503020204020204" pitchFamily="34" charset="-122"/>
              </a:rPr>
              <a:t>培训结业证书或相关培训证明、学会聘书等</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2"/>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四</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感染中毒症专病规建情况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五</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ARDS</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32167" y="1204224"/>
            <a:ext cx="10527665" cy="2224776"/>
          </a:xfrm>
          <a:prstGeom prst="rect">
            <a:avLst/>
          </a:prstGeom>
          <a:noFill/>
        </p:spPr>
        <p:txBody>
          <a:bodyPr wrap="square" rtlCol="0">
            <a:spAutoFit/>
          </a:bodyPr>
          <a:lstStyle/>
          <a:p>
            <a:pPr marL="342900" indent="-342900">
              <a:lnSpc>
                <a:spcPct val="200000"/>
              </a:lnSpc>
              <a:spcBef>
                <a:spcPts val="0"/>
              </a:spcBef>
              <a:spcAft>
                <a:spcPts val="0"/>
              </a:spcAft>
              <a:buFont typeface="Wingdings" panose="05000000000000000000" charset="0"/>
              <a:buChar char="Ø"/>
            </a:pPr>
            <a:r>
              <a:rPr lang="zh-CN" altLang="en-US"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诊断</a:t>
            </a:r>
            <a:r>
              <a:rPr 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掌握</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ARDS</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的诊断标准（</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全球指南或</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柏林定义均可以）</a:t>
            </a:r>
            <a:endParaRPr 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200000"/>
              </a:lnSpc>
              <a:spcBef>
                <a:spcPts val="0"/>
              </a:spcBef>
              <a:spcAft>
                <a:spcPts val="0"/>
              </a:spcAft>
              <a:buFont typeface="Wingdings" panose="05000000000000000000" charset="0"/>
              <a:buChar char="Ø"/>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系统化治疗</a:t>
            </a:r>
            <a:r>
              <a:rPr 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能够明确引起</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ARDS</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的基础疾病，能够使用指南对</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ARDS</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进行分级，并根据不同的严重程度选择不同的呼吸支持方式，掌握</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ARDS</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相关的血流动力学和呼吸力学监测，掌握</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ARDS</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相关的药物治疗，包括镇痛镇静的实施等</a:t>
            </a:r>
            <a:r>
              <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（本页可展示相关病历，对患者的</a:t>
            </a: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系统化治疗和全程管理</a:t>
            </a:r>
            <a:r>
              <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评审议程</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6" name="表格 9"/>
          <p:cNvGraphicFramePr/>
          <p:nvPr>
            <p:custDataLst>
              <p:tags r:id="rId1"/>
            </p:custDataLst>
          </p:nvPr>
        </p:nvGraphicFramePr>
        <p:xfrm>
          <a:off x="960755" y="1466215"/>
          <a:ext cx="10426700" cy="4403725"/>
        </p:xfrm>
        <a:graphic>
          <a:graphicData uri="http://schemas.openxmlformats.org/drawingml/2006/table">
            <a:tbl>
              <a:tblPr firstRow="1" bandRow="1">
                <a:tableStyleId>{5C22544A-7EE6-4342-B048-85BDC9FD1C3A}</a:tableStyleId>
              </a:tblPr>
              <a:tblGrid>
                <a:gridCol w="2089785"/>
                <a:gridCol w="5563235"/>
                <a:gridCol w="2773680"/>
              </a:tblGrid>
              <a:tr h="445770">
                <a:tc>
                  <a:txBody>
                    <a:bodyPr/>
                    <a:lstStyle/>
                    <a:p>
                      <a:pPr algn="ctr">
                        <a:spcAft>
                          <a:spcPts val="0"/>
                        </a:spcAft>
                      </a:pPr>
                      <a:r>
                        <a:rPr lang="zh-CN" altLang="en-US" sz="1400" b="1" kern="100" dirty="0">
                          <a:effectLst/>
                          <a:latin typeface="微软雅黑" panose="020B0503020204020204" pitchFamily="34" charset="-122"/>
                          <a:ea typeface="微软雅黑" panose="020B0503020204020204" pitchFamily="34" charset="-122"/>
                        </a:rPr>
                        <a:t>时长</a:t>
                      </a:r>
                      <a:endParaRPr lang="zh-CN" altLang="en-US"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c>
                  <a:txBody>
                    <a:bodyPr/>
                    <a:lstStyle/>
                    <a:p>
                      <a:pPr algn="ctr">
                        <a:spcAft>
                          <a:spcPts val="0"/>
                        </a:spcAft>
                      </a:pPr>
                      <a:r>
                        <a:rPr lang="zh-CN" sz="1400" b="1" kern="100" dirty="0">
                          <a:effectLst/>
                          <a:latin typeface="微软雅黑" panose="020B0503020204020204" pitchFamily="34" charset="-122"/>
                          <a:ea typeface="微软雅黑" panose="020B0503020204020204" pitchFamily="34" charset="-122"/>
                        </a:rPr>
                        <a:t>具体内容</a:t>
                      </a:r>
                      <a:endParaRPr lang="zh-CN"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c>
                  <a:txBody>
                    <a:bodyPr/>
                    <a:lstStyle/>
                    <a:p>
                      <a:pPr algn="ctr">
                        <a:spcAft>
                          <a:spcPts val="0"/>
                        </a:spcAft>
                      </a:pPr>
                      <a:r>
                        <a:rPr lang="zh-CN" altLang="en-US" sz="1400" b="1" kern="100" dirty="0">
                          <a:effectLst/>
                          <a:latin typeface="微软雅黑" panose="020B0503020204020204" pitchFamily="34" charset="-122"/>
                          <a:ea typeface="微软雅黑" panose="020B0503020204020204" pitchFamily="34" charset="-122"/>
                        </a:rPr>
                        <a:t>讲者</a:t>
                      </a:r>
                      <a:endParaRPr lang="zh-CN" altLang="en-US"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r>
              <a:tr h="427990">
                <a:tc gridSpan="3">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1" kern="100" dirty="0">
                          <a:effectLst/>
                          <a:latin typeface="微软雅黑" panose="020B0503020204020204" pitchFamily="34" charset="-122"/>
                          <a:ea typeface="微软雅黑" panose="020B0503020204020204" pitchFamily="34" charset="-122"/>
                        </a:rPr>
                        <a:t>线上</a:t>
                      </a:r>
                      <a:r>
                        <a:rPr lang="en-US" altLang="zh-CN" sz="1400" b="1" kern="100" dirty="0">
                          <a:effectLst/>
                          <a:latin typeface="微软雅黑" panose="020B0503020204020204" pitchFamily="34" charset="-122"/>
                          <a:ea typeface="微软雅黑" panose="020B0503020204020204" pitchFamily="34" charset="-122"/>
                        </a:rPr>
                        <a:t>/</a:t>
                      </a:r>
                      <a:r>
                        <a:rPr lang="zh-CN" altLang="en-US" sz="1400" b="1" kern="100" dirty="0">
                          <a:effectLst/>
                          <a:latin typeface="微软雅黑" panose="020B0503020204020204" pitchFamily="34" charset="-122"/>
                          <a:ea typeface="微软雅黑" panose="020B0503020204020204" pitchFamily="34" charset="-122"/>
                        </a:rPr>
                        <a:t>线下主持人：指导专家组组长</a:t>
                      </a:r>
                      <a:endParaRPr lang="zh-CN" altLang="en-US" sz="1400" b="1" kern="100" dirty="0">
                        <a:effectLst/>
                        <a:latin typeface="微软雅黑" panose="020B0503020204020204" pitchFamily="34" charset="-122"/>
                        <a:ea typeface="微软雅黑" panose="020B0503020204020204" pitchFamily="34" charset="-122"/>
                      </a:endParaRPr>
                    </a:p>
                  </a:txBody>
                  <a:tcPr>
                    <a:solidFill>
                      <a:schemeClr val="bg1">
                        <a:lumMod val="85000"/>
                      </a:schemeClr>
                    </a:solidFill>
                  </a:tcPr>
                </a:tc>
                <a:tc hMerge="1">
                  <a:tcPr/>
                </a:tc>
                <a:tc hMerge="1">
                  <a:tcPr>
                    <a:solidFill>
                      <a:schemeClr val="bg1">
                        <a:lumMod val="85000"/>
                      </a:schemeClr>
                    </a:solidFill>
                  </a:tcPr>
                </a:tc>
              </a:tr>
              <a:tr h="428625">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专家致辞、介绍</a:t>
                      </a: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要求</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rPr>
                        <a:t>指导专家组组长</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医院领导致辞</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微软雅黑" panose="020B0503020204020204" pitchFamily="34" charset="-122"/>
                          <a:ea typeface="微软雅黑" panose="020B0503020204020204" pitchFamily="34" charset="-122"/>
                        </a:rPr>
                        <a:t>院领导</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73075">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30’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algn="ctr">
                        <a:spcAft>
                          <a:spcPts val="0"/>
                        </a:spcAft>
                      </a:pPr>
                      <a:r>
                        <a:rPr lang="en-US" sz="1400" b="0" kern="100" dirty="0">
                          <a:effectLst/>
                          <a:latin typeface="微软雅黑" panose="020B0503020204020204" pitchFamily="34" charset="-122"/>
                          <a:ea typeface="微软雅黑" panose="020B0503020204020204" pitchFamily="34" charset="-122"/>
                          <a:cs typeface="微软雅黑" panose="020B0503020204020204" pitchFamily="34" charset="-122"/>
                        </a:rPr>
                        <a:t>Sepsis&amp;ARDS</a:t>
                      </a:r>
                      <a:r>
                        <a:rPr lang="zh-CN" altLang="en-US" sz="1400" b="0" kern="100" dirty="0">
                          <a:effectLst/>
                          <a:latin typeface="微软雅黑" panose="020B0503020204020204" pitchFamily="34" charset="-122"/>
                          <a:ea typeface="微软雅黑" panose="020B0503020204020204" pitchFamily="34" charset="-122"/>
                          <a:cs typeface="微软雅黑" panose="020B0503020204020204" pitchFamily="34" charset="-122"/>
                        </a:rPr>
                        <a:t>照护能力汇报</a:t>
                      </a:r>
                      <a:endParaRPr lang="zh-CN" altLang="en-US" sz="1400" b="0" kern="10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51435" marR="51435" marT="0" marB="0" anchor="ctr">
                    <a:solidFill>
                      <a:schemeClr val="bg1">
                        <a:lumMod val="95000"/>
                      </a:schemeClr>
                    </a:solidFill>
                  </a:tcPr>
                </a:tc>
                <a:tc>
                  <a:txBody>
                    <a:bodyPr/>
                    <a:lstStyle/>
                    <a:p>
                      <a:pPr algn="ctr">
                        <a:spcAft>
                          <a:spcPts val="0"/>
                        </a:spcAft>
                      </a:pPr>
                      <a:r>
                        <a:rPr lang="zh-CN" sz="14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科室主任</a:t>
                      </a:r>
                      <a:r>
                        <a:rPr lang="en-US" altLang="zh-CN" sz="14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专病负责人</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r>
              <a:tr h="487045">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en-US" altLang="zh-CN" sz="1400" b="0" kern="100" dirty="0">
                          <a:effectLst/>
                          <a:latin typeface="微软雅黑" panose="020B0503020204020204" pitchFamily="34" charset="-122"/>
                          <a:ea typeface="微软雅黑" panose="020B0503020204020204" pitchFamily="34" charset="-122"/>
                        </a:rPr>
                        <a:t>10’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提问</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27990">
                <a:tc>
                  <a:txBody>
                    <a:bodyPr/>
                    <a:lstStyle/>
                    <a:p>
                      <a:pPr marL="133350" indent="-133350" algn="ctr">
                        <a:spcAft>
                          <a:spcPts val="0"/>
                        </a:spcAft>
                      </a:pPr>
                      <a:r>
                        <a:rPr lang="en-US" altLang="zh-CN" sz="1400" b="0" kern="100" dirty="0">
                          <a:effectLst/>
                          <a:latin typeface="微软雅黑" panose="020B0503020204020204" pitchFamily="34" charset="-122"/>
                          <a:ea typeface="微软雅黑" panose="020B0503020204020204" pitchFamily="34" charset="-122"/>
                        </a:rPr>
                        <a:t>60’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实地指导</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反馈考核意见</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29260">
                <a:tc>
                  <a:txBody>
                    <a:bodyPr/>
                    <a:lstStyle/>
                    <a:p>
                      <a:pPr marL="133350" indent="-133350" algn="ctr" defTabSz="457200" rtl="0" eaLnBrk="1" latinLnBrk="0" hangingPunct="1">
                        <a:spcAft>
                          <a:spcPts val="0"/>
                        </a:spcAft>
                      </a:pPr>
                      <a:r>
                        <a:rPr lang="en-US" altLang="zh-CN" sz="1400" b="0" kern="100" dirty="0">
                          <a:solidFill>
                            <a:schemeClr val="dk1"/>
                          </a:solidFill>
                          <a:effectLst/>
                          <a:latin typeface="微软雅黑" panose="020B0503020204020204" pitchFamily="34" charset="-122"/>
                          <a:ea typeface="微软雅黑" panose="020B0503020204020204" pitchFamily="34" charset="-122"/>
                          <a:cs typeface="+mn-cs"/>
                        </a:rPr>
                        <a:t>5’</a:t>
                      </a:r>
                      <a:endParaRPr lang="en-US"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c>
                  <a:txBody>
                    <a:bodyPr/>
                    <a:lstStyle/>
                    <a:p>
                      <a:pPr marL="133350" marR="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微软雅黑" panose="020B0503020204020204" pitchFamily="34" charset="-122"/>
                          <a:ea typeface="微软雅黑" panose="020B0503020204020204" pitchFamily="34" charset="-122"/>
                          <a:cs typeface="+mn-cs"/>
                        </a:rPr>
                        <a:t>医院领导</a:t>
                      </a:r>
                      <a:r>
                        <a:rPr lang="zh-CN" altLang="en-US" sz="1400" b="0" kern="100" dirty="0">
                          <a:solidFill>
                            <a:schemeClr val="dk1"/>
                          </a:solidFill>
                          <a:effectLst/>
                          <a:latin typeface="微软雅黑" panose="020B0503020204020204" pitchFamily="34" charset="-122"/>
                          <a:ea typeface="微软雅黑" panose="020B0503020204020204" pitchFamily="34" charset="-122"/>
                          <a:cs typeface="+mn-cs"/>
                        </a:rPr>
                        <a:t>总结发言</a:t>
                      </a:r>
                      <a:endParaRPr lang="en-US"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微软雅黑" panose="020B0503020204020204" pitchFamily="34" charset="-122"/>
                          <a:ea typeface="微软雅黑" panose="020B0503020204020204" pitchFamily="34" charset="-122"/>
                          <a:cs typeface="+mn-cs"/>
                        </a:rPr>
                        <a:t>院领导</a:t>
                      </a:r>
                      <a:endParaRPr lang="zh-CN"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20’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专家内部讨论</a:t>
                      </a:r>
                      <a:r>
                        <a:rPr lang="zh-CN" altLang="en-US" sz="1400" b="0" kern="100" dirty="0">
                          <a:effectLst/>
                          <a:latin typeface="微软雅黑" panose="020B0503020204020204" pitchFamily="34" charset="-122"/>
                          <a:ea typeface="微软雅黑" panose="020B0503020204020204" pitchFamily="34" charset="-122"/>
                        </a:rPr>
                        <a:t>、打分（</a:t>
                      </a:r>
                      <a:r>
                        <a:rPr lang="zh-CN" altLang="en-US" sz="1400" b="0" kern="100" dirty="0">
                          <a:solidFill>
                            <a:srgbClr val="FF0000"/>
                          </a:solidFill>
                          <a:effectLst/>
                          <a:latin typeface="微软雅黑" panose="020B0503020204020204" pitchFamily="34" charset="-122"/>
                          <a:ea typeface="微软雅黑" panose="020B0503020204020204" pitchFamily="34" charset="-122"/>
                        </a:rPr>
                        <a:t>医院不参与</a:t>
                      </a:r>
                      <a:r>
                        <a:rPr lang="zh-CN" altLang="en-US" sz="1400" b="0" kern="100" dirty="0">
                          <a:effectLst/>
                          <a:latin typeface="微软雅黑" panose="020B0503020204020204" pitchFamily="34" charset="-122"/>
                          <a:ea typeface="微软雅黑" panose="020B0503020204020204" pitchFamily="34" charset="-122"/>
                        </a:rPr>
                        <a:t>）</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五</a:t>
            </a:r>
            <a:r>
              <a:rPr sz="3200"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3200"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ARDS</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2"/>
            </p:custDataLst>
          </p:nvPr>
        </p:nvGraphicFramePr>
        <p:xfrm>
          <a:off x="669851" y="829311"/>
          <a:ext cx="10592192" cy="5525783"/>
        </p:xfrm>
        <a:graphic>
          <a:graphicData uri="http://schemas.openxmlformats.org/drawingml/2006/table">
            <a:tbl>
              <a:tblPr firstRow="1" bandRow="1">
                <a:tableStyleId>{5C22544A-7EE6-4342-B048-85BDC9FD1C3A}</a:tableStyleId>
              </a:tblPr>
              <a:tblGrid>
                <a:gridCol w="1161276"/>
                <a:gridCol w="7750063"/>
                <a:gridCol w="1680853"/>
              </a:tblGrid>
              <a:tr h="557987">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dirty="0">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dirty="0">
                          <a:solidFill>
                            <a:schemeClr val="tx1"/>
                          </a:solidFill>
                          <a:latin typeface="微软雅黑" panose="020B0503020204020204" pitchFamily="34" charset="-122"/>
                          <a:ea typeface="微软雅黑" panose="020B0503020204020204" pitchFamily="34" charset="-122"/>
                        </a:rPr>
                        <a:t>评定（具备打√，红色标注需量化）</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94665">
                <a:tc rowSpan="10">
                  <a:txBody>
                    <a:bodyPr/>
                    <a:lstStyle/>
                    <a:p>
                      <a:pPr indent="0" algn="ctr">
                        <a:buNone/>
                      </a:pPr>
                      <a:r>
                        <a:rPr lang="zh-CN" sz="1600" b="1" dirty="0">
                          <a:solidFill>
                            <a:srgbClr val="000000"/>
                          </a:solidFill>
                          <a:latin typeface="Arial" panose="020B0604020202020204" pitchFamily="34" charset="0"/>
                          <a:ea typeface="微软雅黑" panose="020B0503020204020204" pitchFamily="34" charset="-122"/>
                        </a:rPr>
                        <a:t>治疗</a:t>
                      </a:r>
                      <a:endParaRPr lang="en-US" altLang="zh-CN" sz="1600" b="1" dirty="0">
                        <a:solidFill>
                          <a:srgbClr val="000000"/>
                        </a:solidFill>
                        <a:latin typeface="Arial" panose="020B0604020202020204" pitchFamily="34" charset="0"/>
                        <a:ea typeface="微软雅黑" panose="020B0503020204020204" pitchFamily="34" charset="-122"/>
                      </a:endParaRPr>
                    </a:p>
                    <a:p>
                      <a:pPr indent="0" algn="ctr">
                        <a:buNone/>
                      </a:pPr>
                      <a:r>
                        <a:rPr lang="zh-CN" altLang="en-US" sz="1600" b="1" dirty="0">
                          <a:solidFill>
                            <a:srgbClr val="000000"/>
                          </a:solidFill>
                          <a:latin typeface="Arial" panose="020B0604020202020204" pitchFamily="34" charset="0"/>
                          <a:ea typeface="微软雅黑" panose="020B0503020204020204" pitchFamily="34" charset="-122"/>
                        </a:rPr>
                        <a:t>（呼吸支持和监测）</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掌握</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ARDS</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不同呼吸支持方式的指征，有相应的操作规范，并与权威指南相符</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80918">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具备床旁采集患者动脉血进行血气分析并解读血气结果的能力</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90797">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对于使用无创呼吸机的患者，能够根据患者情况选择合适的人机界面和呼吸机模式并合理设置呼吸机参数</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16843">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掌握气管插管的指征并能够自主完成气管插管</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30997">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模式的参数设置原则并利用呼吸机的一般监测功能进行管理</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48893">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b="0" i="0" u="none" strike="noStrike" dirty="0">
                          <a:solidFill>
                            <a:srgbClr val="FF0000"/>
                          </a:solidFill>
                          <a:effectLst/>
                          <a:latin typeface="微软雅黑" panose="020B0503020204020204" pitchFamily="34" charset="-122"/>
                          <a:ea typeface="微软雅黑" panose="020B0503020204020204" pitchFamily="34" charset="-122"/>
                        </a:rPr>
                        <a:t>常规实施肺保护性通气，初始采用小潮气量方式（同时提供完成率）</a:t>
                      </a:r>
                      <a:endParaRPr lang="zh-CN" altLang="en-US" sz="1200" b="0" dirty="0">
                        <a:solidFill>
                          <a:srgbClr val="FF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6838">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能够监测呼吸力学指标，包括但不限于吸气末平台压、气道峰压、呼吸系统顺应性、肺超声、</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EIT</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、食管压等</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1719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对于中重度</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ARDS</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的患者尽早实施俯卧位通气，且俯卧位通气时长每日至少</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12-16</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小时</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5647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有创呼吸机撤机流程规范</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buNone/>
                      </a:pPr>
                      <a:endParaRPr lang="en-US" altLang="en-US" sz="600" b="0" dirty="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24180">
                <a:tc vMerge="1">
                  <a:tcPr marL="12700" marR="12700" marT="1270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掌握</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ARDS</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患者</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ECMO</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的启动指征，具备独立管理</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ECMO</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的能力</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p>
                      <a:pPr algn="l"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4472C4"/>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五</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ARDS</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2"/>
            </p:custDataLst>
          </p:nvPr>
        </p:nvGraphicFramePr>
        <p:xfrm>
          <a:off x="1110866" y="1501140"/>
          <a:ext cx="10332085" cy="3855720"/>
        </p:xfrm>
        <a:graphic>
          <a:graphicData uri="http://schemas.openxmlformats.org/drawingml/2006/table">
            <a:tbl>
              <a:tblPr firstRow="1" bandRow="1">
                <a:tableStyleId>{5C22544A-7EE6-4342-B048-85BDC9FD1C3A}</a:tableStyleId>
              </a:tblPr>
              <a:tblGrid>
                <a:gridCol w="994381"/>
                <a:gridCol w="7825562"/>
                <a:gridCol w="1512142"/>
              </a:tblGrid>
              <a:tr h="57277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dirty="0">
                          <a:solidFill>
                            <a:schemeClr val="tx1"/>
                          </a:solidFill>
                          <a:latin typeface="微软雅黑" panose="020B0503020204020204" pitchFamily="34" charset="-122"/>
                          <a:ea typeface="微软雅黑" panose="020B0503020204020204" pitchFamily="34" charset="-122"/>
                        </a:rPr>
                        <a:t>评定（具备打√，红色标注需量化）</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rowSpan="6">
                  <a:txBody>
                    <a:bodyPr/>
                    <a:lstStyle/>
                    <a:p>
                      <a:pPr indent="0" algn="ctr">
                        <a:buNone/>
                      </a:pPr>
                      <a:r>
                        <a:rPr lang="zh-CN" altLang="en-US" sz="1600" b="1" dirty="0">
                          <a:solidFill>
                            <a:srgbClr val="000000"/>
                          </a:solidFill>
                          <a:latin typeface="Arial" panose="020B0604020202020204" pitchFamily="34" charset="0"/>
                          <a:ea typeface="微软雅黑" panose="020B0503020204020204" pitchFamily="34" charset="-122"/>
                        </a:rPr>
                        <a:t>治疗</a:t>
                      </a:r>
                      <a:endParaRPr lang="en-US" altLang="zh-CN" sz="1600" b="1" dirty="0">
                        <a:solidFill>
                          <a:srgbClr val="000000"/>
                        </a:solidFill>
                        <a:latin typeface="Arial" panose="020B0604020202020204" pitchFamily="34" charset="0"/>
                        <a:ea typeface="微软雅黑" panose="020B0503020204020204" pitchFamily="34" charset="-122"/>
                      </a:endParaRPr>
                    </a:p>
                    <a:p>
                      <a:pPr indent="0" algn="ctr">
                        <a:buNone/>
                      </a:pPr>
                      <a:r>
                        <a:rPr lang="zh-CN" altLang="en-US" sz="1600" b="1" dirty="0">
                          <a:solidFill>
                            <a:srgbClr val="000000"/>
                          </a:solidFill>
                          <a:latin typeface="Arial" panose="020B0604020202020204" pitchFamily="34" charset="0"/>
                          <a:ea typeface="微软雅黑" panose="020B0503020204020204" pitchFamily="34" charset="-122"/>
                        </a:rPr>
                        <a:t>（其它）</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实施规范的镇痛镇静策略</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19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FF0000"/>
                          </a:solidFill>
                          <a:effectLst/>
                          <a:latin typeface="微软雅黑" panose="020B0503020204020204" pitchFamily="34" charset="-122"/>
                          <a:ea typeface="微软雅黑" panose="020B0503020204020204" pitchFamily="34" charset="-122"/>
                        </a:rPr>
                        <a:t>能够使用中心静脉置管、动脉导管、重症超声、</a:t>
                      </a:r>
                      <a:r>
                        <a:rPr lang="en-US" altLang="zh-CN" sz="1200" b="0" i="0" u="none" strike="noStrike" dirty="0" err="1">
                          <a:solidFill>
                            <a:srgbClr val="FF0000"/>
                          </a:solidFill>
                          <a:effectLst/>
                          <a:latin typeface="微软雅黑" panose="020B0503020204020204" pitchFamily="34" charset="-122"/>
                          <a:ea typeface="微软雅黑" panose="020B0503020204020204" pitchFamily="34" charset="-122"/>
                        </a:rPr>
                        <a:t>PiCCO</a:t>
                      </a:r>
                      <a:r>
                        <a:rPr lang="zh-CN" altLang="en-US" sz="1200" b="0" i="0" u="none" strike="noStrike" dirty="0">
                          <a:solidFill>
                            <a:srgbClr val="FF0000"/>
                          </a:solidFill>
                          <a:effectLst/>
                          <a:latin typeface="微软雅黑" panose="020B0503020204020204" pitchFamily="34" charset="-122"/>
                          <a:ea typeface="微软雅黑" panose="020B0503020204020204" pitchFamily="34" charset="-122"/>
                        </a:rPr>
                        <a:t>等多种血流动力学监测手段进行血流动力学监测及评估（几种）</a:t>
                      </a:r>
                      <a:endParaRPr lang="zh-CN" altLang="en-US" sz="1200" b="0" i="0" u="none" strike="noStrike" dirty="0">
                        <a:solidFill>
                          <a:srgbClr val="FF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2514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FF0000"/>
                          </a:solidFill>
                          <a:effectLst/>
                          <a:latin typeface="微软雅黑" panose="020B0503020204020204" pitchFamily="34" charset="-122"/>
                          <a:ea typeface="微软雅黑" panose="020B0503020204020204" pitchFamily="34" charset="-122"/>
                        </a:rPr>
                        <a:t>具备</a:t>
                      </a:r>
                      <a:r>
                        <a:rPr lang="en-US" altLang="zh-CN" sz="1200" b="0" i="0" u="none" strike="noStrike" dirty="0">
                          <a:solidFill>
                            <a:srgbClr val="FF0000"/>
                          </a:solidFill>
                          <a:effectLst/>
                          <a:latin typeface="微软雅黑" panose="020B0503020204020204" pitchFamily="34" charset="-122"/>
                          <a:ea typeface="微软雅黑" panose="020B0503020204020204" pitchFamily="34" charset="-122"/>
                        </a:rPr>
                        <a:t>CRRT</a:t>
                      </a:r>
                      <a:r>
                        <a:rPr lang="zh-CN" altLang="en-US" sz="1200" b="0" i="0" u="none" strike="noStrike" dirty="0">
                          <a:solidFill>
                            <a:srgbClr val="FF0000"/>
                          </a:solidFill>
                          <a:effectLst/>
                          <a:latin typeface="微软雅黑" panose="020B0503020204020204" pitchFamily="34" charset="-122"/>
                          <a:ea typeface="微软雅黑" panose="020B0503020204020204" pitchFamily="34" charset="-122"/>
                        </a:rPr>
                        <a:t>、人工肝、营养支持等其他脏器功能支持手段（几种）</a:t>
                      </a:r>
                      <a:endParaRPr lang="zh-CN" altLang="en-US" sz="1200" b="0" i="0" u="none" strike="noStrike" dirty="0">
                        <a:solidFill>
                          <a:srgbClr val="FF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3276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常规使用集束化策略预防</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HAP/VAP</a:t>
                      </a: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531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能够针对原发病因恰当选择药物，合理应用抗微生物药物、糖皮质激素、抗凝药物等</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有多学科团队参与呼吸康复治疗</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五</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ARDS</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2"/>
            </p:custDataLst>
          </p:nvPr>
        </p:nvGraphicFramePr>
        <p:xfrm>
          <a:off x="1015173" y="1214437"/>
          <a:ext cx="10332085" cy="4429125"/>
        </p:xfrm>
        <a:graphic>
          <a:graphicData uri="http://schemas.openxmlformats.org/drawingml/2006/table">
            <a:tbl>
              <a:tblPr firstRow="1" bandRow="1">
                <a:tableStyleId>{5C22544A-7EE6-4342-B048-85BDC9FD1C3A}</a:tableStyleId>
              </a:tblPr>
              <a:tblGrid>
                <a:gridCol w="1611069"/>
                <a:gridCol w="6794205"/>
                <a:gridCol w="1926811"/>
              </a:tblGrid>
              <a:tr h="57277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buNone/>
                      </a:pPr>
                      <a:r>
                        <a:rPr lang="zh-CN" altLang="en-US" sz="1600" b="1" dirty="0">
                          <a:solidFill>
                            <a:schemeClr val="tx1"/>
                          </a:solidFill>
                          <a:latin typeface="微软雅黑" panose="020B0503020204020204" pitchFamily="34" charset="-122"/>
                          <a:ea typeface="微软雅黑" panose="020B0503020204020204" pitchFamily="34" charset="-122"/>
                        </a:rPr>
                        <a:t>评定（打分）</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rowSpan="7">
                  <a:txBody>
                    <a:bodyPr/>
                    <a:lstStyle/>
                    <a:p>
                      <a:pPr indent="0" algn="ctr">
                        <a:buNone/>
                      </a:pPr>
                      <a:r>
                        <a:rPr lang="zh-CN" sz="1600" b="1" dirty="0">
                          <a:solidFill>
                            <a:srgbClr val="000000"/>
                          </a:solidFill>
                          <a:latin typeface="Arial" panose="020B0604020202020204" pitchFamily="34" charset="0"/>
                          <a:ea typeface="微软雅黑" panose="020B0503020204020204" pitchFamily="34" charset="-122"/>
                        </a:rPr>
                        <a:t>质控</a:t>
                      </a:r>
                      <a:r>
                        <a:rPr lang="zh-CN" altLang="en-US" sz="1600" b="1" dirty="0">
                          <a:solidFill>
                            <a:srgbClr val="000000"/>
                          </a:solidFill>
                          <a:latin typeface="Arial" panose="020B0604020202020204" pitchFamily="34" charset="0"/>
                          <a:ea typeface="微软雅黑" panose="020B0503020204020204" pitchFamily="34" charset="-122"/>
                        </a:rPr>
                        <a:t>指标</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转出 </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ICU </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48h</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内重返率</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056" marR="5056" marT="5056"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19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en-US" sz="1100" b="0" i="0" u="none" strike="noStrike">
                          <a:solidFill>
                            <a:srgbClr val="000000"/>
                          </a:solidFill>
                          <a:effectLst/>
                          <a:latin typeface="微软雅黑" panose="020B0503020204020204" pitchFamily="34" charset="-122"/>
                          <a:ea typeface="微软雅黑" panose="020B0503020204020204" pitchFamily="34" charset="-122"/>
                        </a:rPr>
                        <a:t>ICU </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气管插管拔后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48</a:t>
                      </a:r>
                      <a:r>
                        <a:rPr lang="en-US" sz="1100" b="0" i="0" u="none" strike="noStrike">
                          <a:solidFill>
                            <a:srgbClr val="000000"/>
                          </a:solidFill>
                          <a:effectLst/>
                          <a:latin typeface="微软雅黑" panose="020B0503020204020204" pitchFamily="34" charset="-122"/>
                          <a:ea typeface="微软雅黑" panose="020B0503020204020204" pitchFamily="34" charset="-122"/>
                        </a:rPr>
                        <a:t>h</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再插管率</a:t>
                      </a:r>
                      <a:endParaRPr lang="zh-CN" altLang="en-US" sz="1100" b="0" i="0" u="none" strike="noStrike">
                        <a:solidFill>
                          <a:srgbClr val="000000"/>
                        </a:solidFill>
                        <a:effectLst/>
                        <a:latin typeface="微软雅黑" panose="020B0503020204020204" pitchFamily="34" charset="-122"/>
                        <a:ea typeface="微软雅黑" panose="020B0503020204020204" pitchFamily="34" charset="-122"/>
                      </a:endParaRPr>
                    </a:p>
                  </a:txBody>
                  <a:tcPr marL="5056" marR="5056" marT="5056"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4472C4"/>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2514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年有创通气患者占</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ICU</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床位比例</a:t>
                      </a:r>
                      <a:endParaRPr lang="zh-CN" altLang="en-US" sz="1100" b="0" i="0" u="none" strike="noStrike">
                        <a:solidFill>
                          <a:srgbClr val="000000"/>
                        </a:solidFill>
                        <a:effectLst/>
                        <a:latin typeface="微软雅黑" panose="020B0503020204020204" pitchFamily="34" charset="-122"/>
                        <a:ea typeface="微软雅黑" panose="020B0503020204020204" pitchFamily="34" charset="-122"/>
                      </a:endParaRPr>
                    </a:p>
                  </a:txBody>
                  <a:tcPr marL="5056" marR="5056" marT="5056"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3276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首次 </a:t>
                      </a:r>
                      <a:r>
                        <a:rPr lang="en-US" sz="1100" b="0" i="0" u="none" strike="noStrike">
                          <a:solidFill>
                            <a:srgbClr val="000000"/>
                          </a:solidFill>
                          <a:effectLst/>
                          <a:latin typeface="微软雅黑" panose="020B0503020204020204" pitchFamily="34" charset="-122"/>
                          <a:ea typeface="微软雅黑" panose="020B0503020204020204" pitchFamily="34" charset="-122"/>
                        </a:rPr>
                        <a:t>APACHE II </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评分≥</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分患者收治率</a:t>
                      </a:r>
                      <a:endParaRPr lang="zh-CN" altLang="en-US" sz="1100" b="0" i="0" u="none" strike="noStrike">
                        <a:solidFill>
                          <a:srgbClr val="000000"/>
                        </a:solidFill>
                        <a:effectLst/>
                        <a:latin typeface="微软雅黑" panose="020B0503020204020204" pitchFamily="34" charset="-122"/>
                        <a:ea typeface="微软雅黑" panose="020B0503020204020204" pitchFamily="34" charset="-122"/>
                      </a:endParaRPr>
                    </a:p>
                  </a:txBody>
                  <a:tcPr marL="5056" marR="5056" marT="5056"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531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中重度 </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ARDS </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患者中实施俯卧位通气实施率</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056" marR="5056" marT="5056"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ICU </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呼吸机相关性肺炎发病率</a:t>
                      </a:r>
                      <a:endParaRPr lang="zh-CN" altLang="en-US" sz="1100" b="0" i="0" u="none" strike="noStrike">
                        <a:solidFill>
                          <a:srgbClr val="000000"/>
                        </a:solidFill>
                        <a:effectLst/>
                        <a:latin typeface="微软雅黑" panose="020B0503020204020204" pitchFamily="34" charset="-122"/>
                        <a:ea typeface="微软雅黑" panose="020B0503020204020204" pitchFamily="34" charset="-122"/>
                      </a:endParaRPr>
                    </a:p>
                  </a:txBody>
                  <a:tcPr marL="5056" marR="5056" marT="5056"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340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重度</a:t>
                      </a:r>
                      <a:r>
                        <a:rPr lang="en-US" sz="1100" b="0" i="0" u="none" strike="noStrike" dirty="0">
                          <a:solidFill>
                            <a:srgbClr val="000000"/>
                          </a:solidFill>
                          <a:effectLst/>
                          <a:latin typeface="微软雅黑" panose="020B0503020204020204" pitchFamily="34" charset="-122"/>
                          <a:ea typeface="微软雅黑" panose="020B0503020204020204" pitchFamily="34" charset="-122"/>
                        </a:rPr>
                        <a:t>ARDS</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患者住</a:t>
                      </a:r>
                      <a:r>
                        <a:rPr lang="en-US" sz="1100" b="0" i="0" u="none" strike="noStrike" dirty="0">
                          <a:solidFill>
                            <a:srgbClr val="000000"/>
                          </a:solidFill>
                          <a:effectLst/>
                          <a:latin typeface="微软雅黑" panose="020B0503020204020204" pitchFamily="34" charset="-122"/>
                          <a:ea typeface="微软雅黑" panose="020B0503020204020204" pitchFamily="34" charset="-122"/>
                        </a:rPr>
                        <a:t>ICU</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病死率</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056" marR="5056" marT="5056"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五</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ARDS</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2"/>
            </p:custDataLst>
          </p:nvPr>
        </p:nvGraphicFramePr>
        <p:xfrm>
          <a:off x="919480" y="1355407"/>
          <a:ext cx="10332085" cy="2701290"/>
        </p:xfrm>
        <a:graphic>
          <a:graphicData uri="http://schemas.openxmlformats.org/drawingml/2006/table">
            <a:tbl>
              <a:tblPr firstRow="1" bandRow="1">
                <a:tableStyleId>{5C22544A-7EE6-4342-B048-85BDC9FD1C3A}</a:tableStyleId>
              </a:tblPr>
              <a:tblGrid>
                <a:gridCol w="645160"/>
                <a:gridCol w="7329805"/>
                <a:gridCol w="2357120"/>
              </a:tblGrid>
              <a:tr h="57277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dirty="0">
                          <a:solidFill>
                            <a:schemeClr val="tx1"/>
                          </a:solidFill>
                          <a:latin typeface="微软雅黑" panose="020B0503020204020204" pitchFamily="34" charset="-122"/>
                          <a:ea typeface="微软雅黑" panose="020B0503020204020204" pitchFamily="34" charset="-122"/>
                        </a:rPr>
                        <a:t>教学和科研能力</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dirty="0">
                          <a:solidFill>
                            <a:schemeClr val="tx1"/>
                          </a:solidFill>
                          <a:latin typeface="微软雅黑" panose="020B0503020204020204" pitchFamily="34" charset="-122"/>
                          <a:ea typeface="微软雅黑" panose="020B0503020204020204" pitchFamily="34" charset="-122"/>
                        </a:rPr>
                        <a:t>评定（打分）</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rowSpan="2">
                  <a:txBody>
                    <a:bodyPr/>
                    <a:lstStyle/>
                    <a:p>
                      <a:pPr indent="0" algn="ctr">
                        <a:buNone/>
                      </a:pPr>
                      <a:r>
                        <a:rPr lang="zh-CN" altLang="en-US" sz="1600" b="1" dirty="0">
                          <a:solidFill>
                            <a:srgbClr val="000000"/>
                          </a:solidFill>
                          <a:latin typeface="Arial" panose="020B0604020202020204" pitchFamily="34" charset="0"/>
                          <a:ea typeface="微软雅黑" panose="020B0503020204020204" pitchFamily="34" charset="-122"/>
                        </a:rPr>
                        <a:t>教学和科研</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开展</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ARDS</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相关的临床或基础研究</a:t>
                      </a: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algn="l" fontAlgn="ctr"/>
                      <a:r>
                        <a:rPr lang="zh-CN" altLang="en-US" sz="1200" b="0" i="0" u="none" strike="noStrike" dirty="0">
                          <a:solidFill>
                            <a:srgbClr val="000000"/>
                          </a:solidFill>
                          <a:effectLst/>
                          <a:latin typeface="楷体" panose="02010609060101010101" pitchFamily="49" charset="-122"/>
                          <a:ea typeface="楷体" panose="02010609060101010101" pitchFamily="49" charset="-122"/>
                        </a:rPr>
                        <a:t>说明：</a:t>
                      </a:r>
                      <a:endParaRPr lang="en-US" altLang="zh-CN" sz="1200" b="0" i="0" u="none" strike="noStrike" dirty="0">
                        <a:solidFill>
                          <a:srgbClr val="000000"/>
                        </a:solidFill>
                        <a:effectLst/>
                        <a:latin typeface="楷体" panose="02010609060101010101" pitchFamily="49" charset="-122"/>
                        <a:ea typeface="楷体" panose="02010609060101010101" pitchFamily="49" charset="-122"/>
                      </a:endParaRPr>
                    </a:p>
                    <a:p>
                      <a:pPr algn="l" fontAlgn="ctr"/>
                      <a:r>
                        <a:rPr lang="zh-CN" altLang="en-US" sz="1200" b="0" i="0" u="none" strike="noStrike" dirty="0">
                          <a:solidFill>
                            <a:srgbClr val="000000"/>
                          </a:solidFill>
                          <a:effectLst/>
                          <a:latin typeface="楷体" panose="02010609060101010101" pitchFamily="49" charset="-122"/>
                          <a:ea typeface="楷体" panose="02010609060101010101" pitchFamily="49" charset="-122"/>
                        </a:rPr>
                        <a:t>外聘专家（无论全职、非全职）的课题、专利、论文、教材，署名该医院为第一作者单位（并且排名第一）或通讯作者，可计入得分；全聘专家既往在前一家医院的成果，不得分。</a:t>
                      </a:r>
                      <a:br>
                        <a:rPr lang="zh-CN" altLang="en-US" sz="1200" b="0" i="0" u="none" strike="noStrike" dirty="0">
                          <a:solidFill>
                            <a:srgbClr val="000000"/>
                          </a:solidFill>
                          <a:effectLst/>
                          <a:latin typeface="楷体" panose="02010609060101010101" pitchFamily="49" charset="-122"/>
                          <a:ea typeface="楷体" panose="02010609060101010101" pitchFamily="49" charset="-122"/>
                        </a:rPr>
                      </a:br>
                      <a:r>
                        <a:rPr lang="zh-CN" altLang="en-US" sz="1200" b="0" i="0" u="none" strike="noStrike" dirty="0">
                          <a:solidFill>
                            <a:srgbClr val="000000"/>
                          </a:solidFill>
                          <a:effectLst/>
                          <a:latin typeface="楷体" panose="02010609060101010101" pitchFamily="49" charset="-122"/>
                          <a:ea typeface="楷体" panose="02010609060101010101" pitchFamily="49" charset="-122"/>
                        </a:rPr>
                        <a:t>以过去</a:t>
                      </a:r>
                      <a:r>
                        <a:rPr lang="en-US" altLang="zh-CN" sz="1200" b="0" i="0" u="none" strike="noStrike" dirty="0">
                          <a:solidFill>
                            <a:srgbClr val="000000"/>
                          </a:solidFill>
                          <a:effectLst/>
                          <a:latin typeface="楷体" panose="02010609060101010101" pitchFamily="49" charset="-122"/>
                          <a:ea typeface="楷体" panose="02010609060101010101" pitchFamily="49" charset="-122"/>
                        </a:rPr>
                        <a:t>3</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年的数据为准，以医院机构提供</a:t>
                      </a:r>
                      <a:r>
                        <a:rPr lang="en-US" altLang="zh-CN" sz="1200" b="0" i="0" u="none" strike="noStrike" dirty="0">
                          <a:solidFill>
                            <a:srgbClr val="000000"/>
                          </a:solidFill>
                          <a:effectLst/>
                          <a:latin typeface="楷体" panose="02010609060101010101" pitchFamily="49" charset="-122"/>
                          <a:ea typeface="楷体" panose="02010609060101010101" pitchFamily="49" charset="-122"/>
                        </a:rPr>
                        <a:t>3</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年内的开展</a:t>
                      </a:r>
                      <a:r>
                        <a:rPr lang="en-US" altLang="zh-CN" sz="1200" b="0" i="0" u="none" strike="noStrike" dirty="0">
                          <a:solidFill>
                            <a:srgbClr val="000000"/>
                          </a:solidFill>
                          <a:effectLst/>
                          <a:latin typeface="楷体" panose="02010609060101010101" pitchFamily="49" charset="-122"/>
                          <a:ea typeface="楷体" panose="02010609060101010101" pitchFamily="49" charset="-122"/>
                        </a:rPr>
                        <a:t>ARDS</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相关的临床或基础研究，必要时出具合同，联合发表论文来衡量。</a:t>
                      </a:r>
                      <a:endParaRPr lang="zh-CN" altLang="en-US" sz="1200" b="0" i="0" u="none" strike="noStrike" dirty="0">
                        <a:solidFill>
                          <a:srgbClr val="000000"/>
                        </a:solidFill>
                        <a:effectLst/>
                        <a:latin typeface="楷体" panose="02010609060101010101" pitchFamily="49" charset="-122"/>
                        <a:ea typeface="楷体" panose="02010609060101010101" pitchFamily="49"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19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发表</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ARDS</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相关的学术论文（近</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年以第一作者或通讯作者发表的数量）</a:t>
                      </a: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algn="l" fontAlgn="ctr"/>
                      <a:r>
                        <a:rPr lang="en-US" altLang="zh-CN" sz="1200" b="0" i="0" u="none" strike="noStrike" dirty="0">
                          <a:solidFill>
                            <a:srgbClr val="000000"/>
                          </a:solidFill>
                          <a:effectLst/>
                          <a:latin typeface="楷体" panose="02010609060101010101" pitchFamily="49" charset="-122"/>
                          <a:ea typeface="楷体" panose="02010609060101010101" pitchFamily="49" charset="-122"/>
                        </a:rPr>
                        <a:t>1.</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近</a:t>
                      </a:r>
                      <a:r>
                        <a:rPr lang="en-US" altLang="zh-CN" sz="1200" b="0" i="0" u="none" strike="noStrike" dirty="0">
                          <a:solidFill>
                            <a:srgbClr val="000000"/>
                          </a:solidFill>
                          <a:effectLst/>
                          <a:latin typeface="楷体" panose="02010609060101010101" pitchFamily="49" charset="-122"/>
                          <a:ea typeface="楷体" panose="02010609060101010101" pitchFamily="49" charset="-122"/>
                        </a:rPr>
                        <a:t>3</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年内（第一作者排名第一或通讯作者）发表的中文核心期刊论文数。 </a:t>
                      </a:r>
                      <a:br>
                        <a:rPr lang="zh-CN" altLang="en-US" sz="1200" b="0" i="0" u="none" strike="noStrike" dirty="0">
                          <a:solidFill>
                            <a:srgbClr val="000000"/>
                          </a:solidFill>
                          <a:effectLst/>
                          <a:latin typeface="楷体" panose="02010609060101010101" pitchFamily="49" charset="-122"/>
                          <a:ea typeface="楷体" panose="02010609060101010101" pitchFamily="49" charset="-122"/>
                        </a:rPr>
                      </a:br>
                      <a:r>
                        <a:rPr lang="en-US" altLang="zh-CN" sz="1200" b="0" i="0" u="none" strike="noStrike" dirty="0">
                          <a:solidFill>
                            <a:srgbClr val="000000"/>
                          </a:solidFill>
                          <a:effectLst/>
                          <a:latin typeface="楷体" panose="02010609060101010101" pitchFamily="49" charset="-122"/>
                          <a:ea typeface="楷体" panose="02010609060101010101" pitchFamily="49" charset="-122"/>
                        </a:rPr>
                        <a:t>2.</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检查方法：科研处出具证明，提供论文首页复印件。</a:t>
                      </a:r>
                      <a:br>
                        <a:rPr lang="zh-CN" altLang="en-US" sz="1200" b="0" i="0" u="none" strike="noStrike" dirty="0">
                          <a:solidFill>
                            <a:srgbClr val="000000"/>
                          </a:solidFill>
                          <a:effectLst/>
                          <a:latin typeface="楷体" panose="02010609060101010101" pitchFamily="49" charset="-122"/>
                          <a:ea typeface="楷体" panose="02010609060101010101" pitchFamily="49" charset="-122"/>
                        </a:rPr>
                      </a:br>
                      <a:r>
                        <a:rPr lang="en-US" altLang="zh-CN" sz="1200" b="0" i="0" u="none" strike="noStrike" dirty="0">
                          <a:solidFill>
                            <a:srgbClr val="000000"/>
                          </a:solidFill>
                          <a:effectLst/>
                          <a:latin typeface="楷体" panose="02010609060101010101" pitchFamily="49" charset="-122"/>
                          <a:ea typeface="楷体" panose="02010609060101010101" pitchFamily="49" charset="-122"/>
                        </a:rPr>
                        <a:t>3.</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外聘专家：（无论全职、非全职）的课题、专利、论文、教材，署名该医院为第一作者单位（并且排名第一）或通讯作者，可计入得分。全聘专家既往在前一家医院的成果，不得分。</a:t>
                      </a:r>
                      <a:endParaRPr lang="zh-CN" altLang="en-US" sz="1200" b="0" i="0" u="none" strike="noStrike" dirty="0">
                        <a:solidFill>
                          <a:srgbClr val="000000"/>
                        </a:solidFill>
                        <a:effectLst/>
                        <a:latin typeface="楷体" panose="02010609060101010101" pitchFamily="49" charset="-122"/>
                        <a:ea typeface="楷体" panose="02010609060101010101" pitchFamily="49"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919480" y="4582795"/>
            <a:ext cx="8032968"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（如有，可附加展示相关</a:t>
            </a:r>
            <a:r>
              <a:rPr lang="zh-CN" b="1" dirty="0">
                <a:latin typeface="微软雅黑" panose="020B0503020204020204" pitchFamily="34" charset="-122"/>
                <a:ea typeface="微软雅黑" panose="020B0503020204020204" pitchFamily="34" charset="-122"/>
                <a:cs typeface="微软雅黑" panose="020B0503020204020204" pitchFamily="34" charset="-122"/>
              </a:rPr>
              <a:t>照片，课题立项封面</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a:t>
            </a:r>
            <a:r>
              <a:rPr lang="zh-CN" b="1" dirty="0">
                <a:latin typeface="微软雅黑" panose="020B0503020204020204" pitchFamily="34" charset="-122"/>
                <a:ea typeface="微软雅黑" panose="020B0503020204020204" pitchFamily="34" charset="-122"/>
                <a:cs typeface="微软雅黑" panose="020B0503020204020204" pitchFamily="34" charset="-122"/>
              </a:rPr>
              <a:t>文章首页，专利证明，证书等</a:t>
            </a:r>
            <a:endParaRPr lang="zh-CN"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五</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ARDS</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2"/>
            </p:custDataLst>
          </p:nvPr>
        </p:nvGraphicFramePr>
        <p:xfrm>
          <a:off x="929957" y="1349582"/>
          <a:ext cx="10332085" cy="1545590"/>
        </p:xfrm>
        <a:graphic>
          <a:graphicData uri="http://schemas.openxmlformats.org/drawingml/2006/table">
            <a:tbl>
              <a:tblPr firstRow="1" bandRow="1">
                <a:tableStyleId>{5C22544A-7EE6-4342-B048-85BDC9FD1C3A}</a:tableStyleId>
              </a:tblPr>
              <a:tblGrid>
                <a:gridCol w="645160"/>
                <a:gridCol w="7329805"/>
                <a:gridCol w="2357120"/>
              </a:tblGrid>
              <a:tr h="57277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dirty="0">
                          <a:solidFill>
                            <a:schemeClr val="tx1"/>
                          </a:solidFill>
                          <a:latin typeface="微软雅黑" panose="020B0503020204020204" pitchFamily="34" charset="-122"/>
                          <a:ea typeface="微软雅黑" panose="020B0503020204020204" pitchFamily="34" charset="-122"/>
                        </a:rPr>
                        <a:t>评定（打分）</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a:txBody>
                    <a:bodyPr/>
                    <a:lstStyle/>
                    <a:p>
                      <a:pPr indent="0" algn="ctr">
                        <a:buNone/>
                      </a:pPr>
                      <a:r>
                        <a:rPr lang="zh-CN" altLang="en-US" sz="1600" b="1">
                          <a:solidFill>
                            <a:srgbClr val="000000"/>
                          </a:solidFill>
                          <a:latin typeface="Arial" panose="020B0604020202020204" pitchFamily="34" charset="0"/>
                          <a:ea typeface="微软雅黑" panose="020B0503020204020204" pitchFamily="34" charset="-122"/>
                        </a:rPr>
                        <a:t>人才</a:t>
                      </a:r>
                      <a:endParaRPr lang="zh-CN" altLang="en-US" sz="1600" b="1">
                        <a:solidFill>
                          <a:srgbClr val="000000"/>
                        </a:solidFill>
                        <a:latin typeface="Arial" panose="020B0604020202020204" pitchFamily="34" charset="0"/>
                        <a:ea typeface="微软雅黑" panose="020B0503020204020204" pitchFamily="34" charset="-122"/>
                      </a:endParaRPr>
                    </a:p>
                    <a:p>
                      <a:pPr indent="0" algn="ctr">
                        <a:buNone/>
                      </a:pPr>
                      <a:r>
                        <a:rPr lang="zh-CN" altLang="en-US" sz="1600" b="1">
                          <a:solidFill>
                            <a:srgbClr val="000000"/>
                          </a:solidFill>
                          <a:latin typeface="Arial" panose="020B0604020202020204" pitchFamily="34" charset="0"/>
                          <a:ea typeface="微软雅黑" panose="020B0503020204020204" pitchFamily="34" charset="-122"/>
                        </a:rPr>
                        <a:t>培养</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zh-CN" sz="1200" b="0" dirty="0">
                          <a:solidFill>
                            <a:schemeClr val="tx1"/>
                          </a:solidFill>
                          <a:latin typeface="Arial" panose="020B0604020202020204" pitchFamily="34" charset="0"/>
                          <a:ea typeface="微软雅黑" panose="020B0503020204020204" pitchFamily="34" charset="-122"/>
                        </a:rPr>
                        <a:t>ARDS</a:t>
                      </a:r>
                      <a:r>
                        <a:rPr lang="zh-CN" sz="1200" b="0" dirty="0">
                          <a:solidFill>
                            <a:schemeClr val="tx1"/>
                          </a:solidFill>
                          <a:latin typeface="Arial" panose="020B0604020202020204" pitchFamily="34" charset="0"/>
                          <a:ea typeface="微软雅黑" panose="020B0503020204020204" pitchFamily="34" charset="-122"/>
                        </a:rPr>
                        <a:t>专业人才队伍</a:t>
                      </a:r>
                      <a:endParaRPr lang="en-US" altLang="zh-CN" sz="1200" b="0" dirty="0">
                        <a:solidFill>
                          <a:schemeClr val="tx1"/>
                        </a:solidFill>
                        <a:latin typeface="Arial" panose="020B0604020202020204" pitchFamily="34" charset="0"/>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b="0" i="0" u="none" strike="noStrike" dirty="0">
                          <a:solidFill>
                            <a:srgbClr val="000000"/>
                          </a:solidFill>
                          <a:effectLst/>
                          <a:latin typeface="楷体" panose="02010609060101010101" pitchFamily="49" charset="-122"/>
                          <a:ea typeface="楷体" panose="02010609060101010101" pitchFamily="49" charset="-122"/>
                        </a:rPr>
                        <a:t>1.3</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年内呼吸与危重症医学科有组织本科医师进行</a:t>
                      </a:r>
                      <a:r>
                        <a:rPr lang="en-US" altLang="zh-CN" sz="1200" b="0" i="0" u="none" strike="noStrike" dirty="0">
                          <a:solidFill>
                            <a:srgbClr val="000000"/>
                          </a:solidFill>
                          <a:effectLst/>
                          <a:latin typeface="楷体" panose="02010609060101010101" pitchFamily="49" charset="-122"/>
                          <a:ea typeface="楷体" panose="02010609060101010101" pitchFamily="49" charset="-122"/>
                        </a:rPr>
                        <a:t>PCCM</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专培、专修、单修学习。 </a:t>
                      </a:r>
                      <a:br>
                        <a:rPr lang="zh-CN" altLang="en-US" sz="1200" b="0" i="0" u="none" strike="noStrike" dirty="0">
                          <a:solidFill>
                            <a:srgbClr val="000000"/>
                          </a:solidFill>
                          <a:effectLst/>
                          <a:latin typeface="楷体" panose="02010609060101010101" pitchFamily="49" charset="-122"/>
                          <a:ea typeface="楷体" panose="02010609060101010101" pitchFamily="49" charset="-122"/>
                        </a:rPr>
                      </a:br>
                      <a:r>
                        <a:rPr lang="en-US" altLang="zh-CN" sz="1200" b="0" i="0" u="none" strike="noStrike" dirty="0">
                          <a:solidFill>
                            <a:srgbClr val="000000"/>
                          </a:solidFill>
                          <a:effectLst/>
                          <a:latin typeface="楷体" panose="02010609060101010101" pitchFamily="49" charset="-122"/>
                          <a:ea typeface="楷体" panose="02010609060101010101" pitchFamily="49" charset="-122"/>
                        </a:rPr>
                        <a:t>2.</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或</a:t>
                      </a:r>
                      <a:r>
                        <a:rPr lang="en-US" altLang="zh-CN" sz="1200" b="0" i="0" u="none" strike="noStrike" dirty="0">
                          <a:solidFill>
                            <a:srgbClr val="000000"/>
                          </a:solidFill>
                          <a:effectLst/>
                          <a:latin typeface="楷体" panose="02010609060101010101" pitchFamily="49" charset="-122"/>
                          <a:ea typeface="楷体" panose="02010609060101010101" pitchFamily="49" charset="-122"/>
                        </a:rPr>
                        <a:t>3</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年内被评定为</a:t>
                      </a:r>
                      <a:r>
                        <a:rPr lang="en-US" altLang="zh-CN" sz="1200" b="0" i="0" u="none" strike="noStrike" dirty="0">
                          <a:solidFill>
                            <a:srgbClr val="000000"/>
                          </a:solidFill>
                          <a:effectLst/>
                          <a:latin typeface="楷体" panose="02010609060101010101" pitchFamily="49" charset="-122"/>
                          <a:ea typeface="楷体" panose="02010609060101010101" pitchFamily="49" charset="-122"/>
                        </a:rPr>
                        <a:t>PCCM</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专培、专修、单修基地的单位，承担相应的培训任务。</a:t>
                      </a:r>
                      <a:br>
                        <a:rPr lang="zh-CN" altLang="en-US" sz="1200" b="0" i="0" u="none" strike="noStrike" dirty="0">
                          <a:solidFill>
                            <a:srgbClr val="000000"/>
                          </a:solidFill>
                          <a:effectLst/>
                          <a:latin typeface="楷体" panose="02010609060101010101" pitchFamily="49" charset="-122"/>
                          <a:ea typeface="楷体" panose="02010609060101010101" pitchFamily="49" charset="-122"/>
                        </a:rPr>
                      </a:br>
                      <a:r>
                        <a:rPr lang="en-US" altLang="zh-CN" sz="1200" b="0" i="0" u="none" strike="noStrike" dirty="0">
                          <a:solidFill>
                            <a:srgbClr val="000000"/>
                          </a:solidFill>
                          <a:effectLst/>
                          <a:latin typeface="楷体" panose="02010609060101010101" pitchFamily="49" charset="-122"/>
                          <a:ea typeface="楷体" panose="02010609060101010101" pitchFamily="49" charset="-122"/>
                        </a:rPr>
                        <a:t>3.</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检查方法：有专修、单修、专培基地颁发的证书，或已被录取且进入基地（由项目办公室核查）；如是专培、专修、单修基地，可提供相关文件。</a:t>
                      </a:r>
                      <a:endParaRPr lang="zh-CN" altLang="en-US" sz="1200" b="0" i="0" u="none" strike="noStrike" dirty="0">
                        <a:solidFill>
                          <a:srgbClr val="000000"/>
                        </a:solidFill>
                        <a:effectLst/>
                        <a:latin typeface="楷体" panose="02010609060101010101" pitchFamily="49" charset="-122"/>
                        <a:ea typeface="楷体" panose="02010609060101010101" pitchFamily="49"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792008" y="3628951"/>
            <a:ext cx="8411845" cy="368300"/>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（如有，可附加展示相关</a:t>
            </a:r>
            <a:r>
              <a:rPr lang="zh-CN" b="1" dirty="0">
                <a:latin typeface="微软雅黑" panose="020B0503020204020204" pitchFamily="34" charset="-122"/>
                <a:ea typeface="微软雅黑" panose="020B0503020204020204" pitchFamily="34" charset="-122"/>
                <a:cs typeface="微软雅黑" panose="020B0503020204020204" pitchFamily="34" charset="-122"/>
              </a:rPr>
              <a:t>照片，</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PCCM</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培训结业证书或相关培训证明、学会聘书等</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256665"/>
            <a:ext cx="10515600" cy="4351338"/>
          </a:xfrm>
        </p:spPr>
        <p:txBody>
          <a:bodyPr>
            <a:normAutofit/>
          </a:bodyPr>
          <a:lstStyle/>
          <a:p>
            <a:pPr>
              <a:lnSpc>
                <a:spcPct val="250000"/>
              </a:lnSpc>
            </a:pPr>
            <a:r>
              <a:rPr 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Sepsis</a:t>
            </a:r>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专病自评分数：</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ARDS</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专病自评分数：</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50000"/>
              </a:lnSpc>
            </a:pPr>
            <a:r>
              <a:rPr 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Sepsis</a:t>
            </a:r>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专病规建过程中的主要困难与问题：比如专病患者数量少、技术开展困难、专科医护力量不足等。</a:t>
            </a:r>
            <a:endPar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250000"/>
              </a:lnSpc>
              <a:buNone/>
            </a:pP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六</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总结</a:t>
            </a:r>
            <a:endPar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custDataLst>
              <p:tags r:id="rId1"/>
            </p:custDataLst>
          </p:nvPr>
        </p:nvPicPr>
        <p:blipFill>
          <a:blip r:embed="rId2" cstate="screen"/>
          <a:srcRect/>
          <a:stretch>
            <a:fillRect/>
          </a:stretch>
        </p:blipFill>
        <p:spPr bwMode="auto">
          <a:xfrm>
            <a:off x="-23092" y="3644021"/>
            <a:ext cx="12192000" cy="344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859790" y="1554480"/>
            <a:ext cx="10507980" cy="1106805"/>
          </a:xfrm>
          <a:prstGeom prst="rect">
            <a:avLst/>
          </a:prstGeom>
          <a:noFill/>
        </p:spPr>
        <p:txBody>
          <a:bodyPr wrap="square" rtlCol="0">
            <a:spAutoFit/>
          </a:bodyPr>
          <a:lstStyle/>
          <a:p>
            <a:pPr algn="ctr">
              <a:spcBef>
                <a:spcPts val="1200"/>
              </a:spcBef>
            </a:pPr>
            <a:r>
              <a:rPr lang="zh-CN" sz="6600" b="1" dirty="0">
                <a:solidFill>
                  <a:srgbClr val="A60000"/>
                </a:solidFill>
                <a:latin typeface="微软雅黑" panose="020B0503020204020204" pitchFamily="34" charset="-122"/>
                <a:ea typeface="微软雅黑" panose="020B0503020204020204" pitchFamily="34" charset="-122"/>
              </a:rPr>
              <a:t>谢</a:t>
            </a:r>
            <a:r>
              <a:rPr lang="en-US" altLang="zh-CN" sz="6600" b="1" dirty="0">
                <a:solidFill>
                  <a:srgbClr val="A60000"/>
                </a:solidFill>
                <a:latin typeface="微软雅黑" panose="020B0503020204020204" pitchFamily="34" charset="-122"/>
                <a:ea typeface="微软雅黑" panose="020B0503020204020204" pitchFamily="34" charset="-122"/>
              </a:rPr>
              <a:t>   </a:t>
            </a:r>
            <a:r>
              <a:rPr lang="zh-CN" sz="6600" b="1" dirty="0">
                <a:solidFill>
                  <a:srgbClr val="A60000"/>
                </a:solidFill>
                <a:latin typeface="微软雅黑" panose="020B0503020204020204" pitchFamily="34" charset="-122"/>
                <a:ea typeface="微软雅黑" panose="020B0503020204020204" pitchFamily="34" charset="-122"/>
              </a:rPr>
              <a:t>谢</a:t>
            </a:r>
            <a:r>
              <a:rPr lang="en-US" altLang="zh-CN" sz="6600" b="1" dirty="0">
                <a:solidFill>
                  <a:srgbClr val="A60000"/>
                </a:solidFill>
                <a:latin typeface="微软雅黑" panose="020B0503020204020204" pitchFamily="34" charset="-122"/>
                <a:ea typeface="微软雅黑" panose="020B0503020204020204" pitchFamily="34" charset="-122"/>
              </a:rPr>
              <a:t>  </a:t>
            </a:r>
            <a:r>
              <a:rPr lang="zh-CN" altLang="en-US" sz="6600" b="1" dirty="0">
                <a:solidFill>
                  <a:srgbClr val="A60000"/>
                </a:solidFill>
                <a:latin typeface="微软雅黑" panose="020B0503020204020204" pitchFamily="34" charset="-122"/>
                <a:ea typeface="微软雅黑" panose="020B0503020204020204" pitchFamily="34" charset="-122"/>
              </a:rPr>
              <a:t>！</a:t>
            </a:r>
            <a:endParaRPr lang="zh-CN" altLang="en-US" sz="6600" b="1" dirty="0">
              <a:solidFill>
                <a:srgbClr val="A6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374333" y="4447256"/>
            <a:ext cx="5443331" cy="1476375"/>
          </a:xfrm>
          <a:prstGeom prst="rect">
            <a:avLst/>
          </a:prstGeom>
          <a:noFill/>
        </p:spPr>
        <p:txBody>
          <a:bodyPr wrap="square" rtlCol="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医院名称：</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汇报人：</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汇报日期：</a:t>
            </a:r>
            <a:endParaRPr lang="zh-CN" altLang="en-US" sz="2000" dirty="0">
              <a:latin typeface="微软雅黑" panose="020B0503020204020204" pitchFamily="34" charset="-122"/>
              <a:ea typeface="微软雅黑" panose="020B0503020204020204" pitchFamily="34" charset="-122"/>
            </a:endParaRPr>
          </a:p>
        </p:txBody>
      </p:sp>
      <p:sp>
        <p:nvSpPr>
          <p:cNvPr id="10243" name="Rectangle 7"/>
          <p:cNvSpPr/>
          <p:nvPr>
            <p:custDataLst>
              <p:tags r:id="rId3"/>
            </p:custDataLst>
          </p:nvPr>
        </p:nvSpPr>
        <p:spPr>
          <a:xfrm flipV="1">
            <a:off x="0" y="3568887"/>
            <a:ext cx="12192000" cy="75134"/>
          </a:xfrm>
          <a:prstGeom prst="rect">
            <a:avLst/>
          </a:prstGeom>
          <a:solidFill>
            <a:srgbClr val="800000"/>
          </a:solidFill>
          <a:ln w="9525">
            <a:noFill/>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endParaRPr lang="zh-CN" altLang="en-US" sz="1800" dirty="0">
              <a:solidFill>
                <a:srgbClr val="0000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354667" y="2527069"/>
            <a:ext cx="948266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5335" b="1" dirty="0">
                <a:solidFill>
                  <a:schemeClr val="bg1"/>
                </a:solidFill>
                <a:latin typeface="微软雅黑" panose="020B0503020204020204" pitchFamily="34" charset="-122"/>
                <a:ea typeface="微软雅黑" panose="020B0503020204020204" pitchFamily="34" charset="-122"/>
                <a:cs typeface="Times New Roman" panose="02020603050405020304" charset="0"/>
              </a:rPr>
              <a:t>提问</a:t>
            </a:r>
            <a:endParaRPr lang="zh-CN" altLang="en-US" sz="5335"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354667" y="2527069"/>
            <a:ext cx="948266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5335" b="1" dirty="0">
                <a:solidFill>
                  <a:schemeClr val="bg1"/>
                </a:solidFill>
                <a:latin typeface="微软雅黑" panose="020B0503020204020204" pitchFamily="34" charset="-122"/>
                <a:ea typeface="微软雅黑" panose="020B0503020204020204" pitchFamily="34" charset="-122"/>
                <a:cs typeface="Times New Roman" panose="02020603050405020304" charset="0"/>
              </a:rPr>
              <a:t>实地指导与点评</a:t>
            </a:r>
            <a:endParaRPr lang="zh-CN" altLang="en-US" sz="5335"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专家意见反馈</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52649" y="1975633"/>
            <a:ext cx="7886700" cy="1325563"/>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a:solidFill>
                  <a:schemeClr val="bg1"/>
                </a:solidFill>
                <a:latin typeface="微软雅黑" panose="020B0503020204020204" pitchFamily="34" charset="-122"/>
                <a:ea typeface="微软雅黑" panose="020B0503020204020204" pitchFamily="34" charset="-122"/>
                <a:cs typeface="Arial" panose="020B0604020202020204" pitchFamily="34" charset="0"/>
              </a:rPr>
              <a:t>评审专家致辞</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医院领导总结发言</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524000" y="2418696"/>
            <a:ext cx="943888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专家讨论、打分</a:t>
            </a:r>
            <a:r>
              <a:rPr lang="zh-CN" altLang="en-US" sz="426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（其他人离场）</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院领导致辞</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985" y="0"/>
            <a:ext cx="12199172" cy="6858000"/>
          </a:xfrm>
          <a:prstGeom prst="rect">
            <a:avLst/>
          </a:prstGeom>
        </p:spPr>
      </p:pic>
      <p:sp>
        <p:nvSpPr>
          <p:cNvPr id="5" name="标题 1"/>
          <p:cNvSpPr txBox="1"/>
          <p:nvPr/>
        </p:nvSpPr>
        <p:spPr>
          <a:xfrm>
            <a:off x="1752036" y="2176497"/>
            <a:ext cx="8967893" cy="1359508"/>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Sepsis&amp;ARDS</a:t>
            </a:r>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照护能力汇报</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一、</a:t>
            </a:r>
            <a:r>
              <a:rPr lang="en-US" alt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RICU/MICU</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基本情况</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75665" y="1238250"/>
            <a:ext cx="10527665" cy="4338320"/>
          </a:xfrm>
          <a:prstGeom prst="rect">
            <a:avLst/>
          </a:prstGeom>
          <a:noFill/>
        </p:spPr>
        <p:txBody>
          <a:bodyPr wrap="square" rtlCol="0">
            <a:spAutoFit/>
          </a:bodyPr>
          <a:lstStyle/>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是否为独立的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RICU/MICU</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（文件）</a:t>
            </a:r>
            <a:endPar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a:lnSpc>
                <a:spcPct val="200000"/>
              </a:lnSpc>
              <a:buFont typeface="Wingdings" panose="05000000000000000000" charset="0"/>
              <a:buChar char="Ø"/>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MICU/RICU</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编制是否归属</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科（文件）</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0" lvl="1" indent="-285750" algn="l">
              <a:lnSpc>
                <a:spcPct val="200000"/>
              </a:lnSpc>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人财物管理是否由PCCM科执行</a:t>
            </a: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0" lvl="1" indent="-285750" algn="l">
              <a:lnSpc>
                <a:spcPct val="200000"/>
              </a:lnSpc>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是否为独立医疗单元</a:t>
            </a: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0" lvl="1" indent="-285750" algn="l">
              <a:lnSpc>
                <a:spcPct val="200000"/>
              </a:lnSpc>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是否与普通病房分开为独立护理单元</a:t>
            </a: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0" lvl="1" indent="-285750" algn="l">
              <a:lnSpc>
                <a:spcPct val="200000"/>
              </a:lnSpc>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是否与普通病房分开独立值班</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lnSpc>
                <a:spcPct val="200000"/>
              </a:lnSpc>
              <a:buFont typeface="Arial" panose="020B0604020202020204" pitchFamily="34" charset="0"/>
              <a:buChar char="•"/>
            </a:pP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二、RICU/MICU规模</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1289050"/>
            <a:ext cx="10527665" cy="2922905"/>
          </a:xfrm>
          <a:prstGeom prst="rect">
            <a:avLst/>
          </a:prstGeom>
          <a:noFill/>
        </p:spPr>
        <p:txBody>
          <a:bodyPr wrap="square" rtlCol="0">
            <a:spAutoFit/>
          </a:bodyPr>
          <a:lstStyle/>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RICU/MICU床位数（是否</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张）</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RICU/MICU收治患者数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2023年</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收治</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sepsis/septic shock</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ARDS</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患者数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lnSpc>
                <a:spcPct val="200000"/>
              </a:lnSpc>
              <a:buFont typeface="Wingdings" panose="05000000000000000000" charset="0"/>
              <a:buNone/>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（本页可展示科室照片和证明文件）</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二、RICU/MICU规模</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1289050"/>
            <a:ext cx="10527665" cy="5139055"/>
          </a:xfrm>
          <a:prstGeom prst="rect">
            <a:avLst/>
          </a:prstGeom>
          <a:noFill/>
        </p:spPr>
        <p:txBody>
          <a:bodyPr wrap="square" rtlCol="0">
            <a:spAutoFit/>
          </a:bodyPr>
          <a:lstStyle/>
          <a:p>
            <a:pPr marL="342900" indent="-342900" algn="l">
              <a:lnSpc>
                <a:spcPct val="200000"/>
              </a:lnSpc>
              <a:buFont typeface="Wingdings" panose="05000000000000000000" charset="0"/>
              <a:buChar char="Ø"/>
            </a:pP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是否具有相关的硬件设备：吊塔、监护仪、气源、氧源等</a:t>
            </a:r>
            <a:endPar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是否包含相关设备：必备有创呼吸机（台数应当大于或至少等于ICU床位数）、高流量氧疗仪、无创呼吸机、床旁血气分析仪、床旁纤支镜、床旁重症超声、血滤机、有创血流动力学监测设备、</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ECMO</a:t>
            </a: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等</a:t>
            </a:r>
            <a:endPar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lnSpc>
                <a:spcPct val="200000"/>
              </a:lnSpc>
              <a:buFont typeface="Wingdings" panose="05000000000000000000" charset="0"/>
              <a:buNone/>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（本页可展示证明照片和证明文件）</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endPar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1327785" y="1264285"/>
          <a:ext cx="9593580" cy="4806950"/>
        </p:xfrm>
        <a:graphic>
          <a:graphicData uri="http://schemas.openxmlformats.org/drawingml/2006/table">
            <a:tbl>
              <a:tblPr/>
              <a:tblGrid>
                <a:gridCol w="3266440"/>
                <a:gridCol w="3163570"/>
                <a:gridCol w="3163570"/>
              </a:tblGrid>
              <a:tr h="607060">
                <a:tc>
                  <a:txBody>
                    <a:bodyPr/>
                    <a:lstStyle/>
                    <a:p>
                      <a:pPr indent="0" algn="ctr">
                        <a:buNone/>
                      </a:pPr>
                      <a:r>
                        <a:rPr lang="zh-CN" altLang="en-US" sz="1800" b="1">
                          <a:solidFill>
                            <a:schemeClr val="bg1"/>
                          </a:solidFill>
                          <a:latin typeface="Arial" panose="020B0604020202020204" pitchFamily="34" charset="0"/>
                          <a:ea typeface="微软雅黑" panose="020B0503020204020204" pitchFamily="34" charset="-122"/>
                        </a:rPr>
                        <a:t>设备</a:t>
                      </a:r>
                      <a:endParaRPr lang="zh-CN" altLang="en-US" sz="1800" b="1">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c>
                  <a:txBody>
                    <a:bodyPr/>
                    <a:lstStyle/>
                    <a:p>
                      <a:pPr indent="0" algn="ctr">
                        <a:buNone/>
                      </a:pPr>
                      <a:r>
                        <a:rPr lang="zh-CN" sz="2400" b="1">
                          <a:solidFill>
                            <a:schemeClr val="bg1"/>
                          </a:solidFill>
                          <a:latin typeface="Arial" panose="020B0604020202020204" pitchFamily="34" charset="0"/>
                          <a:ea typeface="微软雅黑" panose="020B0503020204020204" pitchFamily="34" charset="-122"/>
                        </a:rPr>
                        <a:t>可用</a:t>
                      </a:r>
                      <a:r>
                        <a:rPr lang="zh-CN" sz="1800" b="1">
                          <a:solidFill>
                            <a:schemeClr val="bg1"/>
                          </a:solidFill>
                          <a:latin typeface="Arial" panose="020B0604020202020204" pitchFamily="34" charset="0"/>
                          <a:ea typeface="微软雅黑" panose="020B0503020204020204" pitchFamily="34" charset="-122"/>
                        </a:rPr>
                        <a:t>台数</a:t>
                      </a:r>
                      <a:endParaRPr lang="zh-CN" sz="1800" b="1">
                        <a:solidFill>
                          <a:schemeClr val="bg1"/>
                        </a:solidFill>
                        <a:latin typeface="Arial" panose="020B0604020202020204" pitchFamily="34" charset="0"/>
                        <a:ea typeface="微软雅黑" panose="020B0503020204020204" pitchFamily="34" charset="-122"/>
                      </a:endParaRPr>
                    </a:p>
                    <a:p>
                      <a:pPr indent="0" algn="ctr">
                        <a:buNone/>
                      </a:pPr>
                      <a:r>
                        <a:rPr lang="zh-CN" sz="1800" b="1">
                          <a:solidFill>
                            <a:schemeClr val="bg1"/>
                          </a:solidFill>
                          <a:latin typeface="Arial" panose="020B0604020202020204" pitchFamily="34" charset="0"/>
                          <a:ea typeface="微软雅黑" panose="020B0503020204020204" pitchFamily="34" charset="-122"/>
                        </a:rPr>
                        <a:t>（包含自有及共用）</a:t>
                      </a:r>
                      <a:endParaRPr lang="zh-CN" altLang="en-US" sz="1800" b="1">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c>
                  <a:txBody>
                    <a:bodyPr/>
                    <a:lstStyle/>
                    <a:p>
                      <a:pPr indent="0" algn="ctr">
                        <a:buNone/>
                      </a:pPr>
                      <a:r>
                        <a:rPr lang="zh-CN" sz="2400" b="1">
                          <a:solidFill>
                            <a:schemeClr val="bg1"/>
                          </a:solidFill>
                          <a:latin typeface="Arial" panose="020B0604020202020204" pitchFamily="34" charset="0"/>
                          <a:ea typeface="微软雅黑" panose="020B0503020204020204" pitchFamily="34" charset="-122"/>
                          <a:sym typeface="+mn-ea"/>
                        </a:rPr>
                        <a:t>自有</a:t>
                      </a:r>
                      <a:r>
                        <a:rPr lang="zh-CN" sz="1800" b="1">
                          <a:solidFill>
                            <a:schemeClr val="bg1"/>
                          </a:solidFill>
                          <a:latin typeface="Arial" panose="020B0604020202020204" pitchFamily="34" charset="0"/>
                          <a:ea typeface="微软雅黑" panose="020B0503020204020204" pitchFamily="34" charset="-122"/>
                          <a:sym typeface="+mn-ea"/>
                        </a:rPr>
                        <a:t>台数</a:t>
                      </a:r>
                      <a:endParaRPr lang="zh-CN" altLang="en-US" sz="1800" b="1">
                        <a:solidFill>
                          <a:schemeClr val="bg1"/>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r>
              <a:tr h="410845">
                <a:tc>
                  <a:txBody>
                    <a:bodyPr/>
                    <a:lstStyle/>
                    <a:p>
                      <a:pPr indent="0" algn="ctr">
                        <a:buNone/>
                      </a:pPr>
                      <a:r>
                        <a:rPr lang="zh-CN" altLang="en-US" sz="1600" b="1">
                          <a:solidFill>
                            <a:srgbClr val="000000"/>
                          </a:solidFill>
                          <a:latin typeface="Arial" panose="020B0604020202020204" pitchFamily="34" charset="0"/>
                          <a:ea typeface="微软雅黑" panose="020B0503020204020204" pitchFamily="34" charset="-122"/>
                        </a:rPr>
                        <a:t>高流量设备</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altLang="en-US" sz="1600" b="1">
                          <a:solidFill>
                            <a:srgbClr val="000000"/>
                          </a:solidFill>
                          <a:latin typeface="Arial" panose="020B0604020202020204" pitchFamily="34" charset="0"/>
                          <a:ea typeface="微软雅黑" panose="020B0503020204020204" pitchFamily="34" charset="-122"/>
                          <a:sym typeface="+mn-ea"/>
                        </a:rPr>
                        <a:t>无创呼吸机台数</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rPr>
                        <a:t>有创呼吸机台数</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sym typeface="+mn-ea"/>
                        </a:rPr>
                        <a:t>转运呼吸机台数</a:t>
                      </a:r>
                      <a:endParaRPr lang="zh-CN" altLang="en-US" sz="1600" b="1">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altLang="en-US" sz="1600" b="1" dirty="0">
                          <a:solidFill>
                            <a:srgbClr val="000000"/>
                          </a:solidFill>
                          <a:latin typeface="Arial" panose="020B0604020202020204" pitchFamily="34" charset="0"/>
                          <a:ea typeface="微软雅黑" panose="020B0503020204020204" pitchFamily="34" charset="-122"/>
                          <a:sym typeface="+mn-ea"/>
                        </a:rPr>
                        <a:t>床旁支气管镜数量</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sym typeface="+mn-ea"/>
                        </a:rPr>
                        <a:t>自有超声台数</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210">
                <a:tc>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sym typeface="+mn-ea"/>
                        </a:rPr>
                        <a:t>有创血流动力学设备台数</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sym typeface="+mn-ea"/>
                        </a:rPr>
                        <a:t>CRRT台数</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1480">
                <a:tc>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sym typeface="+mn-ea"/>
                        </a:rPr>
                        <a:t>自有ECMO台数</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sz="1600" b="1">
                          <a:solidFill>
                            <a:srgbClr val="000000"/>
                          </a:solidFill>
                          <a:latin typeface="Arial" panose="020B0604020202020204" pitchFamily="34" charset="0"/>
                          <a:ea typeface="微软雅黑" panose="020B0503020204020204" pitchFamily="34" charset="-122"/>
                          <a:sym typeface="+mn-ea"/>
                        </a:rPr>
                        <a:t>共用ECMO台数及共用科室</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r>
                        <a:rPr lang="en-US" altLang="zh-CN" sz="1600">
                          <a:solidFill>
                            <a:srgbClr val="000000"/>
                          </a:solidFill>
                          <a:latin typeface="Arial" panose="020B0604020202020204" pitchFamily="34" charset="0"/>
                          <a:ea typeface="微软雅黑" panose="020B0503020204020204" pitchFamily="34" charset="-122"/>
                          <a:sym typeface="+mn-ea"/>
                        </a:rPr>
                        <a:t>/</a:t>
                      </a:r>
                      <a:endParaRPr lang="en-US" altLang="zh-CN" sz="1600" b="0">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bl>
          </a:graphicData>
        </a:graphic>
      </p:graphicFrame>
      <p:sp>
        <p:nvSpPr>
          <p:cNvPr id="6" name="标题 5"/>
          <p:cNvSpPr>
            <a:spLocks noGrp="1"/>
          </p:cNvSpPr>
          <p:nvPr>
            <p:custDataLst>
              <p:tags r:id="rId2"/>
            </p:custDataLst>
          </p:nvPr>
        </p:nvSpPr>
        <p:spPr>
          <a:xfrm>
            <a:off x="635" y="237490"/>
            <a:ext cx="12191365" cy="59182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二、RICU/MICU规模</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p="http://schemas.openxmlformats.org/presentationml/2006/main">
  <p:tag name="KSO_WM_UNIT_TABLE_BEAUTIFY" val="smartTable{14739f34-1b5a-4340-8cd0-572925ca8460}"/>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TABLE_ENDDRAG_ORIGIN_RECT" val="755*337"/>
  <p:tag name="TABLE_ENDDRAG_RECT" val="67*99*755*337"/>
  <p:tag name="KSO_WM_UNIT_TABLE_BEAUTIFY" val="smartTable{f5274809-5928-432d-a991-1e2a1ccd6025}"/>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TABLE_ENDDRAG_ORIGIN_RECT" val="915*425"/>
  <p:tag name="TABLE_ENDDRAG_RECT" val="17*80*915*425"/>
  <p:tag name="KSO_WM_UNIT_TABLE_BEAUTIFY" val="smartTable{c4c047fe-13fd-464f-b1fc-ca03b4283181}"/>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76.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COMMONDATA" val="eyJoZGlkIjoiMmM4OGY2N2MyYWYxMDhjYTRlMzE0NTA0MzZhOTNkYmMifQ=="/>
  <p:tag name="KSO_WPP_MARK_KEY" val="8caf38bb-a6bb-4ab0-a477-991f8871d7e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4755</Words>
  <Application>WPS 演示</Application>
  <PresentationFormat>宽屏</PresentationFormat>
  <Paragraphs>521</Paragraphs>
  <Slides>31</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31</vt:i4>
      </vt:variant>
    </vt:vector>
  </HeadingPairs>
  <TitlesOfParts>
    <vt:vector size="44" baseType="lpstr">
      <vt:lpstr>Arial</vt:lpstr>
      <vt:lpstr>宋体</vt:lpstr>
      <vt:lpstr>Wingdings</vt:lpstr>
      <vt:lpstr>Calibri</vt:lpstr>
      <vt:lpstr>Wingdings</vt:lpstr>
      <vt:lpstr>微软雅黑</vt:lpstr>
      <vt:lpstr>Times New Roman</vt:lpstr>
      <vt:lpstr>等线</vt:lpstr>
      <vt:lpstr>等线 Light</vt:lpstr>
      <vt:lpstr>Arial Unicode MS</vt:lpstr>
      <vt:lpstr>楷体</vt:lpstr>
      <vt:lpstr>Office 主题​​</vt:lpstr>
      <vt:lpstr>自定义设计方案</vt:lpstr>
      <vt:lpstr>PowerPoint 演示文稿</vt:lpstr>
      <vt:lpstr>评审议程</vt:lpstr>
      <vt:lpstr>PowerPoint 演示文稿</vt:lpstr>
      <vt:lpstr>PowerPoint 演示文稿</vt:lpstr>
      <vt:lpstr>PowerPoint 演示文稿</vt:lpstr>
      <vt:lpstr>一、RICU/MICU基本情况</vt:lpstr>
      <vt:lpstr>二、RICU/MICU规模</vt:lpstr>
      <vt:lpstr>二、RICU/MICU规模</vt:lpstr>
      <vt:lpstr>PowerPoint 演示文稿</vt:lpstr>
      <vt:lpstr>三、RICU/MICU人员与技术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SINAN WU</dc:creator>
  <cp:lastModifiedBy>安透</cp:lastModifiedBy>
  <cp:revision>41</cp:revision>
  <dcterms:created xsi:type="dcterms:W3CDTF">2024-03-05T01:30:00Z</dcterms:created>
  <dcterms:modified xsi:type="dcterms:W3CDTF">2025-01-22T07:01:32Z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E1E4503E29344211A94304DD2A204DC1</vt:lpwstr>
  </property>
  <property fmtid="{D5CDD505-2E9C-101B-9397-08002B2CF9AE}" pid="3" name="KSOProductBuildVer">
    <vt:lpwstr>2052-12.1.0.19770</vt:lpwstr>
  </property>
</Properties>
</file>