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6"/>
  </p:notesMasterIdLst>
  <p:sldIdLst>
    <p:sldId id="293" r:id="rId4"/>
    <p:sldId id="258" r:id="rId5"/>
    <p:sldId id="290" r:id="rId7"/>
    <p:sldId id="299" r:id="rId8"/>
    <p:sldId id="291" r:id="rId9"/>
    <p:sldId id="292" r:id="rId10"/>
    <p:sldId id="289" r:id="rId11"/>
    <p:sldId id="300" r:id="rId12"/>
    <p:sldId id="301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11089011" r:id="rId23"/>
    <p:sldId id="11089012" r:id="rId24"/>
    <p:sldId id="11089025" r:id="rId25"/>
    <p:sldId id="11089013" r:id="rId26"/>
    <p:sldId id="11089016" r:id="rId27"/>
    <p:sldId id="11089014" r:id="rId28"/>
    <p:sldId id="11089017" r:id="rId29"/>
    <p:sldId id="11089018" r:id="rId30"/>
    <p:sldId id="11089019" r:id="rId31"/>
    <p:sldId id="11089022" r:id="rId32"/>
    <p:sldId id="11089023" r:id="rId33"/>
    <p:sldId id="11089024" r:id="rId34"/>
    <p:sldId id="11089026" r:id="rId35"/>
    <p:sldId id="267" r:id="rId36"/>
    <p:sldId id="275" r:id="rId37"/>
    <p:sldId id="298" r:id="rId38"/>
    <p:sldId id="294" r:id="rId39"/>
    <p:sldId id="11089027" r:id="rId40"/>
    <p:sldId id="11088997" r:id="rId41"/>
    <p:sldId id="11089028" r:id="rId42"/>
    <p:sldId id="11088993" r:id="rId43"/>
    <p:sldId id="11088994" r:id="rId44"/>
    <p:sldId id="11089029" r:id="rId45"/>
    <p:sldId id="11088996" r:id="rId46"/>
    <p:sldId id="295" r:id="rId47"/>
    <p:sldId id="296" r:id="rId48"/>
    <p:sldId id="297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2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8"/>
    <p:restoredTop sz="94658"/>
  </p:normalViewPr>
  <p:slideViewPr>
    <p:cSldViewPr snapToGrid="0" showGuides="1">
      <p:cViewPr varScale="1">
        <p:scale>
          <a:sx n="77" d="100"/>
          <a:sy n="77" d="100"/>
        </p:scale>
        <p:origin x="200" y="1016"/>
      </p:cViewPr>
      <p:guideLst>
        <p:guide orient="horz" pos="772"/>
        <p:guide pos="551"/>
        <p:guide pos="7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3" Type="http://schemas.openxmlformats.org/officeDocument/2006/relationships/tags" Target="tags/tag68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6FE6-7028-40EB-80FE-78F27CCF8F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FA5F9-7D32-4776-B52A-D38C6767C73F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3464" b="-8657"/>
          <a:stretch>
            <a:fillRect/>
          </a:stretch>
        </p:blipFill>
        <p:spPr>
          <a:xfrm>
            <a:off x="10983261" y="4"/>
            <a:ext cx="1152223" cy="9120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6FE6-7028-40EB-80FE-78F27CCF8F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FA5F9-7D32-4776-B52A-D38C6767C73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3464" b="-8657"/>
          <a:stretch>
            <a:fillRect/>
          </a:stretch>
        </p:blipFill>
        <p:spPr>
          <a:xfrm>
            <a:off x="10983261" y="4"/>
            <a:ext cx="1152223" cy="9120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933065" y="156210"/>
            <a:ext cx="6240780" cy="61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9906000" y="239395"/>
            <a:ext cx="21850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6"/>
          <p:cNvSpPr/>
          <p:nvPr userDrawn="1">
            <p:custDataLst>
              <p:tags r:id="rId18"/>
            </p:custDataLst>
          </p:nvPr>
        </p:nvSpPr>
        <p:spPr>
          <a:xfrm flipV="1">
            <a:off x="611879" y="613705"/>
            <a:ext cx="10980000" cy="75915"/>
          </a:xfrm>
          <a:prstGeom prst="rect">
            <a:avLst/>
          </a:prstGeom>
          <a:solidFill>
            <a:srgbClr val="99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65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6.jpeg"/><Relationship Id="rId1" Type="http://schemas.openxmlformats.org/officeDocument/2006/relationships/tags" Target="../tags/tag6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917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929" y="1963339"/>
            <a:ext cx="10754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间质性肺疾病（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）专病规建情况汇报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4333" y="4144361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功能检查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82" y="1253997"/>
            <a:ext cx="10351791" cy="388375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肺功能检查（必备项）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，包括通气、弥散功能，展示场地、设备、工作人员照片，需要与实地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线上实时视频评审场景吻合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分钟步行试验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血气分析（必备项）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，机器、结果、操作等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工作量展示，可采用图表、工作登记本、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系统等；同时准备资料原件，评审专家实地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线上实时视频评审时抽样核对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影像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82" y="1253997"/>
            <a:ext cx="10351791" cy="332975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胸部高分辨</a:t>
            </a:r>
            <a:r>
              <a:rPr kumimoji="1" lang="en-US" altLang="zh-CN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（必备项）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，机器、设置参数、层厚，电子影像系统随时可调阅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</a:t>
            </a:r>
            <a:r>
              <a:rPr kumimoji="1" lang="en-US" altLang="zh-CN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诊断的影像医师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介绍，及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报告单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工作量，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患者进行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HRCT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检查数量、占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患者比例，可采用图表、工作登记本、电子影像系统等展示；同时准备资料原件，评审专家实地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线上实时视频评审时抽样核对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病理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82" y="1253997"/>
            <a:ext cx="10351791" cy="222176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</a:t>
            </a:r>
            <a:r>
              <a:rPr kumimoji="1" lang="en-US" altLang="zh-CN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诊断的病理医师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介绍，及病理报告单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工作量，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患者进行病理检查数量、占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患者比例，可采用图表、工作登记本、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系统等展示；同时准备资料原件，评审专家实地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线上实时视频评审时抽样核对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气管镜室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82" y="1253997"/>
            <a:ext cx="10351791" cy="332975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气管镜室环境、设备、工作人员，以及开展项目介绍，包括</a:t>
            </a: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支气管肺泡灌洗</a:t>
            </a:r>
            <a:r>
              <a:rPr kumimoji="1" lang="en-US" altLang="zh-CN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+BALF</a:t>
            </a: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细胞分类计数（必备项）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经支气管肺活检、冷冻肺活检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工作量，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患者进行气管镜及支气管肺灌洗、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BALF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细胞分类计数检查数量、分别占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患者比例，可采用图表、工作登记本、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系统等展示；同时准备资料原件，评审专家实地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线上实时视频评审时抽样核对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经支气管肺活检、冷冻肺活检患者名单，需与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病理检查名单相匹配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经皮穿刺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外科肺活检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2682" y="1253997"/>
            <a:ext cx="10351791" cy="332975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负责经皮肺穿刺、</a:t>
            </a: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外科肺活检（必备项）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的工作人员、工作开展情况介绍。外科肺活检包含开胸肺活检和外科胸腔镜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工作量，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患者进行外科肺活检、经皮肺穿刺的数量，可采用图表、工作登记本、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系统等展示；同时准备资料原件，评审专家实地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线上实时视频评审时抽样核对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经外科肺活检、经皮肺穿刺患者名单，需与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病理检查名单相匹配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GB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血清学检测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82" y="1253997"/>
            <a:ext cx="10351791" cy="113505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主要为自身免疫疾病相关检验，包括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ANA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ANCA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、类风湿关节炎抗体谱、肌炎抗体谱等检验报告单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治疗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82" y="1253997"/>
            <a:ext cx="10351791" cy="277576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抗纤维化治疗（必备项）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，提供给</a:t>
            </a:r>
            <a:r>
              <a:rPr kumimoji="1" lang="en-GB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患者开具的吡非尼酮和尼达尼布处方，抽查</a:t>
            </a:r>
            <a:r>
              <a:rPr kumimoji="1" lang="en-GB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系统医嘱数据或病历资料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规范氧疗，展示氧疗设备、应用场景，患者家庭氧疗处方等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呼吸康复，呼吸康复设备、物理治疗师等介绍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患者教育，患教会的主题、患教手册、科普文章、公众号、患教微信群等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科室综合能力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0104" y="1137619"/>
            <a:ext cx="10351791" cy="58105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PCCM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规范化建设，授牌照片、认定文件等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二、科室管理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682" y="1253997"/>
            <a:ext cx="10351791" cy="113505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质量指标</a:t>
            </a:r>
            <a:endParaRPr kumimoji="1" lang="en-US" altLang="zh-CN" sz="2400" b="1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辐射能力</a:t>
            </a:r>
            <a:endParaRPr kumimoji="1" lang="en-US" altLang="zh-CN" sz="2400" b="1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676" y="211952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二、科室管理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质量指标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15117"/>
            <a:ext cx="10505500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HRCT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检查率、肺功能检查率、抗纤维化药物使用率、患者随访率、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单病种平均住院日，可采用图表、工作登记本、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或病历系统等展示；同时准备资料原件，评审专家实地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线上实时视频评审时抽样核对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间质病临床路径，文件截图、病历系统嵌入路径等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多学科讨论，可重点展示讨论场景、讨论记录、图片等，需准备资料原件，如讨论记录本，评审专家实地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线上实时视频评审时抽样核对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评审议程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9"/>
          <p:cNvGraphicFramePr/>
          <p:nvPr>
            <p:custDataLst>
              <p:tags r:id="rId1"/>
            </p:custDataLst>
          </p:nvPr>
        </p:nvGraphicFramePr>
        <p:xfrm>
          <a:off x="960755" y="1466215"/>
          <a:ext cx="10426700" cy="4403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785"/>
                <a:gridCol w="5563235"/>
                <a:gridCol w="2773680"/>
              </a:tblGrid>
              <a:tr h="445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时长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讲者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</a:tr>
              <a:tr h="427990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线下主持人：指导专家组组长</a:t>
                      </a:r>
                      <a:endParaRPr lang="zh-CN" altLang="en-US" sz="1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专家致辞、介绍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要求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指导专家组组长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医院领导致辞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院领导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ILD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照护能力汇报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专病负责人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实地指导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反馈考核意见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9260">
                <a:tc>
                  <a:txBody>
                    <a:bodyPr/>
                    <a:lstStyle/>
                    <a:p>
                      <a:pPr marL="133350" indent="-13335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5’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医院领导</a:t>
                      </a:r>
                      <a:r>
                        <a:rPr lang="zh-CN" altLang="en-US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总结发言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院领导</a:t>
                      </a:r>
                      <a:endParaRPr lang="zh-CN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专家内部讨论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、打分（</a:t>
                      </a:r>
                      <a:r>
                        <a:rPr lang="zh-CN" altLang="en-US" sz="1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医院不参与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5683" y="211951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二、科室管理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辐射能力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市外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患者住院比例、双向转诊情况、以及网络多学科会诊情况，体现对地方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诊疗的示范引领作用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676" y="123005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教学任务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编写教材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专著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研究项目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研究产出与学术影响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676" y="188303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教学任务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088944"/>
            <a:ext cx="10505500" cy="443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相关业务学习，展示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专业学习记录本，包括讲者、讲题，有参加者签名，有照片为佳。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专业研究生招生，统计已培养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研究生总数、每年招生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专业研究生数，可以医学院招生网站截屏证实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专业方向博导、硕导介绍及招生数，学生获硕士或博士学位照片来衡量。注意，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）每名学生以最高学历计数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人；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）签约的全职聘用专家在该院的博士点或硕士点可计入得分，临聘专家不得分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6442" y="245203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继续教育学习班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以过去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年的数据为准，国家级、省级继续教育项目，授予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Ⅰ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Ⅱ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类学分。展示学习班编号，讲课照片等证明文件。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6442" y="295079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编写教材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专著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年累计编写的</a:t>
            </a:r>
            <a:r>
              <a:rPr lang="en-US" altLang="zh-CN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教材和专著数量，展示书籍首页和参编页复印件或图片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6442" y="295079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研究项目</a:t>
            </a:r>
            <a:endParaRPr lang="en-US" sz="32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国家级间质病科研项目，过去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年累计，国家级科研项目包括：科技部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、国家支撑计划，重大专项（含子课题负责人），国家自然基金重点项目、重大国际合作项目、国家杰出青年基金项目和国家自然科学基金面上项目、青年基金、国家支撑项目子课题、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子课题等、科技部或卫生部重大专项子课题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项目名称、编号、级别的表格，有医院科研处盖章证明文件图片佳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6442" y="163342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研究项目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443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省部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局级间质病科研项目，过去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年累计，以最高级别课题为准，提供课题项目名称、编号、级别表格，附科研处盖章文件截图。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省部级科研项目包括：负责人承担科技部以外的其他中央各部委（如国家卫生健康委员会、国家教育委员会等）的课题，省（直辖市）科委课题。 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局级科研项目包括：负责人承担省（直辖市）科委以外的课题，如省（直辖市）卫生健康委员会、省（直辖市）教育委员会等。 </a:t>
            </a:r>
            <a:b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2868" y="261828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研究产出和学术影响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全国多中心临床试验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，以过去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年的数据为准，以医院机构提供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年内的药物或器械临床试验证明，参与非药物临床试验项目，必要时出具合同，联合发表论文来衡量。</a:t>
            </a:r>
            <a:b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2868" y="261828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研究产出和学术影响</a:t>
            </a:r>
            <a:endParaRPr lang="en-US" sz="32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056951"/>
            <a:ext cx="10505500" cy="443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论文累计影响因子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以自然年为准，近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年以第一作者（排名第一）或通讯作者发表</a:t>
            </a:r>
            <a:r>
              <a:rPr lang="en-GB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收录论文的影响因子累积分值，论文题目、作者、单位、影响因子列表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GB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论文首页截图、或</a:t>
            </a:r>
            <a:r>
              <a:rPr lang="en-US" altLang="zh-CN" sz="24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Pubmed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网站截图（带有杂志名称、作者、单位、题目、摘要），由医院科研部门盖章文件截图为佳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相关论文核心期刊篇数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年内（第一作者排名第一或通讯作者）发表的论文数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提供论文首页截图，由科研处出具证明文件截图为佳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7821" y="278454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研究产出和学术影响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全国学术会议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论文交流数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年参加全国学术会议论文数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含有论文题目的汇编目录页及作者页图片，有科研处证明文件截图为佳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专利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发明专利、适用专利、信息专利，以自然年为准，可累积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年内专利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提供获奖专利图片，有科研处证明文件截图为佳</a:t>
            </a:r>
            <a:b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52649" y="1975633"/>
            <a:ext cx="7886700" cy="1325563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评审专家致辞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2868" y="295079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三、教学科研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研究产出和学术影响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主持参编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指南专家共识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以自然年为准，可累积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年内主持或参编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以杂志首页和参与者名字的页码的复印件为依据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主办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学术会议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以过去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年内召开国际级、国家级，省级学术会议的数据为准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出具的学习班编号，讲课照片等证明文件，展示最高级别会议证明即可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2868" y="228577"/>
            <a:ext cx="9259116" cy="1143000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四、人才培养</a:t>
            </a:r>
            <a:endParaRPr 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676" y="1189955"/>
            <a:ext cx="10505500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专业人才队伍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科室医师职称结构、学历结构、海外留学经历等介绍、图片、文件证明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学组人员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多人任职可多得分，单人任多个职位，以最高职位为准，出具学会官网截图、聘书等证明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666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专病自评分数：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专病规建过程中进展、困难、规划：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3092" y="3644021"/>
            <a:ext cx="12192000" cy="344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59790" y="1554480"/>
            <a:ext cx="105079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6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4333" y="4447256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7"/>
          <p:cNvSpPr/>
          <p:nvPr>
            <p:custDataLst>
              <p:tags r:id="rId3"/>
            </p:custDataLst>
          </p:nvPr>
        </p:nvSpPr>
        <p:spPr>
          <a:xfrm flipV="1">
            <a:off x="0" y="3568887"/>
            <a:ext cx="12192000" cy="75134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提问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实地指导与点评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5008" y="960182"/>
            <a:ext cx="10561983" cy="532737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kumimoji="1"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包括但不限于下列内容</a:t>
            </a:r>
            <a:endParaRPr kumimoji="1"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专病门诊：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工作量，位置，挂牌</a:t>
            </a: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/HIS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endParaRPr kumimoji="1" lang="en-US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肺功能室：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工作量，操作，报告，记录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影像科：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工作量，人员，设备及影像展示，解读能力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病理科：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工作量，人员，报告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呼吸内镜室：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工作量，技术能力及相应报告，记录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推荐展示内容：</a:t>
            </a: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MDT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讨论场地（位置，记录</a:t>
            </a: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照片）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5257" y="79511"/>
            <a:ext cx="3299791" cy="649357"/>
          </a:xfrm>
          <a:prstGeom prst="rect">
            <a:avLst/>
          </a:prstGeom>
          <a:solidFill>
            <a:srgbClr val="A80000"/>
          </a:solidFill>
          <a:ln>
            <a:solidFill>
              <a:srgbClr val="7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实地评审</a:t>
            </a:r>
            <a:endParaRPr kumimoji="1"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0519" y="-150265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ILD</a:t>
            </a:r>
            <a:r>
              <a:rPr lang="zh-CN" altLang="en-US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专病门诊</a:t>
            </a:r>
            <a:endParaRPr lang="en-US" sz="3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717630" y="1219669"/>
            <a:ext cx="10833903" cy="5157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405" lvl="1" indent="-307975">
              <a:lnSpc>
                <a:spcPct val="150000"/>
              </a:lnSpc>
            </a:pP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查阅门诊量（现场系统可查）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9405" lvl="1" indent="-307975">
              <a:lnSpc>
                <a:spcPct val="150000"/>
              </a:lnSpc>
            </a:pP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门诊楼层提示</a:t>
            </a:r>
            <a:endParaRPr kumimoji="1"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9405" lvl="1" indent="-307975">
              <a:lnSpc>
                <a:spcPct val="150000"/>
              </a:lnSpc>
            </a:pP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专病门诊需有挂牌或在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系统中查见该项目</a:t>
            </a:r>
            <a:endParaRPr kumimoji="1"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0519" y="-150265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肺功能室</a:t>
            </a:r>
            <a:endParaRPr lang="en-US" sz="3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717630" y="1219669"/>
            <a:ext cx="10833903" cy="5157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患者肺通气、弥散功能检查工作量（现场系统可查）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展示通气、弥散功能操作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十份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患者肺功能报告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记录通气、弥散功能检查登记文件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回答评审专家提问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53" y="204854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影像科</a:t>
            </a:r>
            <a:br>
              <a:rPr lang="en-US" altLang="zh-CN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endParaRPr lang="en-US" sz="40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810228" y="1477809"/>
            <a:ext cx="10515600" cy="5015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HRCT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数量（现场系统可查）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负责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影像资料解读的医师介绍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高分辨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层厚、具体参数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影像医师解读一份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HRCT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（抽查）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回答评审专家提问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4153" y="681644"/>
            <a:ext cx="10058400" cy="467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内容占位符 2"/>
          <p:cNvSpPr txBox="1"/>
          <p:nvPr/>
        </p:nvSpPr>
        <p:spPr>
          <a:xfrm>
            <a:off x="483474" y="432272"/>
            <a:ext cx="11119757" cy="59934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间质性肺疾病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(interstitial lung disease, ILD)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是一组复杂的异质性疾病，其临床表现缺乏特异性，影像、病理改变复杂多样，疾病涉及多学科内容，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呼吸专科的主要疑难病症、呼吸医生面临的严峻挑战。尽管近些年，我们国家对间质性肺疾病的认识、临床诊断能力取得很大进步，但是整体认识水平仍有限，对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的照护体系与能力呈现为典型的“量不足，碎片化，不均衡，非同质”现象。因此，我们希望通过“间质性肺疾病规范诊疗体系与能力提升建设项目”，发挥国内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领域优势单位带头作用，通过多种形式推广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相关知识和规范管理，以此推动我国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的整体认识和诊治水平的提升。</a:t>
            </a:r>
            <a:endParaRPr kumimoji="1"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贵医院提出就本医院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规范诊疗中心评定申请，今天我们将严格根据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规范诊疗中心建设标准对贵医院逐项评审，并保证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评审过程公平、公正，符合项目规范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。本项目旨在推动间质性肺疾病的规范化诊疗、</a:t>
            </a:r>
            <a:r>
              <a:rPr lang="en-GB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PCCM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科规范化建设和学科发展，属于公益性项目，不收取任何费用。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受项目组委托，今天评审由罗群教授、张惠兰教授担任，主要从从专业组建制业务、科室管理、教学和研究、及人才培养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四方面，共</a:t>
            </a:r>
            <a:r>
              <a: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个项目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进行评审，对</a:t>
            </a:r>
            <a:r>
              <a: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专病门诊、气管镜室、病理、影像、及肺功能室相关项目、医生、技师等进行现场或实时视频评审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，其余项目由参评单位将资料汇总</a:t>
            </a:r>
            <a:r>
              <a:rPr lang="en-GB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展示，综合打分后密封交给项目办公室。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今天现场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评审，不做出评定结果，将反馈总体评审意见和建议，且该结果仅作为综合评定的内容之一，评审结束后将结果交项目管理办公室，项目管理委员会统一审核综合评定后，由项目管理办公室通知参评单位最终认定结果。如对评审过程有异议可联系项目联络人。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0564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 err="1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病理科</a:t>
            </a:r>
            <a:br>
              <a:rPr lang="en-US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endParaRPr lang="en-US" sz="3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983848" y="1477807"/>
            <a:ext cx="10369952" cy="4943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患者肺活检数量（现场系统可查）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负责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病理解读的医师介绍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展示一份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患者病理报告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回答评审专家提问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13972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呼吸内镜室</a:t>
            </a:r>
            <a:endParaRPr lang="en-US" sz="40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838200" y="1304189"/>
            <a:ext cx="10515600" cy="5015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患者支气管镜检查数量（现场系统可查）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可完成操作技术并展示相关报告，包括支气管镜肺泡灌洗（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）、经支气管镜粘膜活检（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TBB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）、经支气管镜透壁肺活检（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TBLB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）、经支气管镜冷冻肺活检（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TBCB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）、经气管镜超声引导下针吸活检（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EBUS-TBNA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记录支气管镜检查登记文件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回答评审专家提问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0564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 err="1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其他推荐展示内容</a:t>
            </a:r>
            <a:r>
              <a:rPr lang="zh-CN" altLang="en-US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MDT</a:t>
            </a:r>
            <a:br>
              <a:rPr lang="en-US" sz="3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endParaRPr lang="en-US" sz="3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983848" y="1477807"/>
            <a:ext cx="10369952" cy="4943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980" lvl="1" indent="-457200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MDT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讨论场地、</a:t>
            </a: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MDT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讨论记录</a:t>
            </a: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照片 </a:t>
            </a:r>
            <a:endParaRPr kumimoji="1"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专家意见反馈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医院领导总结发言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24000" y="2418696"/>
            <a:ext cx="943888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（其他人离场）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院领导致辞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52036" y="2176497"/>
            <a:ext cx="8967893" cy="1359508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ILD</a:t>
            </a:r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照护能力汇报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5672" y="1037379"/>
            <a:ext cx="10088554" cy="558313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专业组设置</a:t>
            </a:r>
            <a:endParaRPr kumimoji="1" lang="en-US" altLang="zh-CN" sz="2000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专病门诊设置</a:t>
            </a:r>
            <a:endParaRPr kumimoji="1" lang="en-US" altLang="zh-CN" sz="2000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床位设置</a:t>
            </a:r>
            <a:endParaRPr kumimoji="1" lang="en-US" altLang="zh-CN" sz="2000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功能检查</a:t>
            </a:r>
            <a:r>
              <a:rPr kumimoji="1" lang="zh-CN" altLang="en-US" sz="20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肺功能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6MWT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血气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影像（</a:t>
            </a:r>
            <a:r>
              <a:rPr kumimoji="1" lang="en-US" altLang="zh-CN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HRCT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影像医师）</a:t>
            </a:r>
            <a:endParaRPr kumimoji="1" lang="en-US" altLang="zh-CN" sz="2000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病理（</a:t>
            </a:r>
            <a:r>
              <a:rPr kumimoji="1" lang="en-US" altLang="zh-CN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病理医师）</a:t>
            </a:r>
            <a:endParaRPr kumimoji="1" lang="en-US" altLang="zh-CN" sz="2000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气管镜室（</a:t>
            </a:r>
            <a:r>
              <a:rPr kumimoji="1" lang="en-US" altLang="zh-CN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BAL+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细胞分类计数、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冷冻肺活检、经支气管肺活检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en-US" altLang="zh-CN" sz="2000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经皮肺穿刺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外科肺活检</a:t>
            </a:r>
            <a:endParaRPr kumimoji="1" lang="en-US" altLang="zh-CN" sz="2000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治疗（</a:t>
            </a:r>
            <a:r>
              <a:rPr kumimoji="1" lang="zh-CN" altLang="en-US" sz="2000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抗纤维化治疗、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规范氧疗、呼吸康复、患教）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科室综合能力</a:t>
            </a:r>
            <a:endParaRPr kumimoji="1"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103909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专业组设置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682" y="1253997"/>
            <a:ext cx="10351791" cy="222176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间质病专业组人员组成</a:t>
            </a:r>
            <a:endParaRPr kumimoji="1" lang="en-US" altLang="zh-CN" sz="2400" b="1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负责人是否进入国家、省市级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学组，展示具体职务、任职时间、工作内容，仅展示学组最高职务即可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kumimoji="1"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114993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ILD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专业组建制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床位设置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82" y="1253997"/>
            <a:ext cx="10351791" cy="222176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en-US" altLang="zh-CN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床位数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，固定用于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患者收治的床位数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工作量统计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患者年出院人次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准备资料原件，或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系统可调阅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ILD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患者病历</a:t>
            </a:r>
            <a:endParaRPr kumimoji="1"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60" y="87284"/>
            <a:ext cx="635000" cy="635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p="http://schemas.openxmlformats.org/presentationml/2006/main">
  <p:tag name="KSO_WM_UNIT_TABLE_BEAUTIFY" val="smartTable{9e931f4f-3c2e-4ee2-aff3-58fcf6f78217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COMMONDATA" val="eyJoZGlkIjoiMmM4OGY2N2MyYWYxMDhjYTRlMzE0NTA0MzZhOTNkYmMifQ=="/>
  <p:tag name="KSO_WPP_MARK_KEY" val="8caf38bb-a6bb-4ab0-a477-991f8871d7e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4619</Words>
  <Application>WPS 演示</Application>
  <PresentationFormat>宽屏</PresentationFormat>
  <Paragraphs>322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Wingdings</vt:lpstr>
      <vt:lpstr>微软雅黑</vt:lpstr>
      <vt:lpstr>Times New Roman</vt:lpstr>
      <vt:lpstr>楷体</vt:lpstr>
      <vt:lpstr>等线</vt:lpstr>
      <vt:lpstr>等线 Light</vt:lpstr>
      <vt:lpstr>Arial Unicode MS</vt:lpstr>
      <vt:lpstr>Office 主题​​</vt:lpstr>
      <vt:lpstr>自定义设计方案</vt:lpstr>
      <vt:lpstr>PowerPoint 演示文稿</vt:lpstr>
      <vt:lpstr>评审议程</vt:lpstr>
      <vt:lpstr>PowerPoint 演示文稿</vt:lpstr>
      <vt:lpstr>PowerPoint 演示文稿</vt:lpstr>
      <vt:lpstr>PowerPoint 演示文稿</vt:lpstr>
      <vt:lpstr>PowerPoint 演示文稿</vt:lpstr>
      <vt:lpstr>一、ILD专业组建制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二、科室管理——质量指标</vt:lpstr>
      <vt:lpstr>二、科室管理——辐射能力</vt:lpstr>
      <vt:lpstr>三、教学科研</vt:lpstr>
      <vt:lpstr>三、教学科研——教学任务</vt:lpstr>
      <vt:lpstr>三、教学科研——ILD继续教育学习班</vt:lpstr>
      <vt:lpstr>三、教学科研——编写教材/专著</vt:lpstr>
      <vt:lpstr>三、教学科研——研究项目</vt:lpstr>
      <vt:lpstr>三、教学科研——研究项目</vt:lpstr>
      <vt:lpstr>三、教学科研——研究产出和学术影响</vt:lpstr>
      <vt:lpstr>三、教学科研——研究产出和学术影响</vt:lpstr>
      <vt:lpstr>三、教学科研——研究产出和学术影响</vt:lpstr>
      <vt:lpstr>三、教学科研——研究产出和学术影响</vt:lpstr>
      <vt:lpstr>四、人才培养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ILD专病门诊</vt:lpstr>
      <vt:lpstr>肺功能室</vt:lpstr>
      <vt:lpstr>影像科 </vt:lpstr>
      <vt:lpstr>病理科 </vt:lpstr>
      <vt:lpstr>呼吸内镜室</vt:lpstr>
      <vt:lpstr>其他推荐展示内容，MDT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SINAN WU</dc:creator>
  <cp:lastModifiedBy>安透</cp:lastModifiedBy>
  <cp:revision>38</cp:revision>
  <dcterms:created xsi:type="dcterms:W3CDTF">2024-03-05T01:30:00Z</dcterms:created>
  <dcterms:modified xsi:type="dcterms:W3CDTF">2025-01-22T06:59:12Z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E51F09C419CE4EF58DD5F2B0AE4AD76A</vt:lpwstr>
  </property>
  <property fmtid="{D5CDD505-2E9C-101B-9397-08002B2CF9AE}" pid="3" name="KSOProductBuildVer">
    <vt:lpwstr>2052-12.1.0.19770</vt:lpwstr>
  </property>
</Properties>
</file>