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handoutMasterIdLst>
    <p:handoutMasterId r:id="rId31"/>
  </p:handoutMasterIdLst>
  <p:sldIdLst>
    <p:sldId id="297" r:id="rId3"/>
    <p:sldId id="711" r:id="rId4"/>
    <p:sldId id="309" r:id="rId5"/>
    <p:sldId id="688" r:id="rId6"/>
    <p:sldId id="662" r:id="rId8"/>
    <p:sldId id="713" r:id="rId9"/>
    <p:sldId id="719" r:id="rId10"/>
    <p:sldId id="310" r:id="rId11"/>
    <p:sldId id="331" r:id="rId12"/>
    <p:sldId id="664" r:id="rId13"/>
    <p:sldId id="673" r:id="rId14"/>
    <p:sldId id="288" r:id="rId15"/>
    <p:sldId id="301" r:id="rId16"/>
    <p:sldId id="302" r:id="rId17"/>
    <p:sldId id="311" r:id="rId18"/>
    <p:sldId id="658" r:id="rId19"/>
    <p:sldId id="659" r:id="rId20"/>
    <p:sldId id="660" r:id="rId21"/>
    <p:sldId id="661" r:id="rId22"/>
    <p:sldId id="300" r:id="rId23"/>
    <p:sldId id="668" r:id="rId24"/>
    <p:sldId id="325" r:id="rId25"/>
    <p:sldId id="718" r:id="rId26"/>
    <p:sldId id="715" r:id="rId27"/>
    <p:sldId id="324" r:id="rId28"/>
    <p:sldId id="717" r:id="rId29"/>
    <p:sldId id="716" r:id="rId30"/>
  </p:sldIdLst>
  <p:sldSz cx="9144000" cy="5143500" type="screen16x9"/>
  <p:notesSz cx="6670675" cy="987552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0" userDrawn="1">
          <p15:clr>
            <a:srgbClr val="A4A3A4"/>
          </p15:clr>
        </p15:guide>
        <p15:guide id="6" pos="0" userDrawn="1">
          <p15:clr>
            <a:srgbClr val="A4A3A4"/>
          </p15:clr>
        </p15:guide>
        <p15:guide id="7" pos="56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ao, Weihua" initials="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191D"/>
    <a:srgbClr val="A60000"/>
    <a:srgbClr val="002F5F"/>
    <a:srgbClr val="D19797"/>
    <a:srgbClr val="D9D9D9"/>
    <a:srgbClr val="F2F2F2"/>
    <a:srgbClr val="BC3F3F"/>
    <a:srgbClr val="E5BDCC"/>
    <a:srgbClr val="00AD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95087" autoAdjust="0"/>
  </p:normalViewPr>
  <p:slideViewPr>
    <p:cSldViewPr snapToGrid="0" snapToObjects="1" showGuides="1">
      <p:cViewPr varScale="1">
        <p:scale>
          <a:sx n="149" d="100"/>
          <a:sy n="149" d="100"/>
        </p:scale>
        <p:origin x="108" y="378"/>
      </p:cViewPr>
      <p:guideLst>
        <p:guide orient="horz"/>
        <p:guide/>
        <p:guide pos="567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5" d="100"/>
          <a:sy n="55" d="100"/>
        </p:scale>
        <p:origin x="-2770" y="-82"/>
      </p:cViewPr>
      <p:guideLst>
        <p:guide orient="horz" pos="3110"/>
        <p:guide pos="212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33.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E7F4961-BC52-45BA-A286-89487DB664F3}" type="doc">
      <dgm:prSet loTypeId="urn:microsoft.com/office/officeart/2005/8/layout/chevron1" loCatId="process" qsTypeId="urn:microsoft.com/office/officeart/2005/8/quickstyle/simple1" qsCatId="simple" csTypeId="urn:microsoft.com/office/officeart/2005/8/colors/accent2_2" csCatId="accent2" phldr="1"/>
      <dgm:spPr/>
    </dgm:pt>
    <dgm:pt modelId="{E962D8FE-8F75-42F6-8FDA-898811112DEC}">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t>开场</a:t>
          </a:r>
          <a:r>
            <a:rPr sz="6500"/>
            <a:t/>
          </a:r>
          <a:endParaRPr sz="6500"/>
        </a:p>
      </dgm:t>
    </dgm:pt>
    <dgm:pt modelId="{B2B0F593-000F-4796-95D8-963568A5916A}" cxnId="{411652CF-461F-41EF-BEC0-19576AC45AC6}" type="parTrans">
      <dgm:prSet/>
      <dgm:spPr/>
      <dgm:t>
        <a:bodyPr/>
        <a:lstStyle/>
        <a:p>
          <a:endParaRPr lang="zh-CN" altLang="en-US" sz="1100"/>
        </a:p>
      </dgm:t>
    </dgm:pt>
    <dgm:pt modelId="{81507AB5-7E96-47DA-857B-3C225627F5BC}" cxnId="{411652CF-461F-41EF-BEC0-19576AC45AC6}" type="sibTrans">
      <dgm:prSet/>
      <dgm:spPr/>
      <dgm:t>
        <a:bodyPr/>
        <a:lstStyle/>
        <a:p>
          <a:endParaRPr lang="zh-CN" altLang="en-US" sz="1100"/>
        </a:p>
      </dgm:t>
    </dgm:pt>
    <dgm:pt modelId="{7690A383-7E2F-41C9-92CC-B2F29E1AAB64}">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汇报</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gm:t>
    </dgm:pt>
    <dgm:pt modelId="{50D3C4F1-4DF1-41A3-81B5-79B068F4DC5B}" cxnId="{672EEAFC-C202-4F20-9854-E24ADDD055A0}" type="parTrans">
      <dgm:prSet/>
      <dgm:spPr/>
      <dgm:t>
        <a:bodyPr/>
        <a:lstStyle/>
        <a:p>
          <a:endParaRPr lang="zh-CN" altLang="en-US" sz="1100"/>
        </a:p>
      </dgm:t>
    </dgm:pt>
    <dgm:pt modelId="{E2097322-4D0B-4612-AF28-B7E872008B46}" cxnId="{672EEAFC-C202-4F20-9854-E24ADDD055A0}" type="sibTrans">
      <dgm:prSet/>
      <dgm:spPr/>
      <dgm:t>
        <a:bodyPr/>
        <a:lstStyle/>
        <a:p>
          <a:endParaRPr lang="zh-CN" altLang="en-US" sz="1100"/>
        </a:p>
      </dgm:t>
    </dgm:pt>
    <dgm:pt modelId="{0A5B4134-B7A2-4CDE-8BCA-06DB22B5DC4A}">
      <dgm:prSet phldrT="[文本]" phldr="0" custT="1"/>
      <dgm:spPr>
        <a:solidFill>
          <a:srgbClr val="7F191D"/>
        </a:solidFill>
      </dgm:spPr>
      <dgm:t>
        <a:bodyPr vert="horz" wrap="square"/>
        <a:p>
          <a:pPr>
            <a:lnSpc>
              <a:spcPct val="100000"/>
            </a:lnSpc>
            <a:spcBef>
              <a:spcPct val="0"/>
            </a:spcBef>
            <a:spcAft>
              <a:spcPct val="35000"/>
            </a:spcAft>
          </a:pPr>
          <a:r>
            <a:rPr lang="zh-CN" altLang="en-US" sz="1400" b="1">
              <a:cs typeface="Times New Roman" panose="02020603050405020304" pitchFamily="18" charset="0"/>
            </a:rPr>
            <a:t>线上</a:t>
          </a:r>
          <a:r>
            <a:rPr lang="en-US" altLang="zh-CN" sz="1400" b="1">
              <a:cs typeface="Times New Roman" panose="02020603050405020304" pitchFamily="18" charset="0"/>
            </a:rPr>
            <a:t>/</a:t>
          </a:r>
          <a:r>
            <a:rPr lang="zh-CN" altLang="en-US" sz="1400" b="1">
              <a:cs typeface="Times New Roman" panose="02020603050405020304" pitchFamily="18" charset="0"/>
            </a:rPr>
            <a:t>线下</a:t>
          </a:r>
          <a:endParaRPr lang="zh-CN" altLang="en-US" sz="1400" b="1">
            <a:cs typeface="Times New Roman" panose="02020603050405020304" pitchFamily="18" charset="0"/>
          </a:endParaRPr>
        </a:p>
        <a:p>
          <a:pPr>
            <a:lnSpc>
              <a:spcPct val="100000"/>
            </a:lnSpc>
            <a:spcBef>
              <a:spcPct val="0"/>
            </a:spcBef>
            <a:spcAft>
              <a:spcPct val="35000"/>
            </a:spcAft>
          </a:pPr>
          <a:r>
            <a:rPr lang="zh-CN" altLang="en-US" sz="1400" b="1">
              <a:cs typeface="Times New Roman" panose="02020603050405020304" pitchFamily="18" charset="0"/>
            </a:rPr>
            <a:t>展示与互动</a:t>
          </a:r>
          <a:r>
            <a:rPr lang="zh-CN" altLang="en-US" sz="1400" b="1" dirty="0">
              <a:cs typeface="Times New Roman" panose="02020603050405020304" pitchFamily="18" charset="0"/>
            </a:rPr>
            <a:t/>
          </a:r>
          <a:endParaRPr lang="zh-CN" altLang="en-US" sz="1400" b="1" dirty="0">
            <a:cs typeface="Times New Roman" panose="02020603050405020304" pitchFamily="18" charset="0"/>
          </a:endParaRPr>
        </a:p>
      </dgm:t>
    </dgm:pt>
    <dgm:pt modelId="{870D96D7-AB28-446D-A7F9-09B86A4248CE}" cxnId="{8E1830B7-68F0-439E-8241-6224B0427E15}" type="parTrans">
      <dgm:prSet/>
      <dgm:spPr/>
      <dgm:t>
        <a:bodyPr/>
        <a:lstStyle/>
        <a:p>
          <a:endParaRPr lang="zh-CN" altLang="en-US" sz="1100"/>
        </a:p>
      </dgm:t>
    </dgm:pt>
    <dgm:pt modelId="{BB58C82C-2A56-449A-8573-F1877CA1C14A}" cxnId="{8E1830B7-68F0-439E-8241-6224B0427E15}" type="sibTrans">
      <dgm:prSet/>
      <dgm:spPr/>
      <dgm:t>
        <a:bodyPr/>
        <a:lstStyle/>
        <a:p>
          <a:endParaRPr lang="zh-CN" altLang="en-US" sz="1100"/>
        </a:p>
      </dgm:t>
    </dgm:pt>
    <dgm:pt modelId="{2D7D12FC-9522-4131-B107-300D634B6689}">
      <dgm:prSet phldrT="[文本]" phldr="0" custT="1"/>
      <dgm:spPr>
        <a:solidFill>
          <a:srgbClr val="7F191D"/>
        </a:solidFill>
      </dgm:spPr>
      <dgm:t>
        <a:bodyPr vert="horz" wrap="square"/>
        <a:p>
          <a:pPr>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专家反馈</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gm:t>
    </dgm:pt>
    <dgm:pt modelId="{EF9368C5-F77D-4ED0-9E1A-BA925CA20924}" cxnId="{C161BDA3-1D81-4AA4-A866-315AB8683672}" type="parTrans">
      <dgm:prSet/>
      <dgm:spPr/>
      <dgm:t>
        <a:bodyPr/>
        <a:lstStyle/>
        <a:p>
          <a:endParaRPr lang="zh-CN" altLang="en-US" sz="1100"/>
        </a:p>
      </dgm:t>
    </dgm:pt>
    <dgm:pt modelId="{B80F51C0-702A-49FF-92A7-C1D2A39ABE4D}" cxnId="{C161BDA3-1D81-4AA4-A866-315AB8683672}" type="sibTrans">
      <dgm:prSet/>
      <dgm:spPr/>
      <dgm:t>
        <a:bodyPr/>
        <a:lstStyle/>
        <a:p>
          <a:endParaRPr lang="zh-CN" altLang="en-US" sz="1100"/>
        </a:p>
      </dgm:t>
    </dgm:pt>
    <dgm:pt modelId="{969E93B6-63ED-445C-978E-AE56C23A0D0D}">
      <dgm:prSet phldrT="[文本]" phldr="0" custT="1"/>
      <dgm:spPr>
        <a:solidFill>
          <a:srgbClr val="7F191D"/>
        </a:solidFill>
      </dgm:spPr>
      <dgm:t>
        <a:bodyPr vert="horz" wrap="square"/>
        <a:p>
          <a:pPr>
            <a:lnSpc>
              <a:spcPct val="100000"/>
            </a:lnSpc>
            <a:spcBef>
              <a:spcPct val="0"/>
            </a:spcBef>
            <a:spcAft>
              <a:spcPct val="35000"/>
            </a:spcAft>
          </a:pPr>
          <a:r>
            <a:rPr lang="zh-CN" altLang="en-US" sz="1400" b="1"/>
            <a:t>专家讨论打分</a:t>
          </a:r>
          <a:r>
            <a:rPr lang="zh-CN" altLang="en-US" sz="1400" b="1"/>
            <a:t/>
          </a:r>
          <a:endParaRPr lang="zh-CN" altLang="en-US" sz="1400" b="1"/>
        </a:p>
        <a:p>
          <a:pPr>
            <a:lnSpc>
              <a:spcPct val="100000"/>
            </a:lnSpc>
            <a:spcBef>
              <a:spcPct val="0"/>
            </a:spcBef>
            <a:spcAft>
              <a:spcPct val="35000"/>
            </a:spcAft>
          </a:pPr>
          <a:r>
            <a:rPr lang="zh-CN" altLang="en-US" sz="1200" b="1" dirty="0"/>
            <a:t>（</a:t>
          </a:r>
          <a:r>
            <a:rPr lang="zh-CN" altLang="en-US" sz="1200" b="1">
              <a:sym typeface="+mn-ea"/>
            </a:rPr>
            <a:t>复审</a:t>
          </a:r>
          <a:r>
            <a:rPr lang="zh-CN" altLang="en-US" sz="1200" b="1">
              <a:sym typeface="+mn-ea"/>
            </a:rPr>
            <a:t>单位离线</a:t>
          </a:r>
          <a:r>
            <a:rPr lang="zh-CN" altLang="en-US" sz="1200" b="1" dirty="0"/>
            <a:t>）</a:t>
          </a:r>
          <a:r>
            <a:rPr lang="zh-CN" altLang="en-US" sz="1200" b="1" dirty="0"/>
            <a:t/>
          </a:r>
          <a:endParaRPr lang="zh-CN" altLang="en-US" sz="1200" b="1" dirty="0"/>
        </a:p>
      </dgm:t>
    </dgm:pt>
    <dgm:pt modelId="{9DC5EB35-0258-4ED6-B78A-32EB7B5E8FE5}" cxnId="{4B06FD82-1727-4700-A747-65E0F768F37B}" type="parTrans">
      <dgm:prSet/>
      <dgm:spPr/>
      <dgm:t>
        <a:bodyPr/>
        <a:lstStyle/>
        <a:p>
          <a:endParaRPr lang="zh-CN" altLang="en-US" sz="1100"/>
        </a:p>
      </dgm:t>
    </dgm:pt>
    <dgm:pt modelId="{F82C81FC-1122-4564-AF7E-9EE776CE2709}" cxnId="{4B06FD82-1727-4700-A747-65E0F768F37B}" type="sibTrans">
      <dgm:prSet/>
      <dgm:spPr/>
      <dgm:t>
        <a:bodyPr/>
        <a:lstStyle/>
        <a:p>
          <a:endParaRPr lang="zh-CN" altLang="en-US" sz="1100"/>
        </a:p>
      </dgm:t>
    </dgm:pt>
    <dgm:pt modelId="{6A9CBDBB-F33A-437C-AB90-487680967457}" type="pres">
      <dgm:prSet presAssocID="{FE7F4961-BC52-45BA-A286-89487DB664F3}" presName="Name0" presStyleCnt="0">
        <dgm:presLayoutVars>
          <dgm:dir/>
          <dgm:animLvl val="lvl"/>
          <dgm:resizeHandles val="exact"/>
        </dgm:presLayoutVars>
      </dgm:prSet>
      <dgm:spPr/>
    </dgm:pt>
    <dgm:pt modelId="{7197E0BD-DEB6-47DB-979B-F84926D72E98}" type="pres">
      <dgm:prSet presAssocID="{E962D8FE-8F75-42F6-8FDA-898811112DEC}" presName="parTxOnly" presStyleLbl="node1" presStyleIdx="0" presStyleCnt="5" custScaleY="152206">
        <dgm:presLayoutVars>
          <dgm:chMax val="0"/>
          <dgm:chPref val="0"/>
          <dgm:bulletEnabled val="1"/>
        </dgm:presLayoutVars>
      </dgm:prSet>
      <dgm:spPr/>
      <dgm:t>
        <a:bodyPr/>
        <a:lstStyle/>
        <a:p>
          <a:endParaRPr lang="zh-CN" altLang="en-US"/>
        </a:p>
      </dgm:t>
    </dgm:pt>
    <dgm:pt modelId="{AF3FD36A-1339-4A04-8881-45594737CC37}" type="pres">
      <dgm:prSet presAssocID="{81507AB5-7E96-47DA-857B-3C225627F5BC}" presName="parTxOnlySpace" presStyleCnt="0"/>
      <dgm:spPr/>
    </dgm:pt>
    <dgm:pt modelId="{6FE1E9F8-9F9D-470A-9262-0C67DF4337E4}" type="pres">
      <dgm:prSet presAssocID="{7690A383-7E2F-41C9-92CC-B2F29E1AAB64}" presName="parTxOnly" presStyleLbl="node1" presStyleIdx="1" presStyleCnt="5" custScaleY="152206">
        <dgm:presLayoutVars>
          <dgm:chMax val="0"/>
          <dgm:chPref val="0"/>
          <dgm:bulletEnabled val="1"/>
        </dgm:presLayoutVars>
      </dgm:prSet>
      <dgm:spPr/>
      <dgm:t>
        <a:bodyPr/>
        <a:lstStyle/>
        <a:p>
          <a:endParaRPr lang="zh-CN" altLang="en-US"/>
        </a:p>
      </dgm:t>
    </dgm:pt>
    <dgm:pt modelId="{50265231-F8D0-4B80-9751-C26B78C0C0D7}" type="pres">
      <dgm:prSet presAssocID="{E2097322-4D0B-4612-AF28-B7E872008B46}" presName="parTxOnlySpace" presStyleCnt="0"/>
      <dgm:spPr/>
    </dgm:pt>
    <dgm:pt modelId="{0AF83AD2-18F2-4723-937B-7863455D67CC}" type="pres">
      <dgm:prSet presAssocID="{0A5B4134-B7A2-4CDE-8BCA-06DB22B5DC4A}" presName="parTxOnly" presStyleLbl="node1" presStyleIdx="2" presStyleCnt="5" custScaleX="162443" custScaleY="152206" custLinFactNeighborX="0" custLinFactNeighborY="-1306">
        <dgm:presLayoutVars>
          <dgm:chMax val="0"/>
          <dgm:chPref val="0"/>
          <dgm:bulletEnabled val="1"/>
        </dgm:presLayoutVars>
      </dgm:prSet>
      <dgm:spPr/>
      <dgm:t>
        <a:bodyPr/>
        <a:lstStyle/>
        <a:p>
          <a:endParaRPr lang="zh-CN" altLang="en-US"/>
        </a:p>
      </dgm:t>
    </dgm:pt>
    <dgm:pt modelId="{EDAC00F9-7A88-4836-8648-58CB496F098F}" type="pres">
      <dgm:prSet presAssocID="{BB58C82C-2A56-449A-8573-F1877CA1C14A}" presName="parTxOnlySpace" presStyleCnt="0"/>
      <dgm:spPr/>
    </dgm:pt>
    <dgm:pt modelId="{F4C411B8-1A89-4643-A6C1-06DA13F69185}" type="pres">
      <dgm:prSet presAssocID="{2D7D12FC-9522-4131-B107-300D634B6689}" presName="parTxOnly" presStyleLbl="node1" presStyleIdx="3" presStyleCnt="5" custScaleY="152206" custLinFactNeighborX="-41031" custLinFactNeighborY="-3957">
        <dgm:presLayoutVars>
          <dgm:chMax val="0"/>
          <dgm:chPref val="0"/>
          <dgm:bulletEnabled val="1"/>
        </dgm:presLayoutVars>
      </dgm:prSet>
      <dgm:spPr/>
      <dgm:t>
        <a:bodyPr/>
        <a:lstStyle/>
        <a:p>
          <a:endParaRPr lang="zh-CN" altLang="en-US"/>
        </a:p>
      </dgm:t>
    </dgm:pt>
    <dgm:pt modelId="{D1EFF3EF-4BA0-4FA6-A433-DDE9D93349C6}" type="pres">
      <dgm:prSet presAssocID="{B80F51C0-702A-49FF-92A7-C1D2A39ABE4D}" presName="parTxOnlySpace" presStyleCnt="0"/>
      <dgm:spPr/>
    </dgm:pt>
    <dgm:pt modelId="{B9C7CD49-182B-4F1C-B7B7-59464E218887}" type="pres">
      <dgm:prSet presAssocID="{969E93B6-63ED-445C-978E-AE56C23A0D0D}" presName="parTxOnly" presStyleLbl="node1" presStyleIdx="4" presStyleCnt="5" custScaleY="152206">
        <dgm:presLayoutVars>
          <dgm:chMax val="0"/>
          <dgm:chPref val="0"/>
          <dgm:bulletEnabled val="1"/>
        </dgm:presLayoutVars>
      </dgm:prSet>
      <dgm:spPr/>
      <dgm:t>
        <a:bodyPr/>
        <a:lstStyle/>
        <a:p>
          <a:endParaRPr lang="zh-CN" altLang="en-US"/>
        </a:p>
      </dgm:t>
    </dgm:pt>
  </dgm:ptLst>
  <dgm:cxnLst>
    <dgm:cxn modelId="{411652CF-461F-41EF-BEC0-19576AC45AC6}" srcId="{FE7F4961-BC52-45BA-A286-89487DB664F3}" destId="{E962D8FE-8F75-42F6-8FDA-898811112DEC}" srcOrd="0" destOrd="0" parTransId="{B2B0F593-000F-4796-95D8-963568A5916A}" sibTransId="{81507AB5-7E96-47DA-857B-3C225627F5BC}"/>
    <dgm:cxn modelId="{672EEAFC-C202-4F20-9854-E24ADDD055A0}" srcId="{FE7F4961-BC52-45BA-A286-89487DB664F3}" destId="{7690A383-7E2F-41C9-92CC-B2F29E1AAB64}" srcOrd="1" destOrd="0" parTransId="{50D3C4F1-4DF1-41A3-81B5-79B068F4DC5B}" sibTransId="{E2097322-4D0B-4612-AF28-B7E872008B46}"/>
    <dgm:cxn modelId="{8E1830B7-68F0-439E-8241-6224B0427E15}" srcId="{FE7F4961-BC52-45BA-A286-89487DB664F3}" destId="{0A5B4134-B7A2-4CDE-8BCA-06DB22B5DC4A}" srcOrd="2" destOrd="0" parTransId="{870D96D7-AB28-446D-A7F9-09B86A4248CE}" sibTransId="{BB58C82C-2A56-449A-8573-F1877CA1C14A}"/>
    <dgm:cxn modelId="{C161BDA3-1D81-4AA4-A866-315AB8683672}" srcId="{FE7F4961-BC52-45BA-A286-89487DB664F3}" destId="{2D7D12FC-9522-4131-B107-300D634B6689}" srcOrd="3" destOrd="0" parTransId="{EF9368C5-F77D-4ED0-9E1A-BA925CA20924}" sibTransId="{B80F51C0-702A-49FF-92A7-C1D2A39ABE4D}"/>
    <dgm:cxn modelId="{4B06FD82-1727-4700-A747-65E0F768F37B}" srcId="{FE7F4961-BC52-45BA-A286-89487DB664F3}" destId="{969E93B6-63ED-445C-978E-AE56C23A0D0D}" srcOrd="4" destOrd="0" parTransId="{9DC5EB35-0258-4ED6-B78A-32EB7B5E8FE5}" sibTransId="{F82C81FC-1122-4564-AF7E-9EE776CE2709}"/>
    <dgm:cxn modelId="{05CBF34B-2713-4A2E-B328-869E26DFC398}" type="presOf" srcId="{FE7F4961-BC52-45BA-A286-89487DB664F3}" destId="{6A9CBDBB-F33A-437C-AB90-487680967457}" srcOrd="0" destOrd="0" presId="urn:microsoft.com/office/officeart/2005/8/layout/chevron1"/>
    <dgm:cxn modelId="{7F46F2AF-4F2E-4362-8A03-C13C61ED635C}" type="presParOf" srcId="{6A9CBDBB-F33A-437C-AB90-487680967457}" destId="{7197E0BD-DEB6-47DB-979B-F84926D72E98}" srcOrd="0" destOrd="0" presId="urn:microsoft.com/office/officeart/2005/8/layout/chevron1"/>
    <dgm:cxn modelId="{CE8A901A-54F7-486D-9835-DDDB8093A197}" type="presOf" srcId="{E962D8FE-8F75-42F6-8FDA-898811112DEC}" destId="{7197E0BD-DEB6-47DB-979B-F84926D72E98}" srcOrd="0" destOrd="0" presId="urn:microsoft.com/office/officeart/2005/8/layout/chevron1"/>
    <dgm:cxn modelId="{08D045E0-8BB7-4C84-9D2F-35E346150814}" type="presParOf" srcId="{6A9CBDBB-F33A-437C-AB90-487680967457}" destId="{AF3FD36A-1339-4A04-8881-45594737CC37}" srcOrd="1" destOrd="0" presId="urn:microsoft.com/office/officeart/2005/8/layout/chevron1"/>
    <dgm:cxn modelId="{81F1326E-EE41-4AE6-91B2-1685E5C89C92}" type="presParOf" srcId="{6A9CBDBB-F33A-437C-AB90-487680967457}" destId="{6FE1E9F8-9F9D-470A-9262-0C67DF4337E4}" srcOrd="2" destOrd="0" presId="urn:microsoft.com/office/officeart/2005/8/layout/chevron1"/>
    <dgm:cxn modelId="{55117EA4-CA70-4296-8B2A-1030E8903D53}" type="presOf" srcId="{7690A383-7E2F-41C9-92CC-B2F29E1AAB64}" destId="{6FE1E9F8-9F9D-470A-9262-0C67DF4337E4}" srcOrd="0" destOrd="0" presId="urn:microsoft.com/office/officeart/2005/8/layout/chevron1"/>
    <dgm:cxn modelId="{B7B41242-46A4-419B-9DB0-78DBBFBD0C85}" type="presParOf" srcId="{6A9CBDBB-F33A-437C-AB90-487680967457}" destId="{50265231-F8D0-4B80-9751-C26B78C0C0D7}" srcOrd="3" destOrd="0" presId="urn:microsoft.com/office/officeart/2005/8/layout/chevron1"/>
    <dgm:cxn modelId="{D060D9EE-56F2-4BCE-9D81-D5ACAB21F7C6}" type="presParOf" srcId="{6A9CBDBB-F33A-437C-AB90-487680967457}" destId="{0AF83AD2-18F2-4723-937B-7863455D67CC}" srcOrd="4" destOrd="0" presId="urn:microsoft.com/office/officeart/2005/8/layout/chevron1"/>
    <dgm:cxn modelId="{34A2B517-093F-4F1F-89F1-A366105E5BC9}" type="presOf" srcId="{0A5B4134-B7A2-4CDE-8BCA-06DB22B5DC4A}" destId="{0AF83AD2-18F2-4723-937B-7863455D67CC}" srcOrd="0" destOrd="0" presId="urn:microsoft.com/office/officeart/2005/8/layout/chevron1"/>
    <dgm:cxn modelId="{E06F3B16-3215-4165-871C-8A9D4E8EFE7A}" type="presParOf" srcId="{6A9CBDBB-F33A-437C-AB90-487680967457}" destId="{EDAC00F9-7A88-4836-8648-58CB496F098F}" srcOrd="5" destOrd="0" presId="urn:microsoft.com/office/officeart/2005/8/layout/chevron1"/>
    <dgm:cxn modelId="{CB5CE528-EF2B-415E-B25D-6228390822AE}" type="presParOf" srcId="{6A9CBDBB-F33A-437C-AB90-487680967457}" destId="{F4C411B8-1A89-4643-A6C1-06DA13F69185}" srcOrd="6" destOrd="0" presId="urn:microsoft.com/office/officeart/2005/8/layout/chevron1"/>
    <dgm:cxn modelId="{E59976FE-1822-4EDA-97BB-BD78BF9FEF9F}" type="presOf" srcId="{2D7D12FC-9522-4131-B107-300D634B6689}" destId="{F4C411B8-1A89-4643-A6C1-06DA13F69185}" srcOrd="0" destOrd="0" presId="urn:microsoft.com/office/officeart/2005/8/layout/chevron1"/>
    <dgm:cxn modelId="{B8A7A9C4-7420-43D7-9CBC-DD4FC69530FA}" type="presParOf" srcId="{6A9CBDBB-F33A-437C-AB90-487680967457}" destId="{D1EFF3EF-4BA0-4FA6-A433-DDE9D93349C6}" srcOrd="7" destOrd="0" presId="urn:microsoft.com/office/officeart/2005/8/layout/chevron1"/>
    <dgm:cxn modelId="{D74C9893-5571-40A1-B31C-0BC1FFBECC9E}" type="presParOf" srcId="{6A9CBDBB-F33A-437C-AB90-487680967457}" destId="{B9C7CD49-182B-4F1C-B7B7-59464E218887}" srcOrd="8" destOrd="0" presId="urn:microsoft.com/office/officeart/2005/8/layout/chevron1"/>
    <dgm:cxn modelId="{FEC043BB-900F-441C-99E9-2DB045533EF5}" type="presOf" srcId="{969E93B6-63ED-445C-978E-AE56C23A0D0D}" destId="{B9C7CD49-182B-4F1C-B7B7-59464E218887}" srcOrd="0"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7125" cy="727075"/>
        <a:chOff x="0" y="0"/>
        <a:chExt cx="8747125" cy="727075"/>
      </a:xfrm>
    </dsp:grpSpPr>
    <dsp:sp modelId="{7197E0BD-DEB6-47DB-979B-F84926D72E98}">
      <dsp:nvSpPr>
        <dsp:cNvPr id="3" name="燕尾形 2"/>
        <dsp:cNvSpPr/>
      </dsp:nvSpPr>
      <dsp:spPr bwMode="white">
        <a:xfrm>
          <a:off x="0"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t>开场</a:t>
          </a:r>
          <a:endParaRPr sz="6500"/>
        </a:p>
      </dsp:txBody>
      <dsp:txXfrm>
        <a:off x="0" y="0"/>
        <a:ext cx="1901549" cy="727075"/>
      </dsp:txXfrm>
    </dsp:sp>
    <dsp:sp modelId="{6FE1E9F8-9F9D-470A-9262-0C67DF4337E4}">
      <dsp:nvSpPr>
        <dsp:cNvPr id="4" name="燕尾形 3"/>
        <dsp:cNvSpPr/>
      </dsp:nvSpPr>
      <dsp:spPr bwMode="white">
        <a:xfrm>
          <a:off x="1711394"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汇报</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sp:txBody>
      <dsp:txXfrm>
        <a:off x="1711394" y="0"/>
        <a:ext cx="1901549" cy="727075"/>
      </dsp:txXfrm>
    </dsp:sp>
    <dsp:sp modelId="{0AF83AD2-18F2-4723-937B-7863455D67CC}">
      <dsp:nvSpPr>
        <dsp:cNvPr id="5" name="燕尾形 4"/>
        <dsp:cNvSpPr/>
      </dsp:nvSpPr>
      <dsp:spPr bwMode="white">
        <a:xfrm>
          <a:off x="3422788"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cs typeface="Times New Roman" panose="02020603050405020304" pitchFamily="18" charset="0"/>
            </a:rPr>
            <a:t>线上</a:t>
          </a:r>
          <a:r>
            <a:rPr lang="en-US" altLang="zh-CN" sz="1400" b="1">
              <a:cs typeface="Times New Roman" panose="02020603050405020304" pitchFamily="18" charset="0"/>
            </a:rPr>
            <a:t>/</a:t>
          </a:r>
          <a:r>
            <a:rPr lang="zh-CN" altLang="en-US" sz="1400" b="1">
              <a:cs typeface="Times New Roman" panose="02020603050405020304" pitchFamily="18" charset="0"/>
            </a:rPr>
            <a:t>线下</a:t>
          </a:r>
          <a:endParaRPr lang="zh-CN" altLang="en-US" sz="1400" b="1">
            <a:cs typeface="Times New Roman" panose="02020603050405020304" pitchFamily="18" charset="0"/>
          </a:endParaRPr>
        </a:p>
        <a:p>
          <a:pPr lvl="0">
            <a:lnSpc>
              <a:spcPct val="100000"/>
            </a:lnSpc>
            <a:spcBef>
              <a:spcPct val="0"/>
            </a:spcBef>
            <a:spcAft>
              <a:spcPct val="35000"/>
            </a:spcAft>
          </a:pPr>
          <a:r>
            <a:rPr lang="zh-CN" altLang="en-US" sz="1400" b="1">
              <a:cs typeface="Times New Roman" panose="02020603050405020304" pitchFamily="18" charset="0"/>
            </a:rPr>
            <a:t>展示与互动</a:t>
          </a:r>
          <a:endParaRPr lang="zh-CN" altLang="en-US" sz="1400" b="1" dirty="0">
            <a:cs typeface="Times New Roman" panose="02020603050405020304" pitchFamily="18" charset="0"/>
          </a:endParaRPr>
        </a:p>
      </dsp:txBody>
      <dsp:txXfrm>
        <a:off x="3422788" y="0"/>
        <a:ext cx="1901549" cy="727075"/>
      </dsp:txXfrm>
    </dsp:sp>
    <dsp:sp modelId="{F4C411B8-1A89-4643-A6C1-06DA13F69185}">
      <dsp:nvSpPr>
        <dsp:cNvPr id="6" name="燕尾形 5"/>
        <dsp:cNvSpPr/>
      </dsp:nvSpPr>
      <dsp:spPr bwMode="white">
        <a:xfrm>
          <a:off x="5212205"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专家反馈</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dsp:txBody>
      <dsp:txXfrm>
        <a:off x="5212205" y="0"/>
        <a:ext cx="1901549" cy="727075"/>
      </dsp:txXfrm>
    </dsp:sp>
    <dsp:sp modelId="{B9C7CD49-182B-4F1C-B7B7-59464E218887}">
      <dsp:nvSpPr>
        <dsp:cNvPr id="7" name="燕尾形 6"/>
        <dsp:cNvSpPr/>
      </dsp:nvSpPr>
      <dsp:spPr bwMode="white">
        <a:xfrm>
          <a:off x="6845576" y="0"/>
          <a:ext cx="1901549" cy="727075"/>
        </a:xfrm>
        <a:prstGeom prst="chevron">
          <a:avLst/>
        </a:prstGeom>
        <a:solidFill>
          <a:srgbClr val="7F191D"/>
        </a:solidFill>
      </dsp:spPr>
      <dsp:style>
        <a:lnRef idx="2">
          <a:schemeClr val="lt1"/>
        </a:lnRef>
        <a:fillRef idx="1">
          <a:schemeClr val="accent2"/>
        </a:fillRef>
        <a:effectRef idx="0">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t>专家讨论打分</a:t>
          </a:r>
          <a:endParaRPr lang="zh-CN" altLang="en-US" sz="1400" b="1"/>
        </a:p>
        <a:p>
          <a:pPr lvl="0">
            <a:lnSpc>
              <a:spcPct val="100000"/>
            </a:lnSpc>
            <a:spcBef>
              <a:spcPct val="0"/>
            </a:spcBef>
            <a:spcAft>
              <a:spcPct val="35000"/>
            </a:spcAft>
          </a:pPr>
          <a:r>
            <a:rPr lang="zh-CN" altLang="en-US" sz="1200" b="1" dirty="0"/>
            <a:t>（</a:t>
          </a:r>
          <a:r>
            <a:rPr lang="zh-CN" altLang="en-US" sz="1200" b="1">
              <a:sym typeface="+mn-ea"/>
            </a:rPr>
            <a:t>复审</a:t>
          </a:r>
          <a:r>
            <a:rPr lang="zh-CN" altLang="en-US" sz="1200" b="1">
              <a:sym typeface="+mn-ea"/>
            </a:rPr>
            <a:t>单位离线</a:t>
          </a:r>
          <a:r>
            <a:rPr lang="zh-CN" altLang="en-US" sz="1200" b="1" dirty="0"/>
            <a:t>）</a:t>
          </a:r>
          <a:endParaRPr lang="zh-CN" altLang="en-US" sz="1200" b="1" dirty="0"/>
        </a:p>
      </dsp:txBody>
      <dsp:txXfrm>
        <a:off x="6845576" y="0"/>
        <a:ext cx="1901549" cy="72707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type="chevron" r:blip="" rot="180">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type="chevron" r:blip="" rot="180">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CE74F17-811D-4B7E-B0A5-B3A81F4F8AE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endParaRPr lang="en-GB" noProof="0"/>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endParaRPr lang="en-GB" noProof="0" dirty="0"/>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endPar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endParaRPr lang="en-GB"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endParaRPr lang="en-GB" noProof="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342900" indent="-342900">
              <a:defRPr/>
            </a:lvl1pPr>
          </a:lstStyle>
          <a:p>
            <a:pPr lvl="0"/>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VALID LAYOUT : [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2" y="1164513"/>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endParaRPr lang="en-GB" noProof="0" dirty="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endParaRPr lang="en-GB" sz="900" noProof="0" dirty="0">
              <a:solidFill>
                <a:schemeClr val="tx1"/>
              </a:solidFill>
              <a:latin typeface="+mn-lt"/>
              <a:cs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6" Type="http://schemas.openxmlformats.org/officeDocument/2006/relationships/theme" Target="../theme/theme1.xml"/><Relationship Id="rId35" Type="http://schemas.openxmlformats.org/officeDocument/2006/relationships/vmlDrawing" Target="../drawings/vmlDrawing1.vml"/><Relationship Id="rId34" Type="http://schemas.openxmlformats.org/officeDocument/2006/relationships/image" Target="../media/image1.emf"/><Relationship Id="rId33" Type="http://schemas.openxmlformats.org/officeDocument/2006/relationships/oleObject" Target="../embeddings/oleObject1.bin"/><Relationship Id="rId32" Type="http://schemas.openxmlformats.org/officeDocument/2006/relationships/tags" Target="../tags/tag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userDrawn="1">
            <p:custDataLst>
              <p:tags r:id="rId3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2" name="think-cell 幻灯片" r:id="rId33" imgW="5715" imgH="5715" progId="TCLayout.ActiveDocument.1">
                  <p:embed/>
                </p:oleObj>
              </mc:Choice>
              <mc:Fallback>
                <p:oleObj name="think-cell 幻灯片" r:id="rId33" imgW="5715" imgH="5715" progId="TCLayout.ActiveDocument.1">
                  <p:embed/>
                  <p:pic>
                    <p:nvPicPr>
                      <p:cNvPr id="0" name="图片 2061"/>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7.xml"/><Relationship Id="rId4" Type="http://schemas.openxmlformats.org/officeDocument/2006/relationships/tags" Target="../tags/tag11.xml"/><Relationship Id="rId3" Type="http://schemas.openxmlformats.org/officeDocument/2006/relationships/image" Target="../media/image1.emf"/><Relationship Id="rId2" Type="http://schemas.openxmlformats.org/officeDocument/2006/relationships/oleObject" Target="../embeddings/oleObject4.bin"/><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2" Type="http://schemas.openxmlformats.org/officeDocument/2006/relationships/slideLayout" Target="../slideLayouts/slideLayout28.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image" Target="../media/image1.emf"/><Relationship Id="rId2" Type="http://schemas.openxmlformats.org/officeDocument/2006/relationships/oleObject" Target="../embeddings/oleObject2.bin"/><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3.vml"/><Relationship Id="rId4" Type="http://schemas.openxmlformats.org/officeDocument/2006/relationships/slideLayout" Target="../slideLayouts/slideLayout1.xml"/><Relationship Id="rId3" Type="http://schemas.openxmlformats.org/officeDocument/2006/relationships/image" Target="../media/image1.emf"/><Relationship Id="rId2" Type="http://schemas.openxmlformats.org/officeDocument/2006/relationships/oleObject" Target="../embeddings/oleObject3.bin"/><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4.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9" y="0"/>
            <a:ext cx="9149379" cy="5143500"/>
          </a:xfrm>
          <a:prstGeom prst="rect">
            <a:avLst/>
          </a:prstGeom>
        </p:spPr>
      </p:pic>
      <p:sp>
        <p:nvSpPr>
          <p:cNvPr id="17" name="矩形 16"/>
          <p:cNvSpPr/>
          <p:nvPr/>
        </p:nvSpPr>
        <p:spPr>
          <a:xfrm>
            <a:off x="0" y="1010585"/>
            <a:ext cx="9149380" cy="3230245"/>
          </a:xfrm>
          <a:prstGeom prst="rect">
            <a:avLst/>
          </a:prstGeom>
        </p:spPr>
        <p:txBody>
          <a:bodyPr wrap="square">
            <a:spAutoFit/>
          </a:bodyPr>
          <a:lstStyle/>
          <a:p>
            <a:pPr algn="ctr" defTabSz="3429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呼吸与危重症医学科规范化建设</a:t>
            </a:r>
            <a:endParaRPr lang="en-US" altLang="zh-CN" sz="3600" b="1"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复审情况汇报</a:t>
            </a:r>
            <a:endParaRPr lang="zh-CN" altLang="en-US" sz="3600" b="1"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endParaRPr lang="en-US" altLang="zh-CN" sz="3600" b="1" dirty="0">
              <a:solidFill>
                <a:srgbClr val="FFFFFF"/>
              </a:solidFill>
              <a:latin typeface="微软雅黑" panose="020B0503020204020204" pitchFamily="34" charset="-122"/>
              <a:ea typeface="微软雅黑" panose="020B0503020204020204" pitchFamily="34" charset="-122"/>
            </a:endParaRPr>
          </a:p>
          <a:p>
            <a:pPr algn="ctr" defTabSz="342900">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三级医院</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65332" y="827690"/>
            <a:ext cx="7769333" cy="40023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r>
              <a:rPr lang="en-US" altLang="zh-CN" b="1" dirty="0">
                <a:solidFill>
                  <a:srgbClr val="002F5F"/>
                </a:solidFill>
              </a:rPr>
              <a:t>PCCM</a:t>
            </a:r>
            <a:r>
              <a:rPr lang="zh-CN" altLang="en-US" b="1" dirty="0">
                <a:solidFill>
                  <a:srgbClr val="002F5F"/>
                </a:solidFill>
              </a:rPr>
              <a:t>规建取得的新成绩，如增添的医疗设备，开展的医疗新技术等</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人</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床位、门诊诊室</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设备</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经费</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医疗新技术</a:t>
            </a:r>
            <a:endParaRPr lang="en-US" altLang="zh-CN" b="1" dirty="0">
              <a:solidFill>
                <a:srgbClr val="002F5F"/>
              </a:solidFill>
            </a:endParaRPr>
          </a:p>
          <a:p>
            <a:pPr marL="342900" indent="-342900">
              <a:lnSpc>
                <a:spcPct val="150000"/>
              </a:lnSpc>
              <a:buFont typeface="+mj-lt"/>
              <a:buAutoNum type="arabicPeriod"/>
            </a:pPr>
            <a:r>
              <a:rPr lang="zh-CN" altLang="en-US" b="1" dirty="0">
                <a:solidFill>
                  <a:srgbClr val="002F5F"/>
                </a:solidFill>
              </a:rPr>
              <a:t>其他</a:t>
            </a:r>
            <a:endParaRPr lang="en-US" altLang="zh-CN" b="1" dirty="0">
              <a:solidFill>
                <a:srgbClr val="002F5F"/>
              </a:solidFill>
            </a:endParaRPr>
          </a:p>
          <a:p>
            <a:pPr marL="400050" indent="-400050">
              <a:lnSpc>
                <a:spcPct val="150000"/>
              </a:lnSpc>
              <a:buFont typeface="+mj-ea"/>
              <a:buAutoNum type="ea1JpnChsDbPeriod"/>
            </a:pPr>
            <a:endParaRPr lang="en-US" altLang="zh-CN" b="1" dirty="0">
              <a:solidFill>
                <a:srgbClr val="002F5F"/>
              </a:solidFill>
            </a:endParaRPr>
          </a:p>
        </p:txBody>
      </p:sp>
      <p:sp>
        <p:nvSpPr>
          <p:cNvPr id="4" name="标题 3"/>
          <p:cNvSpPr>
            <a:spLocks noGrp="1"/>
          </p:cNvSpPr>
          <p:nvPr>
            <p:ph type="title"/>
          </p:nvPr>
        </p:nvSpPr>
        <p:spPr>
          <a:xfrm>
            <a:off x="189174" y="205675"/>
            <a:ext cx="8765651"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规建对科室的影响</a:t>
            </a:r>
            <a:br>
              <a:rPr lang="zh-CN" altLang="en-US" dirty="0"/>
            </a:br>
            <a:br>
              <a:rPr lang="en-US" altLang="zh-CN" dirty="0">
                <a:solidFill>
                  <a:srgbClr val="A60000"/>
                </a:solidFill>
                <a:latin typeface="微软雅黑" panose="020B0503020204020204" pitchFamily="34" charset="-122"/>
                <a:ea typeface="微软雅黑" panose="020B0503020204020204" pitchFamily="34" charset="-122"/>
              </a:rPr>
            </a:br>
            <a:endParaRPr lang="zh-CN" altLang="en-US" dirty="0">
              <a:solidFill>
                <a:srgbClr val="A6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18375" y="-87948"/>
            <a:ext cx="6720018" cy="1102519"/>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三级医院</a:t>
            </a:r>
            <a: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PCCM</a:t>
            </a: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规范化建设</a:t>
            </a:r>
            <a:r>
              <a:rPr lang="en-US"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准入</a:t>
            </a: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标准</a:t>
            </a:r>
            <a:endPar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灯片编号占位符 4"/>
          <p:cNvSpPr>
            <a:spLocks noGrp="1"/>
          </p:cNvSpPr>
          <p:nvPr>
            <p:ph type="sldNum" sz="quarter" idx="4294967295"/>
          </p:nvPr>
        </p:nvSpPr>
        <p:spPr>
          <a:xfrm>
            <a:off x="0" y="4846638"/>
            <a:ext cx="395288" cy="161925"/>
          </a:xfrm>
        </p:spPr>
        <p:txBody>
          <a:bodyPr/>
          <a:lstStyle/>
          <a:p>
            <a:pPr algn="r" defTabSz="685800">
              <a:defRPr/>
            </a:pPr>
            <a:fld id="{B502C1BD-17F8-4A57-BFA9-13B2923BA4B7}" type="slidenum">
              <a:rPr lang="zh-CN" altLang="en-US" sz="675" b="0">
                <a:solidFill>
                  <a:prstClr val="black">
                    <a:tint val="75000"/>
                  </a:prstClr>
                </a:solidFill>
                <a:latin typeface="Calibri" panose="020F0502020204030204"/>
                <a:ea typeface="等线" panose="02010600030101010101" pitchFamily="2" charset="-122"/>
                <a:cs typeface="+mn-cs"/>
              </a:rPr>
            </a:fld>
            <a:endParaRPr lang="zh-CN" altLang="en-US" sz="675" b="0">
              <a:solidFill>
                <a:prstClr val="black">
                  <a:tint val="75000"/>
                </a:prstClr>
              </a:solidFill>
              <a:latin typeface="Calibri" panose="020F0502020204030204"/>
              <a:ea typeface="等线" panose="02010600030101010101" pitchFamily="2" charset="-122"/>
              <a:cs typeface="+mn-cs"/>
            </a:endParaRPr>
          </a:p>
        </p:txBody>
      </p:sp>
      <p:graphicFrame>
        <p:nvGraphicFramePr>
          <p:cNvPr id="7" name="表格 9"/>
          <p:cNvGraphicFramePr/>
          <p:nvPr/>
        </p:nvGraphicFramePr>
        <p:xfrm>
          <a:off x="492161" y="1002848"/>
          <a:ext cx="6372446" cy="3595813"/>
        </p:xfrm>
        <a:graphic>
          <a:graphicData uri="http://schemas.openxmlformats.org/drawingml/2006/table">
            <a:tbl>
              <a:tblPr firstRow="1" bandRow="1">
                <a:tableStyleId>{21E4AEA4-8DFA-4A89-87EB-49C32662AFE0}</a:tableStyleId>
              </a:tblPr>
              <a:tblGrid>
                <a:gridCol w="3300882"/>
                <a:gridCol w="3071564"/>
              </a:tblGrid>
              <a:tr h="317973">
                <a:tc>
                  <a:txBody>
                    <a:bodyPr/>
                    <a:lstStyle/>
                    <a:p>
                      <a:pPr algn="ctr"/>
                      <a:r>
                        <a:rPr lang="zh-CN" altLang="en-US" sz="1600" dirty="0">
                          <a:latin typeface="+mn-ea"/>
                          <a:ea typeface="+mn-ea"/>
                        </a:rPr>
                        <a:t>考核指标</a:t>
                      </a:r>
                      <a:endParaRPr lang="zh-CN" altLang="en-US" sz="1600" b="1" dirty="0">
                        <a:latin typeface="+mn-ea"/>
                        <a:ea typeface="+mn-ea"/>
                      </a:endParaRPr>
                    </a:p>
                  </a:txBody>
                  <a:tcPr/>
                </a:tc>
                <a:tc>
                  <a:txBody>
                    <a:bodyPr/>
                    <a:lstStyle/>
                    <a:p>
                      <a:pPr algn="ctr"/>
                      <a:r>
                        <a:rPr lang="zh-CN" altLang="en-US" sz="1600" dirty="0">
                          <a:latin typeface="+mn-ea"/>
                          <a:ea typeface="+mn-ea"/>
                        </a:rPr>
                        <a:t>是否符合要求</a:t>
                      </a:r>
                      <a:endParaRPr lang="zh-CN" altLang="en-US" sz="1600" b="1" dirty="0">
                        <a:latin typeface="+mn-ea"/>
                        <a:ea typeface="+mn-ea"/>
                      </a:endParaRPr>
                    </a:p>
                  </a:txBody>
                  <a:tcPr/>
                </a:tc>
              </a:tr>
              <a:tr h="293632">
                <a:tc gridSpan="2">
                  <a:txBody>
                    <a:bodyPr/>
                    <a:lstStyle/>
                    <a:p>
                      <a:pPr algn="l">
                        <a:spcAft>
                          <a:spcPts val="0"/>
                        </a:spcAft>
                      </a:pPr>
                      <a:r>
                        <a:rPr lang="zh-CN" sz="1050" b="1" kern="0" dirty="0">
                          <a:effectLst/>
                          <a:latin typeface="+mn-ea"/>
                          <a:ea typeface="+mn-ea"/>
                        </a:rPr>
                        <a:t>准入标准（一票否决）</a:t>
                      </a:r>
                      <a:endParaRPr lang="en-US" sz="1050" b="1" kern="100" dirty="0">
                        <a:effectLst/>
                        <a:latin typeface="+mn-ea"/>
                        <a:ea typeface="+mn-ea"/>
                        <a:cs typeface="Times New Roman" panose="02020603050405020304" pitchFamily="18" charset="0"/>
                      </a:endParaRPr>
                    </a:p>
                  </a:txBody>
                  <a:tcPr marL="51435" marR="51435" marT="0" marB="0" anchor="ctr"/>
                </a:tc>
                <a:tc hMerge="1">
                  <a:tcPr/>
                </a:tc>
              </a:tr>
              <a:tr h="293632">
                <a:tc>
                  <a:txBody>
                    <a:bodyPr/>
                    <a:lstStyle/>
                    <a:p>
                      <a:pPr algn="l">
                        <a:spcAft>
                          <a:spcPts val="0"/>
                        </a:spcAft>
                      </a:pPr>
                      <a:r>
                        <a:rPr lang="zh-CN" sz="1050" kern="0" dirty="0">
                          <a:effectLst/>
                          <a:latin typeface="+mn-ea"/>
                          <a:ea typeface="+mn-ea"/>
                        </a:rPr>
                        <a:t>独立建制，科室名称为“呼吸与危重症医学科”</a:t>
                      </a:r>
                      <a:endParaRPr lang="en-US" sz="1050" kern="100" dirty="0">
                        <a:effectLst/>
                        <a:latin typeface="+mn-ea"/>
                        <a:ea typeface="+mn-ea"/>
                        <a:cs typeface="Times New Roman" panose="02020603050405020304" pitchFamily="18" charset="0"/>
                      </a:endParaRPr>
                    </a:p>
                  </a:txBody>
                  <a:tcPr marL="51435" marR="51435" marT="0" marB="0" anchor="ctr"/>
                </a:tc>
                <a:tc>
                  <a:txBody>
                    <a:bodyPr/>
                    <a:lstStyle/>
                    <a:p>
                      <a:pPr algn="l">
                        <a:spcAft>
                          <a:spcPts val="0"/>
                        </a:spcAft>
                      </a:pPr>
                      <a:endParaRPr lang="en-US" sz="1050" kern="100" dirty="0">
                        <a:effectLst/>
                        <a:latin typeface="+mn-ea"/>
                        <a:ea typeface="+mn-ea"/>
                        <a:cs typeface="Times New Roman" panose="02020603050405020304" pitchFamily="18" charset="0"/>
                      </a:endParaRPr>
                    </a:p>
                  </a:txBody>
                  <a:tcPr/>
                </a:tc>
              </a:tr>
              <a:tr h="293632">
                <a:tc>
                  <a:txBody>
                    <a:bodyPr/>
                    <a:lstStyle/>
                    <a:p>
                      <a:pPr algn="l" fontAlgn="ctr"/>
                      <a:r>
                        <a:rPr lang="zh-CN" altLang="en-US" sz="1050" kern="0" dirty="0">
                          <a:solidFill>
                            <a:schemeClr val="dk1"/>
                          </a:solidFill>
                          <a:effectLst/>
                          <a:latin typeface="+mn-ea"/>
                          <a:ea typeface="+mn-ea"/>
                          <a:cs typeface="+mn-cs"/>
                        </a:rPr>
                        <a:t>专科、专病、专项门诊</a:t>
                      </a:r>
                      <a:r>
                        <a:rPr lang="en-US" altLang="zh-CN" sz="1050" kern="0" dirty="0">
                          <a:solidFill>
                            <a:schemeClr val="dk1"/>
                          </a:solidFill>
                          <a:effectLst/>
                          <a:latin typeface="+mn-ea"/>
                          <a:ea typeface="+mn-ea"/>
                          <a:cs typeface="+mn-cs"/>
                        </a:rPr>
                        <a:t>/</a:t>
                      </a:r>
                      <a:r>
                        <a:rPr lang="zh-CN" altLang="en-US" sz="1050" kern="0" dirty="0">
                          <a:solidFill>
                            <a:schemeClr val="dk1"/>
                          </a:solidFill>
                          <a:effectLst/>
                          <a:latin typeface="+mn-ea"/>
                          <a:ea typeface="+mn-ea"/>
                          <a:cs typeface="+mn-cs"/>
                        </a:rPr>
                        <a:t>戒烟门诊</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324213">
                <a:tc>
                  <a:txBody>
                    <a:bodyPr/>
                    <a:lstStyle/>
                    <a:p>
                      <a:pPr algn="l" fontAlgn="ctr"/>
                      <a:r>
                        <a:rPr lang="zh-CN" altLang="en-US" sz="1050" kern="0" dirty="0">
                          <a:solidFill>
                            <a:schemeClr val="dk1"/>
                          </a:solidFill>
                          <a:effectLst/>
                          <a:latin typeface="+mn-ea"/>
                          <a:ea typeface="+mn-ea"/>
                          <a:cs typeface="+mn-cs"/>
                        </a:rPr>
                        <a:t>专科病房</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呼吸门诊综合诊疗室 （必需含专职人员，如专科护士）</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肺功能室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呼吸内镜室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睡眠呼吸疾病诊疗室</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en-US" sz="1050" kern="0" dirty="0">
                          <a:solidFill>
                            <a:schemeClr val="dk1"/>
                          </a:solidFill>
                          <a:effectLst/>
                          <a:latin typeface="+mn-ea"/>
                          <a:ea typeface="+mn-ea"/>
                          <a:cs typeface="+mn-cs"/>
                        </a:rPr>
                        <a:t>MICU/RICU，</a:t>
                      </a:r>
                      <a:r>
                        <a:rPr lang="zh-CN" altLang="en-US" sz="1050" kern="0" dirty="0">
                          <a:solidFill>
                            <a:schemeClr val="dk1"/>
                          </a:solidFill>
                          <a:effectLst/>
                          <a:latin typeface="+mn-ea"/>
                          <a:ea typeface="+mn-ea"/>
                          <a:cs typeface="+mn-cs"/>
                        </a:rPr>
                        <a:t>且床位≥</a:t>
                      </a:r>
                      <a:r>
                        <a:rPr lang="en-US" altLang="zh-CN" sz="1050" kern="0" dirty="0">
                          <a:solidFill>
                            <a:schemeClr val="dk1"/>
                          </a:solidFill>
                          <a:effectLst/>
                          <a:latin typeface="+mn-ea"/>
                          <a:ea typeface="+mn-ea"/>
                          <a:cs typeface="+mn-cs"/>
                        </a:rPr>
                        <a:t>6</a:t>
                      </a:r>
                      <a:endParaRPr lang="en-US" altLang="zh-CN"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en-US" altLang="zh-CN" sz="1050" kern="0" dirty="0">
                          <a:solidFill>
                            <a:schemeClr val="dk1"/>
                          </a:solidFill>
                          <a:effectLst/>
                          <a:latin typeface="+mn-ea"/>
                          <a:ea typeface="+mn-ea"/>
                          <a:cs typeface="+mn-cs"/>
                        </a:rPr>
                        <a:t>PCCM</a:t>
                      </a:r>
                      <a:r>
                        <a:rPr lang="zh-CN" altLang="en-US" sz="1050" kern="0" dirty="0">
                          <a:solidFill>
                            <a:schemeClr val="dk1"/>
                          </a:solidFill>
                          <a:effectLst/>
                          <a:latin typeface="+mn-ea"/>
                          <a:ea typeface="+mn-ea"/>
                          <a:cs typeface="+mn-cs"/>
                        </a:rPr>
                        <a:t>专培、专修、单修（</a:t>
                      </a:r>
                      <a:r>
                        <a:rPr lang="en-US" altLang="zh-CN" sz="1050" kern="0" dirty="0">
                          <a:solidFill>
                            <a:schemeClr val="dk1"/>
                          </a:solidFill>
                          <a:effectLst/>
                          <a:latin typeface="+mn-ea"/>
                          <a:ea typeface="+mn-ea"/>
                          <a:cs typeface="+mn-cs"/>
                        </a:rPr>
                        <a:t>3</a:t>
                      </a:r>
                      <a:r>
                        <a:rPr lang="zh-CN" altLang="en-US" sz="1050" kern="0" dirty="0">
                          <a:solidFill>
                            <a:schemeClr val="dk1"/>
                          </a:solidFill>
                          <a:effectLst/>
                          <a:latin typeface="+mn-ea"/>
                          <a:ea typeface="+mn-ea"/>
                          <a:cs typeface="+mn-cs"/>
                        </a:rPr>
                        <a:t>年考核期）</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l">
                        <a:spcAft>
                          <a:spcPts val="0"/>
                        </a:spcAft>
                      </a:pPr>
                      <a:endParaRPr lang="en-US" sz="1050" b="1" kern="0" dirty="0">
                        <a:solidFill>
                          <a:srgbClr val="000000"/>
                        </a:solidFill>
                        <a:effectLst/>
                        <a:latin typeface="+mn-ea"/>
                        <a:ea typeface="+mn-ea"/>
                        <a:cs typeface="Calibri" panose="020F0502020204030204" pitchFamily="34" charset="0"/>
                      </a:endParaRPr>
                    </a:p>
                  </a:txBody>
                  <a:tcPr/>
                </a:tc>
              </a:tr>
              <a:tr h="293632">
                <a:tc>
                  <a:txBody>
                    <a:bodyPr/>
                    <a:lstStyle/>
                    <a:p>
                      <a:pPr algn="l" fontAlgn="ctr"/>
                      <a:r>
                        <a:rPr lang="zh-CN" altLang="en-US" sz="1050" kern="0" dirty="0">
                          <a:solidFill>
                            <a:schemeClr val="dk1"/>
                          </a:solidFill>
                          <a:effectLst/>
                          <a:latin typeface="+mn-ea"/>
                          <a:ea typeface="+mn-ea"/>
                          <a:cs typeface="+mn-cs"/>
                        </a:rPr>
                        <a:t>区域专科联合体</a:t>
                      </a:r>
                      <a:endParaRPr lang="zh-CN" altLang="en-US" sz="1050" kern="0" dirty="0">
                        <a:solidFill>
                          <a:schemeClr val="dk1"/>
                        </a:solidFill>
                        <a:effectLst/>
                        <a:latin typeface="+mn-ea"/>
                        <a:ea typeface="+mn-ea"/>
                        <a:cs typeface="+mn-cs"/>
                      </a:endParaRPr>
                    </a:p>
                  </a:txBody>
                  <a:tcPr marL="6350" marR="6350" marT="6350" marB="0" anchor="ctr"/>
                </a:tc>
                <a:tc>
                  <a:txBody>
                    <a:bodyPr/>
                    <a:lstStyle/>
                    <a:p>
                      <a:pPr algn="ctr">
                        <a:spcAft>
                          <a:spcPts val="0"/>
                        </a:spcAft>
                      </a:pPr>
                      <a:endParaRPr lang="en-US" sz="1100" b="1" kern="0" dirty="0">
                        <a:solidFill>
                          <a:srgbClr val="C00000"/>
                        </a:solidFill>
                        <a:effectLst/>
                        <a:latin typeface="+mn-ea"/>
                        <a:ea typeface="+mn-ea"/>
                        <a:cs typeface="Calibri" panose="020F0502020204030204" pitchFamily="34" charset="0"/>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0756" y="398621"/>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独立建制，科室更名为“呼吸与危重症医学科”</a:t>
            </a:r>
            <a:b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7" name="内容占位符 2"/>
          <p:cNvSpPr txBox="1"/>
          <p:nvPr/>
        </p:nvSpPr>
        <p:spPr>
          <a:xfrm>
            <a:off x="496356" y="2307988"/>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
        <p:nvSpPr>
          <p:cNvPr id="9" name="内容占位符 2"/>
          <p:cNvSpPr txBox="1"/>
          <p:nvPr/>
        </p:nvSpPr>
        <p:spPr>
          <a:xfrm>
            <a:off x="547905" y="2785830"/>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4" name="表格 3"/>
          <p:cNvGraphicFramePr/>
          <p:nvPr>
            <p:custDataLst>
              <p:tags r:id="rId1"/>
            </p:custDataLst>
          </p:nvPr>
        </p:nvGraphicFramePr>
        <p:xfrm>
          <a:off x="290830" y="791845"/>
          <a:ext cx="8229600" cy="1253490"/>
        </p:xfrm>
        <a:graphic>
          <a:graphicData uri="http://schemas.openxmlformats.org/drawingml/2006/table">
            <a:tbl>
              <a:tblPr/>
              <a:tblGrid>
                <a:gridCol w="368300"/>
                <a:gridCol w="1630680"/>
                <a:gridCol w="967740"/>
                <a:gridCol w="3470910"/>
                <a:gridCol w="1791970"/>
              </a:tblGrid>
              <a:tr h="37147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88201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1-1</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独立建制，科室名称为”呼吸与危重症医学科“</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必须有呼吸与危重症医学科的</a:t>
                      </a:r>
                      <a:r>
                        <a:rPr lang="zh-CN" altLang="en-US" sz="800" b="1" i="0">
                          <a:solidFill>
                            <a:srgbClr val="000000"/>
                          </a:solidFill>
                          <a:latin typeface="微软雅黑" panose="020B0503020204020204" pitchFamily="34" charset="-122"/>
                          <a:ea typeface="微软雅黑" panose="020B0503020204020204" pitchFamily="34" charset="-122"/>
                        </a:rPr>
                        <a:t>挂牌</a:t>
                      </a:r>
                      <a:r>
                        <a:rPr lang="zh-CN" altLang="en-US" sz="800" b="0" i="0">
                          <a:solidFill>
                            <a:srgbClr val="000000"/>
                          </a:solidFill>
                          <a:latin typeface="微软雅黑" panose="020B0503020204020204" pitchFamily="34" charset="-122"/>
                          <a:ea typeface="微软雅黑" panose="020B0503020204020204" pitchFamily="34" charset="-122"/>
                        </a:rPr>
                        <a:t>，楼层指示、医院介绍、医生胸卡、</a:t>
                      </a:r>
                      <a:r>
                        <a:rPr lang="en-US" altLang="zh-CN" sz="800" b="0" i="0">
                          <a:solidFill>
                            <a:srgbClr val="000000"/>
                          </a:solidFill>
                          <a:latin typeface="微软雅黑" panose="020B0503020204020204" pitchFamily="34" charset="-122"/>
                          <a:ea typeface="微软雅黑" panose="020B0503020204020204" pitchFamily="34" charset="-122"/>
                        </a:rPr>
                        <a:t>HIS</a:t>
                      </a:r>
                      <a:r>
                        <a:rPr lang="zh-CN" altLang="en-US" sz="800" b="0" i="0">
                          <a:solidFill>
                            <a:srgbClr val="000000"/>
                          </a:solidFill>
                          <a:latin typeface="微软雅黑" panose="020B0503020204020204" pitchFamily="34" charset="-122"/>
                          <a:ea typeface="微软雅黑" panose="020B0503020204020204" pitchFamily="34" charset="-122"/>
                        </a:rPr>
                        <a:t>系统均已更名；</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中医更名问题：考虑到中医学科发展的需求，对于参加</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科规建项目的中医医院（中西医结合医院），科室名称以“肺病科</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呼吸与危重症医学科”为标准名称。</a:t>
                      </a:r>
                      <a:br>
                        <a:rPr lang="zh-CN" altLang="en-US" sz="800" b="0" i="0">
                          <a:solidFill>
                            <a:srgbClr val="000000"/>
                          </a:solidFill>
                          <a:latin typeface="微软雅黑" panose="020B0503020204020204" pitchFamily="34" charset="-122"/>
                          <a:ea typeface="微软雅黑" panose="020B0503020204020204" pitchFamily="34" charset="-122"/>
                        </a:rPr>
                      </a:b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0" i="0">
                          <a:solidFill>
                            <a:srgbClr val="000000"/>
                          </a:solidFill>
                          <a:latin typeface="微软雅黑" panose="020B0503020204020204" pitchFamily="34" charset="-122"/>
                          <a:ea typeface="微软雅黑" panose="020B0503020204020204" pitchFamily="34" charset="-122"/>
                        </a:rPr>
                        <a:t>上传医院更名红头文件、邮件等相关证明，并上传呼吸与危重症医学科的挂牌，楼层指示、医院介绍、医生胸卡、</a:t>
                      </a:r>
                      <a:r>
                        <a:rPr lang="en-US" altLang="zh-CN" sz="800" b="0" i="0">
                          <a:solidFill>
                            <a:srgbClr val="000000"/>
                          </a:solidFill>
                          <a:latin typeface="微软雅黑" panose="020B0503020204020204" pitchFamily="34" charset="-122"/>
                          <a:ea typeface="微软雅黑" panose="020B0503020204020204" pitchFamily="34" charset="-122"/>
                        </a:rPr>
                        <a:t>HIS</a:t>
                      </a:r>
                      <a:r>
                        <a:rPr lang="zh-CN" altLang="en-US" sz="800" b="0" i="0">
                          <a:solidFill>
                            <a:srgbClr val="000000"/>
                          </a:solidFill>
                          <a:latin typeface="微软雅黑" panose="020B0503020204020204" pitchFamily="34" charset="-122"/>
                          <a:ea typeface="微软雅黑" panose="020B0503020204020204" pitchFamily="34" charset="-122"/>
                        </a:rPr>
                        <a:t>系统等可以体现更名支持性材料（只要上传一处照片）</a:t>
                      </a:r>
                      <a:br>
                        <a:rPr lang="zh-CN" altLang="en-US" sz="800" b="0" i="0">
                          <a:solidFill>
                            <a:srgbClr val="000000"/>
                          </a:solidFill>
                          <a:latin typeface="微软雅黑" panose="020B0503020204020204" pitchFamily="34" charset="-122"/>
                          <a:ea typeface="微软雅黑" panose="020B0503020204020204" pitchFamily="34" charset="-122"/>
                        </a:rPr>
                      </a:b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53059" y="39364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门诊设置</a:t>
            </a:r>
            <a:b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6" name="标题 1"/>
          <p:cNvSpPr txBox="1"/>
          <p:nvPr/>
        </p:nvSpPr>
        <p:spPr>
          <a:xfrm>
            <a:off x="134112" y="284142"/>
            <a:ext cx="8514519" cy="535432"/>
          </a:xfr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50000"/>
              </a:lnSpc>
            </a:pP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内容占位符 2"/>
          <p:cNvSpPr txBox="1"/>
          <p:nvPr/>
        </p:nvSpPr>
        <p:spPr>
          <a:xfrm>
            <a:off x="376791" y="1969351"/>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
        <p:nvSpPr>
          <p:cNvPr id="11" name="内容占位符 2"/>
          <p:cNvSpPr txBox="1"/>
          <p:nvPr/>
        </p:nvSpPr>
        <p:spPr>
          <a:xfrm>
            <a:off x="598705" y="2779096"/>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4" name="表格 3"/>
          <p:cNvGraphicFramePr/>
          <p:nvPr>
            <p:custDataLst>
              <p:tags r:id="rId1"/>
            </p:custDataLst>
          </p:nvPr>
        </p:nvGraphicFramePr>
        <p:xfrm>
          <a:off x="340995" y="888365"/>
          <a:ext cx="8229600" cy="1020445"/>
        </p:xfrm>
        <a:graphic>
          <a:graphicData uri="http://schemas.openxmlformats.org/drawingml/2006/table">
            <a:tbl>
              <a:tblPr/>
              <a:tblGrid>
                <a:gridCol w="388620"/>
                <a:gridCol w="1602105"/>
                <a:gridCol w="1051560"/>
                <a:gridCol w="3395345"/>
                <a:gridCol w="1791970"/>
              </a:tblGrid>
              <a:tr h="36576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65468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1-2</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专科、专病、专项门诊</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戒烟门诊</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设立呼吸专科普通门诊、呼吸门诊综合诊疗室，专病</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专项门诊（如哮喘、慢阻肺病、戒烟等）、专家门诊 。</a:t>
                      </a:r>
                      <a:r>
                        <a:rPr lang="zh-CN" altLang="en-US" sz="800" b="1" i="0">
                          <a:solidFill>
                            <a:srgbClr val="000000"/>
                          </a:solidFill>
                          <a:latin typeface="微软雅黑" panose="020B0503020204020204" pitchFamily="34" charset="-122"/>
                          <a:ea typeface="微软雅黑" panose="020B0503020204020204" pitchFamily="34" charset="-122"/>
                        </a:rPr>
                        <a:t>有挂牌，有相应的门诊排班表，</a:t>
                      </a:r>
                      <a:r>
                        <a:rPr lang="zh-CN" altLang="en-US" sz="800" b="0" i="0">
                          <a:solidFill>
                            <a:srgbClr val="000000"/>
                          </a:solidFill>
                          <a:latin typeface="微软雅黑" panose="020B0503020204020204" pitchFamily="34" charset="-122"/>
                          <a:ea typeface="微软雅黑" panose="020B0503020204020204" pitchFamily="34" charset="-122"/>
                        </a:rPr>
                        <a:t>有医院网站截屏；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戒烟门诊为必须开设门诊；</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有医务科</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年专科</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专病门诊量</a:t>
                      </a:r>
                      <a:r>
                        <a:rPr lang="en-US" altLang="zh-CN" sz="800" b="0" i="0">
                          <a:solidFill>
                            <a:srgbClr val="000000"/>
                          </a:solidFill>
                          <a:latin typeface="微软雅黑" panose="020B0503020204020204" pitchFamily="34" charset="-122"/>
                          <a:ea typeface="微软雅黑" panose="020B0503020204020204" pitchFamily="34" charset="-122"/>
                        </a:rPr>
                        <a:t>&amp;</a:t>
                      </a:r>
                      <a:r>
                        <a:rPr lang="zh-CN" altLang="en-US" sz="800" b="0" i="0">
                          <a:solidFill>
                            <a:srgbClr val="000000"/>
                          </a:solidFill>
                          <a:latin typeface="微软雅黑" panose="020B0503020204020204" pitchFamily="34" charset="-122"/>
                          <a:ea typeface="微软雅黑" panose="020B0503020204020204" pitchFamily="34" charset="-122"/>
                        </a:rPr>
                        <a:t>戒烟专病门诊量的数据。</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0" i="0">
                          <a:solidFill>
                            <a:srgbClr val="000000"/>
                          </a:solidFill>
                          <a:latin typeface="微软雅黑" panose="020B0503020204020204" pitchFamily="34" charset="-122"/>
                          <a:ea typeface="微软雅黑" panose="020B0503020204020204" pitchFamily="34" charset="-122"/>
                        </a:rPr>
                        <a:t>上传各专科门诊的挂牌照片以及相应的门诊排班表，医院网站截屏；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医务科专科</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专病门诊量的数据支持性文件。</a:t>
                      </a:r>
                      <a:br>
                        <a:rPr lang="zh-CN" altLang="en-US" sz="800" b="0" i="0">
                          <a:solidFill>
                            <a:srgbClr val="000000"/>
                          </a:solidFill>
                          <a:latin typeface="微软雅黑" panose="020B0503020204020204" pitchFamily="34" charset="-122"/>
                          <a:ea typeface="微软雅黑" panose="020B0503020204020204" pitchFamily="34" charset="-122"/>
                        </a:rPr>
                      </a:b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14740" y="17411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专科病房、专业组设置</a:t>
            </a: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9" name="内容占位符 2"/>
          <p:cNvSpPr txBox="1"/>
          <p:nvPr/>
        </p:nvSpPr>
        <p:spPr>
          <a:xfrm>
            <a:off x="2206624" y="2336750"/>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4" name="表格 3"/>
          <p:cNvGraphicFramePr/>
          <p:nvPr>
            <p:custDataLst>
              <p:tags r:id="rId1"/>
            </p:custDataLst>
          </p:nvPr>
        </p:nvGraphicFramePr>
        <p:xfrm>
          <a:off x="274320" y="927735"/>
          <a:ext cx="8441690" cy="782955"/>
        </p:xfrm>
        <a:graphic>
          <a:graphicData uri="http://schemas.openxmlformats.org/drawingml/2006/table">
            <a:tbl>
              <a:tblPr/>
              <a:tblGrid>
                <a:gridCol w="513080"/>
                <a:gridCol w="1153160"/>
                <a:gridCol w="943610"/>
                <a:gridCol w="3827780"/>
                <a:gridCol w="2004060"/>
              </a:tblGrid>
              <a:tr h="38735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39560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1-3</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专科病房</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住院床位总数</a:t>
                      </a:r>
                      <a:r>
                        <a:rPr lang="en-US" altLang="zh-CN" sz="800" b="0" i="0">
                          <a:solidFill>
                            <a:srgbClr val="000000"/>
                          </a:solidFill>
                          <a:latin typeface="微软雅黑" panose="020B0503020204020204" pitchFamily="34" charset="-122"/>
                          <a:ea typeface="微软雅黑" panose="020B0503020204020204" pitchFamily="34" charset="-122"/>
                        </a:rPr>
                        <a:t>≥40</a:t>
                      </a:r>
                      <a:r>
                        <a:rPr lang="zh-CN" altLang="en-US" sz="800" b="0" i="0">
                          <a:solidFill>
                            <a:srgbClr val="000000"/>
                          </a:solidFill>
                          <a:latin typeface="微软雅黑" panose="020B0503020204020204" pitchFamily="34" charset="-122"/>
                          <a:ea typeface="微软雅黑" panose="020B0503020204020204" pitchFamily="34" charset="-122"/>
                        </a:rPr>
                        <a:t>张。</a:t>
                      </a:r>
                      <a:r>
                        <a:rPr lang="zh-CN" altLang="en-US" sz="800" b="1" i="0">
                          <a:solidFill>
                            <a:srgbClr val="000000"/>
                          </a:solidFill>
                          <a:latin typeface="微软雅黑" panose="020B0503020204020204" pitchFamily="34" charset="-122"/>
                          <a:ea typeface="微软雅黑" panose="020B0503020204020204" pitchFamily="34" charset="-122"/>
                        </a:rPr>
                        <a:t>有挂牌</a:t>
                      </a:r>
                      <a:r>
                        <a:rPr lang="zh-CN" altLang="en-US" sz="800" b="0" i="0">
                          <a:solidFill>
                            <a:srgbClr val="000000"/>
                          </a:solidFill>
                          <a:latin typeface="微软雅黑" panose="020B0503020204020204" pitchFamily="34" charset="-122"/>
                          <a:ea typeface="微软雅黑" panose="020B0503020204020204" pitchFamily="34" charset="-122"/>
                        </a:rPr>
                        <a:t>，有楼层指示，实地</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视频清点床位数；</a:t>
                      </a:r>
                      <a:endParaRPr lang="zh-CN" altLang="en-US" sz="800" b="0" i="0">
                        <a:solidFill>
                          <a:srgbClr val="000000"/>
                        </a:solidFill>
                        <a:latin typeface="微软雅黑" panose="020B0503020204020204" pitchFamily="34" charset="-122"/>
                        <a:ea typeface="微软雅黑" panose="020B0503020204020204" pitchFamily="34" charset="-122"/>
                      </a:endParaRPr>
                    </a:p>
                    <a:p>
                      <a:pPr algn="l" fontAlgn="ct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1" i="0">
                          <a:solidFill>
                            <a:srgbClr val="000000"/>
                          </a:solidFill>
                          <a:latin typeface="微软雅黑" panose="020B0503020204020204" pitchFamily="34" charset="-122"/>
                          <a:ea typeface="微软雅黑" panose="020B0503020204020204" pitchFamily="34" charset="-122"/>
                        </a:rPr>
                        <a:t>医务科提供</a:t>
                      </a:r>
                      <a:r>
                        <a:rPr lang="en-US" altLang="zh-CN" sz="800" b="1" i="0">
                          <a:solidFill>
                            <a:srgbClr val="000000"/>
                          </a:solidFill>
                          <a:latin typeface="微软雅黑" panose="020B0503020204020204" pitchFamily="34" charset="-122"/>
                          <a:ea typeface="微软雅黑" panose="020B0503020204020204" pitchFamily="34" charset="-122"/>
                        </a:rPr>
                        <a:t>1</a:t>
                      </a:r>
                      <a:r>
                        <a:rPr lang="zh-CN" altLang="en-US" sz="800" b="1" i="0">
                          <a:solidFill>
                            <a:srgbClr val="000000"/>
                          </a:solidFill>
                          <a:latin typeface="微软雅黑" panose="020B0503020204020204" pitchFamily="34" charset="-122"/>
                          <a:ea typeface="微软雅黑" panose="020B0503020204020204" pitchFamily="34" charset="-122"/>
                        </a:rPr>
                        <a:t>年出院量的数据。</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上传医务科提供床位数证明；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年（复审当年或前一年）出院量的数据（带公章）。</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endParaRPr>
          </a:p>
          <a:p>
            <a:pPr marL="0" indent="0">
              <a:buNone/>
            </a:pPr>
            <a:endParaRPr lang="en-US" sz="1500" dirty="0"/>
          </a:p>
        </p:txBody>
      </p:sp>
      <p:sp>
        <p:nvSpPr>
          <p:cNvPr id="5" name="标题 1"/>
          <p:cNvSpPr>
            <a:spLocks noGrp="1"/>
          </p:cNvSpPr>
          <p:nvPr>
            <p:ph type="title" idx="4294967295"/>
          </p:nvPr>
        </p:nvSpPr>
        <p:spPr>
          <a:xfrm>
            <a:off x="133350" y="398049"/>
            <a:ext cx="8515350" cy="536575"/>
          </a:xfrm>
        </p:spPr>
        <p:txBody>
          <a:bodyPr vert="horz" lIns="68580" tIns="34290" rIns="68580" bIns="34290" rtlCol="0" anchor="ctr">
            <a:noAutofit/>
          </a:bodyPr>
          <a:lstStyle/>
          <a:p>
            <a:pPr algn="l"/>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  呼吸门诊综合诊疗室（必需含专职人员：专科护士）</a:t>
            </a:r>
            <a:br>
              <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内容占位符 2"/>
          <p:cNvSpPr txBox="1"/>
          <p:nvPr/>
        </p:nvSpPr>
        <p:spPr>
          <a:xfrm>
            <a:off x="688848" y="2106202"/>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graphicFrame>
        <p:nvGraphicFramePr>
          <p:cNvPr id="2" name="表格 1"/>
          <p:cNvGraphicFramePr/>
          <p:nvPr/>
        </p:nvGraphicFramePr>
        <p:xfrm>
          <a:off x="276225" y="873982"/>
          <a:ext cx="8229600" cy="1143635"/>
        </p:xfrm>
        <a:graphic>
          <a:graphicData uri="http://schemas.openxmlformats.org/drawingml/2006/table">
            <a:tbl>
              <a:tblPr/>
              <a:tblGrid>
                <a:gridCol w="272415"/>
                <a:gridCol w="1443990"/>
                <a:gridCol w="956310"/>
                <a:gridCol w="3764915"/>
                <a:gridCol w="1791970"/>
              </a:tblGrid>
              <a:tr h="28511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57340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1-4</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呼吸门诊综合诊疗室 （必需含专职人员，如专科护士）</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有专门或相对独立房间，具有抢救车、药品柜；</a:t>
                      </a:r>
                      <a:r>
                        <a:rPr lang="zh-CN" altLang="en-US" sz="800" b="1" i="0">
                          <a:solidFill>
                            <a:srgbClr val="000000"/>
                          </a:solidFill>
                          <a:latin typeface="微软雅黑" panose="020B0503020204020204" pitchFamily="34" charset="-122"/>
                          <a:ea typeface="微软雅黑" panose="020B0503020204020204" pitchFamily="34" charset="-122"/>
                        </a:rPr>
                        <a:t>有挂牌，</a:t>
                      </a:r>
                      <a:r>
                        <a:rPr lang="zh-CN" altLang="en-US" sz="800" b="0" i="0">
                          <a:solidFill>
                            <a:srgbClr val="000000"/>
                          </a:solidFill>
                          <a:latin typeface="微软雅黑" panose="020B0503020204020204" pitchFamily="34" charset="-122"/>
                          <a:ea typeface="微软雅黑" panose="020B0503020204020204" pitchFamily="34" charset="-122"/>
                        </a:rPr>
                        <a:t>有楼层指示，实地</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视频连线检查有无相关设施；</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2.</a:t>
                      </a:r>
                      <a:r>
                        <a:rPr lang="zh-CN" altLang="en-US" sz="800" b="1" i="0">
                          <a:solidFill>
                            <a:srgbClr val="000000"/>
                          </a:solidFill>
                          <a:latin typeface="微软雅黑" panose="020B0503020204020204" pitchFamily="34" charset="-122"/>
                          <a:ea typeface="微软雅黑" panose="020B0503020204020204" pitchFamily="34" charset="-122"/>
                        </a:rPr>
                        <a:t>有呼吸门诊专科护士；</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需开展的项目包括：</a:t>
                      </a:r>
                      <a:r>
                        <a:rPr lang="zh-CN" altLang="en-US" sz="800" b="0" i="0">
                          <a:solidFill>
                            <a:srgbClr val="000000"/>
                          </a:solidFill>
                          <a:latin typeface="微软雅黑" panose="020B0503020204020204" pitchFamily="34" charset="-122"/>
                          <a:ea typeface="微软雅黑" panose="020B0503020204020204" pitchFamily="34" charset="-122"/>
                        </a:rPr>
                        <a:t>诊前风险评估、患者教育、肺功能检查、雾化治疗、戒烟干预、用药指导等；</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4.</a:t>
                      </a:r>
                      <a:r>
                        <a:rPr lang="zh-CN" altLang="en-US" sz="800" b="1" i="0">
                          <a:solidFill>
                            <a:srgbClr val="000000"/>
                          </a:solidFill>
                          <a:latin typeface="微软雅黑" panose="020B0503020204020204" pitchFamily="34" charset="-122"/>
                          <a:ea typeface="微软雅黑" panose="020B0503020204020204" pitchFamily="34" charset="-122"/>
                        </a:rPr>
                        <a:t>医务科提供</a:t>
                      </a:r>
                      <a:r>
                        <a:rPr lang="en-US" altLang="zh-CN" sz="800" b="1" i="0">
                          <a:solidFill>
                            <a:srgbClr val="000000"/>
                          </a:solidFill>
                          <a:latin typeface="微软雅黑" panose="020B0503020204020204" pitchFamily="34" charset="-122"/>
                          <a:ea typeface="微软雅黑" panose="020B0503020204020204" pitchFamily="34" charset="-122"/>
                        </a:rPr>
                        <a:t>1</a:t>
                      </a:r>
                      <a:r>
                        <a:rPr lang="zh-CN" altLang="en-US" sz="800" b="1" i="0">
                          <a:solidFill>
                            <a:srgbClr val="000000"/>
                          </a:solidFill>
                          <a:latin typeface="微软雅黑" panose="020B0503020204020204" pitchFamily="34" charset="-122"/>
                          <a:ea typeface="微软雅黑" panose="020B0503020204020204" pitchFamily="34" charset="-122"/>
                        </a:rPr>
                        <a:t>年各项操作的工作量，</a:t>
                      </a:r>
                      <a:r>
                        <a:rPr lang="zh-CN" altLang="en-US" sz="800" b="0" i="0">
                          <a:solidFill>
                            <a:srgbClr val="000000"/>
                          </a:solidFill>
                          <a:latin typeface="微软雅黑" panose="020B0503020204020204" pitchFamily="34" charset="-122"/>
                          <a:ea typeface="微软雅黑" panose="020B0503020204020204" pitchFamily="34" charset="-122"/>
                        </a:rPr>
                        <a:t>出具专科护士的工作记录</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登记表。</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上传有挂牌呼吸门诊综合诊疗室以及诊疗室内部照片、设备照片；</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有专职护士证明材料；</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年（复审当年或前一年）工作量（诊前风险评估、患者教育、肺功能检查、雾化治疗、戒烟干预、用药指导）</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74364" y="2121150"/>
            <a:ext cx="8318093" cy="278757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4" name="标题 3"/>
          <p:cNvSpPr>
            <a:spLocks noGrp="1"/>
          </p:cNvSpPr>
          <p:nvPr>
            <p:ph type="title"/>
          </p:nvPr>
        </p:nvSpPr>
        <p:spPr>
          <a:xfrm>
            <a:off x="318375" y="103311"/>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肺功能</a:t>
            </a:r>
            <a:br>
              <a:rPr lang="en-US" altLang="zh-CN" dirty="0">
                <a:solidFill>
                  <a:srgbClr val="A60000"/>
                </a:solidFill>
                <a:latin typeface="微软雅黑" panose="020B0503020204020204" pitchFamily="34" charset="-122"/>
                <a:ea typeface="微软雅黑" panose="020B0503020204020204" pitchFamily="34" charset="-122"/>
              </a:rPr>
            </a:br>
            <a:endParaRPr lang="zh-CN" altLang="en-US" dirty="0">
              <a:solidFill>
                <a:srgbClr val="A60000"/>
              </a:solidFill>
              <a:latin typeface="微软雅黑" panose="020B0503020204020204" pitchFamily="34" charset="-122"/>
              <a:ea typeface="微软雅黑" panose="020B0503020204020204" pitchFamily="34" charset="-122"/>
            </a:endParaRPr>
          </a:p>
        </p:txBody>
      </p:sp>
      <p:sp>
        <p:nvSpPr>
          <p:cNvPr id="3" name="矩形 2"/>
          <p:cNvSpPr/>
          <p:nvPr/>
        </p:nvSpPr>
        <p:spPr>
          <a:xfrm>
            <a:off x="1680576" y="2121149"/>
            <a:ext cx="6911881" cy="277974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开展的项目设备情况：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rPr>
              <a:t>肺量计检查设备定标情况</a:t>
            </a:r>
            <a:r>
              <a:rPr lang="en-US" altLang="zh-CN" sz="1400" dirty="0">
                <a:solidFill>
                  <a:srgbClr val="002F5F"/>
                </a:solidFill>
                <a:latin typeface="微软雅黑" panose="020B0503020204020204" pitchFamily="34" charset="-122"/>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sp>
        <p:nvSpPr>
          <p:cNvPr id="9" name="文本框 8"/>
          <p:cNvSpPr txBox="1"/>
          <p:nvPr/>
        </p:nvSpPr>
        <p:spPr>
          <a:xfrm>
            <a:off x="274320" y="2774315"/>
            <a:ext cx="1594485" cy="1814830"/>
          </a:xfrm>
          <a:prstGeom prst="rect">
            <a:avLst/>
          </a:prstGeom>
          <a:noFill/>
        </p:spPr>
        <p:txBody>
          <a:bodyPr wrap="square" rtlCol="0">
            <a:spAutoFit/>
          </a:bodyPr>
          <a:lstStyle/>
          <a:p>
            <a:pPr algn="l"/>
            <a:r>
              <a:rPr lang="zh-CN" altLang="en-US" sz="1400" b="1" dirty="0">
                <a:solidFill>
                  <a:srgbClr val="002F5F"/>
                </a:solidFill>
              </a:rPr>
              <a:t>数据概述</a:t>
            </a:r>
            <a:endParaRPr lang="en-US" altLang="zh-CN" sz="1400"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a:t>
            </a:r>
            <a:r>
              <a:rPr lang="zh-CN" altLang="en-US" sz="1400" dirty="0">
                <a:solidFill>
                  <a:srgbClr val="002F5F"/>
                </a:solidFill>
                <a:latin typeface="微软雅黑" panose="020B0503020204020204" pitchFamily="34" charset="-122"/>
                <a:cs typeface="Arial" panose="020B0604020202020204" pitchFamily="34" charset="0"/>
                <a:sym typeface="+mn-ea"/>
              </a:rPr>
              <a:t>（具体参考复审标准上传数据要求）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l"/>
            <a:endParaRPr lang="zh-CN" sz="1400" b="1" dirty="0" err="1" smtClean="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274363" y="1791097"/>
            <a:ext cx="8318093" cy="300082"/>
          </a:xfrm>
          <a:prstGeom prst="rect">
            <a:avLst/>
          </a:prstGeom>
          <a:ln w="12700">
            <a:solidFill>
              <a:schemeClr val="tx1"/>
            </a:solidFill>
          </a:ln>
        </p:spPr>
        <p:txBody>
          <a:bodyPr wrap="square">
            <a:spAutoFit/>
          </a:bodyPr>
          <a:lstStyle/>
          <a:p>
            <a:pPr fontAlgn="ctr">
              <a:lnSpc>
                <a:spcPct val="150000"/>
              </a:lnSpc>
              <a:buClr>
                <a:srgbClr val="830051"/>
              </a:buClr>
            </a:pPr>
            <a:r>
              <a:rPr lang="zh-CN" altLang="en-US" sz="900" dirty="0">
                <a:solidFill>
                  <a:srgbClr val="002F5F"/>
                </a:solidFill>
                <a:latin typeface="微软雅黑" panose="020B0503020204020204" pitchFamily="34" charset="-122"/>
                <a:cs typeface="Arial" panose="020B0604020202020204" pitchFamily="34" charset="0"/>
              </a:rPr>
              <a:t>肺功能项目：通气功能、弥散功能、心肺运动试验、支气管舒张试验、支气管激发试验、</a:t>
            </a:r>
            <a:r>
              <a:rPr lang="en-US" altLang="zh-CN" sz="900" dirty="0" err="1">
                <a:solidFill>
                  <a:srgbClr val="002F5F"/>
                </a:solidFill>
                <a:latin typeface="微软雅黑" panose="020B0503020204020204" pitchFamily="34" charset="-122"/>
                <a:cs typeface="Arial" panose="020B0604020202020204" pitchFamily="34" charset="0"/>
              </a:rPr>
              <a:t>FeNO</a:t>
            </a:r>
            <a:r>
              <a:rPr lang="zh-CN" altLang="en-US" sz="900" dirty="0">
                <a:solidFill>
                  <a:srgbClr val="002F5F"/>
                </a:solidFill>
                <a:latin typeface="微软雅黑" panose="020B0503020204020204" pitchFamily="34" charset="-122"/>
                <a:cs typeface="Arial" panose="020B0604020202020204" pitchFamily="34" charset="0"/>
              </a:rPr>
              <a:t>、呼吸驱动测定、脉冲震荡肺功能</a:t>
            </a:r>
            <a:endParaRPr lang="zh-CN" altLang="en-US" sz="900" dirty="0">
              <a:solidFill>
                <a:srgbClr val="002F5F"/>
              </a:solidFill>
              <a:latin typeface="微软雅黑" panose="020B0503020204020204" pitchFamily="34" charset="-122"/>
              <a:cs typeface="Arial" panose="020B0604020202020204" pitchFamily="34" charset="0"/>
            </a:endParaRPr>
          </a:p>
        </p:txBody>
      </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5" name="表格 4"/>
          <p:cNvGraphicFramePr/>
          <p:nvPr/>
        </p:nvGraphicFramePr>
        <p:xfrm>
          <a:off x="287020" y="662210"/>
          <a:ext cx="8312785" cy="1046480"/>
        </p:xfrm>
        <a:graphic>
          <a:graphicData uri="http://schemas.openxmlformats.org/drawingml/2006/table">
            <a:tbl>
              <a:tblPr/>
              <a:tblGrid>
                <a:gridCol w="210185"/>
                <a:gridCol w="1407160"/>
                <a:gridCol w="992505"/>
                <a:gridCol w="3827780"/>
                <a:gridCol w="1875155"/>
              </a:tblGrid>
              <a:tr h="28511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38227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1-5</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肺功能室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有单独的检查室及相应的检测设备，</a:t>
                      </a:r>
                      <a:r>
                        <a:rPr lang="zh-CN" altLang="en-US" sz="800" b="1" i="0">
                          <a:solidFill>
                            <a:srgbClr val="000000"/>
                          </a:solidFill>
                          <a:latin typeface="微软雅黑" panose="020B0503020204020204" pitchFamily="34" charset="-122"/>
                          <a:ea typeface="微软雅黑" panose="020B0503020204020204" pitchFamily="34" charset="-122"/>
                        </a:rPr>
                        <a:t>有挂牌，检查设施</a:t>
                      </a:r>
                      <a:r>
                        <a:rPr lang="en-US" altLang="zh-CN" sz="800" b="1" i="0">
                          <a:solidFill>
                            <a:srgbClr val="000000"/>
                          </a:solidFill>
                          <a:latin typeface="微软雅黑" panose="020B0503020204020204" pitchFamily="34" charset="-122"/>
                          <a:ea typeface="微软雅黑" panose="020B0503020204020204" pitchFamily="34" charset="-122"/>
                        </a:rPr>
                        <a:t>;</a:t>
                      </a:r>
                      <a:br>
                        <a:rPr lang="en-US" altLang="zh-CN"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有专职的肺功能医师或肺功能操作人员（技师或护士）；</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医务科提供过去</a:t>
                      </a:r>
                      <a:r>
                        <a:rPr lang="en-US" altLang="zh-CN" sz="800" b="1" i="0">
                          <a:solidFill>
                            <a:srgbClr val="000000"/>
                          </a:solidFill>
                          <a:latin typeface="微软雅黑" panose="020B0503020204020204" pitchFamily="34" charset="-122"/>
                          <a:ea typeface="微软雅黑" panose="020B0503020204020204" pitchFamily="34" charset="-122"/>
                        </a:rPr>
                        <a:t>1</a:t>
                      </a:r>
                      <a:r>
                        <a:rPr lang="zh-CN" altLang="en-US" sz="800" b="1" i="0">
                          <a:solidFill>
                            <a:srgbClr val="000000"/>
                          </a:solidFill>
                          <a:latin typeface="微软雅黑" panose="020B0503020204020204" pitchFamily="34" charset="-122"/>
                          <a:ea typeface="微软雅黑" panose="020B0503020204020204" pitchFamily="34" charset="-122"/>
                        </a:rPr>
                        <a:t>年工作量。</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上传有肺功能室挂牌、室内部照片、设备照片；</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以及专职的肺功能医师或肺功能操作人员（技师或护士）证明；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年（复审当年或前一年）工作量。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4364" y="24032"/>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呼吸内镜室</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71665" y="2571750"/>
            <a:ext cx="8548005" cy="2336970"/>
            <a:chOff x="274364" y="2365828"/>
            <a:chExt cx="8571639" cy="2542891"/>
          </a:xfrm>
        </p:grpSpPr>
        <p:sp>
          <p:nvSpPr>
            <p:cNvPr id="11" name="矩形 10"/>
            <p:cNvSpPr/>
            <p:nvPr/>
          </p:nvSpPr>
          <p:spPr>
            <a:xfrm>
              <a:off x="274364" y="2365828"/>
              <a:ext cx="8548006" cy="254289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8"/>
              <a:ext cx="7165427" cy="2535064"/>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开展的项目：</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三四级占比：</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r>
                <a:rPr lang="en-US" altLang="zh-CN" sz="1400" dirty="0">
                  <a:solidFill>
                    <a:srgbClr val="002F5F"/>
                  </a:solidFill>
                  <a:latin typeface="微软雅黑" panose="020B0503020204020204" pitchFamily="34" charset="-122"/>
                  <a:cs typeface="Arial" panose="020B0604020202020204" pitchFamily="34" charset="0"/>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grpSp>
      <p:sp>
        <p:nvSpPr>
          <p:cNvPr id="15" name="矩形 14"/>
          <p:cNvSpPr/>
          <p:nvPr/>
        </p:nvSpPr>
        <p:spPr>
          <a:xfrm>
            <a:off x="297932" y="1938850"/>
            <a:ext cx="8524437" cy="549381"/>
          </a:xfrm>
          <a:prstGeom prst="rect">
            <a:avLst/>
          </a:prstGeom>
          <a:ln w="12700">
            <a:solidFill>
              <a:schemeClr val="tx1"/>
            </a:solidFill>
          </a:ln>
        </p:spPr>
        <p:txBody>
          <a:bodyPr wrap="square">
            <a:spAutoFit/>
          </a:bodyPr>
          <a:lstStyle/>
          <a:p>
            <a:pPr fontAlgn="ctr">
              <a:lnSpc>
                <a:spcPct val="110000"/>
              </a:lnSpc>
              <a:buClr>
                <a:srgbClr val="830051"/>
              </a:buClr>
            </a:pPr>
            <a:r>
              <a:rPr lang="zh-CN" altLang="en-US" sz="900" dirty="0">
                <a:solidFill>
                  <a:srgbClr val="002F5F"/>
                </a:solidFill>
                <a:latin typeface="微软雅黑" panose="020B0503020204020204" pitchFamily="34" charset="-122"/>
                <a:cs typeface="Arial" panose="020B0604020202020204" pitchFamily="34" charset="0"/>
              </a:rPr>
              <a:t>呼吸内镜项目：支气管镜肺泡灌洗（</a:t>
            </a:r>
            <a:r>
              <a:rPr lang="en-US" altLang="zh-CN" sz="900" dirty="0">
                <a:solidFill>
                  <a:srgbClr val="002F5F"/>
                </a:solidFill>
                <a:latin typeface="微软雅黑" panose="020B0503020204020204" pitchFamily="34" charset="-122"/>
                <a:cs typeface="Arial" panose="020B0604020202020204" pitchFamily="34" charset="0"/>
              </a:rPr>
              <a:t>BAL</a:t>
            </a:r>
            <a:r>
              <a:rPr lang="zh-CN" altLang="en-US" sz="900" dirty="0">
                <a:solidFill>
                  <a:srgbClr val="002F5F"/>
                </a:solidFill>
                <a:latin typeface="微软雅黑" panose="020B0503020204020204" pitchFamily="34" charset="-122"/>
                <a:cs typeface="Arial" panose="020B0604020202020204" pitchFamily="34" charset="0"/>
              </a:rPr>
              <a:t>）、经支气管镜粘膜活检（</a:t>
            </a:r>
            <a:r>
              <a:rPr lang="en-US" altLang="zh-CN" sz="900" dirty="0">
                <a:solidFill>
                  <a:srgbClr val="002F5F"/>
                </a:solidFill>
                <a:latin typeface="微软雅黑" panose="020B0503020204020204" pitchFamily="34" charset="-122"/>
                <a:cs typeface="Arial" panose="020B0604020202020204" pitchFamily="34" charset="0"/>
              </a:rPr>
              <a:t>TBB</a:t>
            </a:r>
            <a:r>
              <a:rPr lang="zh-CN" altLang="en-US" sz="900" dirty="0">
                <a:solidFill>
                  <a:srgbClr val="002F5F"/>
                </a:solidFill>
                <a:latin typeface="微软雅黑" panose="020B0503020204020204" pitchFamily="34" charset="-122"/>
                <a:cs typeface="Arial" panose="020B0604020202020204" pitchFamily="34" charset="0"/>
              </a:rPr>
              <a:t>）、经支气管镜透壁肺活检（</a:t>
            </a:r>
            <a:r>
              <a:rPr lang="en-US" altLang="zh-CN" sz="900" dirty="0">
                <a:solidFill>
                  <a:srgbClr val="002F5F"/>
                </a:solidFill>
                <a:latin typeface="微软雅黑" panose="020B0503020204020204" pitchFamily="34" charset="-122"/>
                <a:cs typeface="Arial" panose="020B0604020202020204" pitchFamily="34" charset="0"/>
              </a:rPr>
              <a:t>TBLB</a:t>
            </a:r>
            <a:r>
              <a:rPr lang="zh-CN" altLang="en-US" sz="900" dirty="0">
                <a:solidFill>
                  <a:srgbClr val="002F5F"/>
                </a:solidFill>
                <a:latin typeface="微软雅黑" panose="020B0503020204020204" pitchFamily="34" charset="-122"/>
                <a:cs typeface="Arial" panose="020B0604020202020204" pitchFamily="34" charset="0"/>
              </a:rPr>
              <a:t>）、经气管镜超声引导下针吸活检（</a:t>
            </a:r>
            <a:r>
              <a:rPr lang="en-US" altLang="zh-CN" sz="900" dirty="0">
                <a:solidFill>
                  <a:srgbClr val="002F5F"/>
                </a:solidFill>
                <a:latin typeface="微软雅黑" panose="020B0503020204020204" pitchFamily="34" charset="-122"/>
                <a:cs typeface="Arial" panose="020B0604020202020204" pitchFamily="34" charset="0"/>
              </a:rPr>
              <a:t>EBUS-TBNA</a:t>
            </a:r>
            <a:r>
              <a:rPr lang="zh-CN" altLang="en-US" sz="900" dirty="0">
                <a:solidFill>
                  <a:srgbClr val="002F5F"/>
                </a:solidFill>
                <a:latin typeface="微软雅黑" panose="020B0503020204020204" pitchFamily="34" charset="-122"/>
                <a:cs typeface="Arial" panose="020B0604020202020204" pitchFamily="34" charset="0"/>
              </a:rPr>
              <a:t>）、 气道异物钳取术、 床旁气管镜应用于危重病人诊治、经气管镜超声引导下经鞘管活检（</a:t>
            </a:r>
            <a:r>
              <a:rPr lang="en-US" altLang="zh-CN" sz="900" dirty="0">
                <a:solidFill>
                  <a:srgbClr val="002F5F"/>
                </a:solidFill>
                <a:latin typeface="微软雅黑" panose="020B0503020204020204" pitchFamily="34" charset="-122"/>
                <a:cs typeface="Arial" panose="020B0604020202020204" pitchFamily="34" charset="0"/>
              </a:rPr>
              <a:t>EBUS-GS</a:t>
            </a:r>
            <a:r>
              <a:rPr lang="zh-CN" altLang="en-US" sz="900" dirty="0">
                <a:solidFill>
                  <a:srgbClr val="002F5F"/>
                </a:solidFill>
                <a:latin typeface="微软雅黑" panose="020B0503020204020204" pitchFamily="34" charset="-122"/>
                <a:cs typeface="Arial" panose="020B0604020202020204" pitchFamily="34" charset="0"/>
              </a:rPr>
              <a:t>）、 外周病灶小超声引导下经气管镜肺活检、支气管镜下气道良恶性狭窄的各项诊疗技术如气管内支架置入、硬质气管镜、氩等离子体凝固（</a:t>
            </a:r>
            <a:r>
              <a:rPr lang="en-US" altLang="zh-CN" sz="900" dirty="0">
                <a:solidFill>
                  <a:srgbClr val="002F5F"/>
                </a:solidFill>
                <a:latin typeface="微软雅黑" panose="020B0503020204020204" pitchFamily="34" charset="-122"/>
                <a:cs typeface="Arial" panose="020B0604020202020204" pitchFamily="34" charset="0"/>
              </a:rPr>
              <a:t>APC</a:t>
            </a:r>
            <a:r>
              <a:rPr lang="zh-CN" altLang="en-US" sz="900" dirty="0">
                <a:solidFill>
                  <a:srgbClr val="002F5F"/>
                </a:solidFill>
                <a:latin typeface="微软雅黑" panose="020B0503020204020204" pitchFamily="34" charset="-122"/>
                <a:cs typeface="Arial" panose="020B0604020202020204" pitchFamily="34" charset="0"/>
              </a:rPr>
              <a:t>）、电烧灼治疗、冷冻治疗、气管</a:t>
            </a:r>
            <a:r>
              <a:rPr lang="en-US" altLang="zh-CN" sz="900" dirty="0">
                <a:solidFill>
                  <a:srgbClr val="002F5F"/>
                </a:solidFill>
                <a:latin typeface="微软雅黑" panose="020B0503020204020204" pitchFamily="34" charset="-122"/>
                <a:cs typeface="Arial" panose="020B0604020202020204" pitchFamily="34" charset="0"/>
              </a:rPr>
              <a:t>/</a:t>
            </a:r>
            <a:r>
              <a:rPr lang="zh-CN" altLang="en-US" sz="900" dirty="0">
                <a:solidFill>
                  <a:srgbClr val="002F5F"/>
                </a:solidFill>
                <a:latin typeface="微软雅黑" panose="020B0503020204020204" pitchFamily="34" charset="-122"/>
                <a:cs typeface="Arial" panose="020B0604020202020204" pitchFamily="34" charset="0"/>
              </a:rPr>
              <a:t>支气管内球囊扩张术等。设备、专职人员人数、检查例数</a:t>
            </a:r>
            <a:endParaRPr lang="zh-CN" altLang="en-US" sz="900" dirty="0">
              <a:solidFill>
                <a:srgbClr val="002F5F"/>
              </a:solidFill>
              <a:latin typeface="微软雅黑" panose="020B0503020204020204" pitchFamily="34" charset="-122"/>
              <a:cs typeface="Arial" panose="020B0604020202020204" pitchFamily="34" charset="0"/>
            </a:endParaRPr>
          </a:p>
        </p:txBody>
      </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2" name="表格 1"/>
          <p:cNvGraphicFramePr/>
          <p:nvPr/>
        </p:nvGraphicFramePr>
        <p:xfrm>
          <a:off x="278765" y="555625"/>
          <a:ext cx="8547735" cy="1290320"/>
        </p:xfrm>
        <a:graphic>
          <a:graphicData uri="http://schemas.openxmlformats.org/drawingml/2006/table">
            <a:tbl>
              <a:tblPr/>
              <a:tblGrid>
                <a:gridCol w="218440"/>
                <a:gridCol w="1534160"/>
                <a:gridCol w="958215"/>
                <a:gridCol w="3975735"/>
                <a:gridCol w="1861185"/>
              </a:tblGrid>
              <a:tr h="28511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47815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1-6</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呼吸内镜室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独立的呼吸内镜室（业务在医院内镜中心也可），</a:t>
                      </a:r>
                      <a:r>
                        <a:rPr lang="zh-CN" altLang="en-US" sz="800" b="1" i="0">
                          <a:solidFill>
                            <a:srgbClr val="000000"/>
                          </a:solidFill>
                          <a:latin typeface="微软雅黑" panose="020B0503020204020204" pitchFamily="34" charset="-122"/>
                          <a:ea typeface="微软雅黑" panose="020B0503020204020204" pitchFamily="34" charset="-122"/>
                        </a:rPr>
                        <a:t>有挂牌，实地</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视频连线检查设施；</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有具备应用各级呼吸内镜诊疗技术临床应用能力的呼吸专科医师和其他专业技术人员；</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年工作量；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4.</a:t>
                      </a:r>
                      <a:r>
                        <a:rPr lang="zh-CN" altLang="en-US" sz="800" b="0" i="0">
                          <a:solidFill>
                            <a:srgbClr val="000000"/>
                          </a:solidFill>
                          <a:latin typeface="微软雅黑" panose="020B0503020204020204" pitchFamily="34" charset="-122"/>
                          <a:ea typeface="微软雅黑" panose="020B0503020204020204" pitchFamily="34" charset="-122"/>
                        </a:rPr>
                        <a:t>若为医院内镜中心，需要有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上传有呼吸内镜室挂牌、内部照片、设备照片；</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有专职的技师证明；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年（复审当年或前一年）工作量；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4.</a:t>
                      </a:r>
                      <a:r>
                        <a:rPr lang="zh-CN" altLang="en-US" sz="800" b="0" i="0">
                          <a:solidFill>
                            <a:srgbClr val="000000"/>
                          </a:solidFill>
                          <a:latin typeface="微软雅黑" panose="020B0503020204020204" pitchFamily="34" charset="-122"/>
                          <a:ea typeface="微软雅黑" panose="020B0503020204020204" pitchFamily="34" charset="-122"/>
                        </a:rPr>
                        <a:t>若为医院内镜中心，除上述要求外，还需提供有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医师的记录和签名监测报名</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份。</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
        <p:nvSpPr>
          <p:cNvPr id="9" name="文本框 8"/>
          <p:cNvSpPr txBox="1"/>
          <p:nvPr/>
        </p:nvSpPr>
        <p:spPr>
          <a:xfrm>
            <a:off x="274320" y="2774315"/>
            <a:ext cx="1594485" cy="1814830"/>
          </a:xfrm>
          <a:prstGeom prst="rect">
            <a:avLst/>
          </a:prstGeom>
          <a:noFill/>
        </p:spPr>
        <p:txBody>
          <a:bodyPr wrap="square" rtlCol="0">
            <a:spAutoFit/>
          </a:bodyPr>
          <a:p>
            <a:pPr algn="l"/>
            <a:r>
              <a:rPr lang="zh-CN" altLang="en-US" sz="1400" b="1" dirty="0">
                <a:solidFill>
                  <a:srgbClr val="002F5F"/>
                </a:solidFill>
              </a:rPr>
              <a:t>数据概述</a:t>
            </a:r>
            <a:endParaRPr lang="en-US" altLang="zh-CN" sz="1400"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a:t>
            </a:r>
            <a:r>
              <a:rPr lang="zh-CN" altLang="en-US" sz="1400" dirty="0">
                <a:solidFill>
                  <a:srgbClr val="002F5F"/>
                </a:solidFill>
                <a:latin typeface="微软雅黑" panose="020B0503020204020204" pitchFamily="34" charset="-122"/>
                <a:cs typeface="Arial" panose="020B0604020202020204" pitchFamily="34" charset="0"/>
                <a:sym typeface="+mn-ea"/>
              </a:rPr>
              <a:t>（具体参考复审标准上传数据要求）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l"/>
            <a:endParaRPr lang="zh-CN" sz="1400" b="1" dirty="0" err="1" smtClean="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8375" y="103311"/>
            <a:ext cx="8765651" cy="504000"/>
          </a:xfrm>
        </p:spPr>
        <p:txBody>
          <a:bodyPr/>
          <a:lstStyle/>
          <a:p>
            <a:r>
              <a:rPr lang="zh-CN" altLang="en-US" dirty="0">
                <a:solidFill>
                  <a:srgbClr val="A60000"/>
                </a:solidFill>
                <a:latin typeface="微软雅黑" panose="020B0503020204020204" pitchFamily="34" charset="-122"/>
                <a:ea typeface="微软雅黑" panose="020B0503020204020204" pitchFamily="34" charset="-122"/>
              </a:rPr>
              <a:t>睡眠呼吸疾病治疗室</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33827" y="2154686"/>
            <a:ext cx="8667953" cy="2518913"/>
            <a:chOff x="178050" y="2365827"/>
            <a:chExt cx="8667953" cy="2924629"/>
          </a:xfrm>
        </p:grpSpPr>
        <p:sp>
          <p:nvSpPr>
            <p:cNvPr id="11" name="矩形 10"/>
            <p:cNvSpPr/>
            <p:nvPr/>
          </p:nvSpPr>
          <p:spPr>
            <a:xfrm>
              <a:off x="178050" y="2365828"/>
              <a:ext cx="8644320" cy="292462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7"/>
              <a:ext cx="7165427" cy="2924629"/>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开展治疗情况：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检查例数</a:t>
              </a:r>
              <a:r>
                <a:rPr lang="en-US" altLang="zh-CN" sz="1400" dirty="0">
                  <a:solidFill>
                    <a:srgbClr val="002F5F"/>
                  </a:solidFill>
                  <a:latin typeface="微软雅黑" panose="020B0503020204020204" pitchFamily="34" charset="-122"/>
                  <a:cs typeface="Arial" panose="020B0604020202020204" pitchFamily="34" charset="0"/>
                </a:rPr>
                <a:t>:</a:t>
              </a:r>
              <a:endParaRPr lang="en-US" altLang="zh-CN" sz="1400" dirty="0">
                <a:solidFill>
                  <a:srgbClr val="002F5F"/>
                </a:solidFill>
                <a:latin typeface="微软雅黑" panose="020B0503020204020204" pitchFamily="34" charset="-122"/>
                <a:cs typeface="Arial" panose="020B0604020202020204" pitchFamily="34" charset="0"/>
              </a:endParaRPr>
            </a:p>
            <a:p>
              <a:pPr algn="ctr"/>
              <a:endParaRPr lang="zh-CN" altLang="en-US" dirty="0"/>
            </a:p>
          </p:txBody>
        </p:sp>
      </p:grpSp>
      <p:sp>
        <p:nvSpPr>
          <p:cNvPr id="16" name="内容占位符 2"/>
          <p:cNvSpPr txBox="1"/>
          <p:nvPr/>
        </p:nvSpPr>
        <p:spPr>
          <a:xfrm>
            <a:off x="5637459" y="4731608"/>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6" name="表格 5"/>
          <p:cNvGraphicFramePr/>
          <p:nvPr/>
        </p:nvGraphicFramePr>
        <p:xfrm>
          <a:off x="226060" y="709295"/>
          <a:ext cx="8669020" cy="1387475"/>
        </p:xfrm>
        <a:graphic>
          <a:graphicData uri="http://schemas.openxmlformats.org/drawingml/2006/table">
            <a:tbl>
              <a:tblPr/>
              <a:tblGrid>
                <a:gridCol w="350520"/>
                <a:gridCol w="1658620"/>
                <a:gridCol w="1193165"/>
                <a:gridCol w="3578860"/>
                <a:gridCol w="1887855"/>
              </a:tblGrid>
              <a:tr h="28511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669290">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1-7</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睡眠呼吸疾病诊疗室</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独立的睡眠呼吸疾病诊疗室（业务在公共睡眠中心也可），</a:t>
                      </a:r>
                      <a:r>
                        <a:rPr lang="zh-CN" altLang="en-US" sz="800" b="1" i="0">
                          <a:solidFill>
                            <a:srgbClr val="000000"/>
                          </a:solidFill>
                          <a:latin typeface="微软雅黑" panose="020B0503020204020204" pitchFamily="34" charset="-122"/>
                          <a:ea typeface="微软雅黑" panose="020B0503020204020204" pitchFamily="34" charset="-122"/>
                        </a:rPr>
                        <a:t>有挂牌，实地</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视频连线检查设施；</a:t>
                      </a:r>
                      <a:br>
                        <a:rPr lang="zh-CN" altLang="en-US" sz="800" b="1"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有睡眠呼吸障碍（</a:t>
                      </a:r>
                      <a:r>
                        <a:rPr lang="en-US" altLang="zh-CN" sz="800" b="0" i="0">
                          <a:solidFill>
                            <a:srgbClr val="000000"/>
                          </a:solidFill>
                          <a:latin typeface="微软雅黑" panose="020B0503020204020204" pitchFamily="34" charset="-122"/>
                          <a:ea typeface="微软雅黑" panose="020B0503020204020204" pitchFamily="34" charset="-122"/>
                        </a:rPr>
                        <a:t>SBD</a:t>
                      </a:r>
                      <a:r>
                        <a:rPr lang="zh-CN" altLang="en-US" sz="800" b="0" i="0">
                          <a:solidFill>
                            <a:srgbClr val="000000"/>
                          </a:solidFill>
                          <a:latin typeface="微软雅黑" panose="020B0503020204020204" pitchFamily="34" charset="-122"/>
                          <a:ea typeface="微软雅黑" panose="020B0503020204020204" pitchFamily="34" charset="-122"/>
                        </a:rPr>
                        <a:t>）相关诊疗知识的专职人员；</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医务科提供过去</a:t>
                      </a:r>
                      <a:r>
                        <a:rPr lang="en-US" altLang="zh-CN" sz="800" b="1" i="0">
                          <a:solidFill>
                            <a:srgbClr val="000000"/>
                          </a:solidFill>
                          <a:latin typeface="微软雅黑" panose="020B0503020204020204" pitchFamily="34" charset="-122"/>
                          <a:ea typeface="微软雅黑" panose="020B0503020204020204" pitchFamily="34" charset="-122"/>
                        </a:rPr>
                        <a:t>1</a:t>
                      </a:r>
                      <a:r>
                        <a:rPr lang="zh-CN" altLang="en-US" sz="800" b="1" i="0">
                          <a:solidFill>
                            <a:srgbClr val="000000"/>
                          </a:solidFill>
                          <a:latin typeface="微软雅黑" panose="020B0503020204020204" pitchFamily="34" charset="-122"/>
                          <a:ea typeface="微软雅黑" panose="020B0503020204020204" pitchFamily="34" charset="-122"/>
                        </a:rPr>
                        <a:t>年工作量；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4.</a:t>
                      </a:r>
                      <a:r>
                        <a:rPr lang="zh-CN" altLang="en-US" sz="800" b="0" i="0">
                          <a:solidFill>
                            <a:srgbClr val="000000"/>
                          </a:solidFill>
                          <a:latin typeface="微软雅黑" panose="020B0503020204020204" pitchFamily="34" charset="-122"/>
                          <a:ea typeface="微软雅黑" panose="020B0503020204020204" pitchFamily="34" charset="-122"/>
                        </a:rPr>
                        <a:t>若为医院公共睡眠中心，需要有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上传有睡眠呼吸疾病诊疗室挂牌、内部照片以及有睡眠呼吸障碍（</a:t>
                      </a:r>
                      <a:r>
                        <a:rPr lang="en-US" altLang="zh-CN" sz="800" b="0" i="0">
                          <a:solidFill>
                            <a:srgbClr val="000000"/>
                          </a:solidFill>
                          <a:latin typeface="微软雅黑" panose="020B0503020204020204" pitchFamily="34" charset="-122"/>
                          <a:ea typeface="微软雅黑" panose="020B0503020204020204" pitchFamily="34" charset="-122"/>
                        </a:rPr>
                        <a:t>SBD</a:t>
                      </a:r>
                      <a:r>
                        <a:rPr lang="zh-CN" altLang="en-US" sz="800" b="0" i="0">
                          <a:solidFill>
                            <a:srgbClr val="000000"/>
                          </a:solidFill>
                          <a:latin typeface="微软雅黑" panose="020B0503020204020204" pitchFamily="34" charset="-122"/>
                          <a:ea typeface="微软雅黑" panose="020B0503020204020204" pitchFamily="34" charset="-122"/>
                        </a:rPr>
                        <a:t>）设备照片；</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相关诊疗知识的专职人员证明；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医务科提供过去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年（复审当年或前一年）工作量证明；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4.</a:t>
                      </a:r>
                      <a:r>
                        <a:rPr lang="zh-CN" altLang="en-US" sz="800" b="0" i="0">
                          <a:solidFill>
                            <a:srgbClr val="000000"/>
                          </a:solidFill>
                          <a:latin typeface="微软雅黑" panose="020B0503020204020204" pitchFamily="34" charset="-122"/>
                          <a:ea typeface="微软雅黑" panose="020B0503020204020204" pitchFamily="34" charset="-122"/>
                        </a:rPr>
                        <a:t>若为医院公共睡眠中心，除上述要求外，还需提供有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医师的记录和签名监测报告</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份</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
        <p:nvSpPr>
          <p:cNvPr id="9" name="文本框 8"/>
          <p:cNvSpPr txBox="1"/>
          <p:nvPr/>
        </p:nvSpPr>
        <p:spPr>
          <a:xfrm>
            <a:off x="226060" y="2604135"/>
            <a:ext cx="1594485" cy="1814830"/>
          </a:xfrm>
          <a:prstGeom prst="rect">
            <a:avLst/>
          </a:prstGeom>
          <a:noFill/>
        </p:spPr>
        <p:txBody>
          <a:bodyPr wrap="square" rtlCol="0">
            <a:spAutoFit/>
          </a:bodyPr>
          <a:lstStyle/>
          <a:p>
            <a:pPr algn="l"/>
            <a:r>
              <a:rPr lang="zh-CN" altLang="en-US" sz="1400" b="1" dirty="0">
                <a:solidFill>
                  <a:srgbClr val="002F5F"/>
                </a:solidFill>
              </a:rPr>
              <a:t>数据概述</a:t>
            </a:r>
            <a:endParaRPr lang="en-US" altLang="zh-CN" sz="1400"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a:t>
            </a:r>
            <a:r>
              <a:rPr lang="zh-CN" altLang="en-US" sz="1400" dirty="0">
                <a:solidFill>
                  <a:srgbClr val="002F5F"/>
                </a:solidFill>
                <a:latin typeface="微软雅黑" panose="020B0503020204020204" pitchFamily="34" charset="-122"/>
                <a:cs typeface="Arial" panose="020B0604020202020204" pitchFamily="34" charset="0"/>
                <a:sym typeface="+mn-ea"/>
              </a:rPr>
              <a:t>（具体参考复审标准上传数据要求）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l"/>
            <a:endParaRPr lang="zh-CN" sz="1400" b="1" dirty="0" err="1" smtClean="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9174" y="48306"/>
            <a:ext cx="8765651"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RICU/MICU</a:t>
            </a:r>
            <a:endParaRPr lang="zh-CN" altLang="en-US" dirty="0">
              <a:solidFill>
                <a:srgbClr val="A6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02574" y="2641600"/>
            <a:ext cx="8667953" cy="2162627"/>
            <a:chOff x="178050" y="2365827"/>
            <a:chExt cx="8667953" cy="2924629"/>
          </a:xfrm>
        </p:grpSpPr>
        <p:sp>
          <p:nvSpPr>
            <p:cNvPr id="11" name="矩形 10"/>
            <p:cNvSpPr/>
            <p:nvPr/>
          </p:nvSpPr>
          <p:spPr>
            <a:xfrm>
              <a:off x="178050" y="2365828"/>
              <a:ext cx="8644320" cy="292462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zh-CN" altLang="en-US" b="1" dirty="0">
                  <a:solidFill>
                    <a:srgbClr val="002F5F"/>
                  </a:solidFill>
                </a:rPr>
                <a:t>   </a:t>
              </a:r>
              <a:endParaRPr lang="zh-CN" altLang="en-US" b="1" dirty="0">
                <a:solidFill>
                  <a:srgbClr val="002F5F"/>
                </a:solidFill>
              </a:endParaRPr>
            </a:p>
          </p:txBody>
        </p:sp>
        <p:sp>
          <p:nvSpPr>
            <p:cNvPr id="3" name="矩形 2"/>
            <p:cNvSpPr/>
            <p:nvPr/>
          </p:nvSpPr>
          <p:spPr>
            <a:xfrm>
              <a:off x="1680576" y="2365827"/>
              <a:ext cx="7165427" cy="2924629"/>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设备情况：</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专职人员人数（护士、医生、呼吸治疗师，排班表，呼吸科的花名册）：</a:t>
              </a:r>
              <a:endParaRPr lang="en-US" altLang="zh-CN" sz="1400" dirty="0">
                <a:solidFill>
                  <a:srgbClr val="002F5F"/>
                </a:solidFill>
                <a:latin typeface="微软雅黑" panose="020B0503020204020204" pitchFamily="34" charset="-122"/>
                <a:cs typeface="Arial" panose="020B0604020202020204" pitchFamily="34" charset="0"/>
              </a:endParaRPr>
            </a:p>
            <a:p>
              <a:pPr fontAlgn="ctr">
                <a:lnSpc>
                  <a:spcPct val="150000"/>
                </a:lnSpc>
                <a:buClr>
                  <a:srgbClr val="830051"/>
                </a:buClr>
              </a:pPr>
              <a:r>
                <a:rPr lang="zh-CN" altLang="en-US" sz="1400" dirty="0">
                  <a:solidFill>
                    <a:srgbClr val="002F5F"/>
                  </a:solidFill>
                  <a:latin typeface="微软雅黑" panose="020B0503020204020204" pitchFamily="34" charset="-122"/>
                  <a:cs typeface="Arial" panose="020B0604020202020204" pitchFamily="34" charset="0"/>
                </a:rPr>
                <a:t>工作量：</a:t>
              </a:r>
              <a:endParaRPr lang="zh-CN" altLang="en-US" dirty="0"/>
            </a:p>
          </p:txBody>
        </p:sp>
      </p:grpSp>
      <p:sp>
        <p:nvSpPr>
          <p:cNvPr id="16" name="内容占位符 2"/>
          <p:cNvSpPr txBox="1"/>
          <p:nvPr/>
        </p:nvSpPr>
        <p:spPr>
          <a:xfrm>
            <a:off x="5613826" y="4650871"/>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graphicFrame>
        <p:nvGraphicFramePr>
          <p:cNvPr id="2" name="表格 1"/>
          <p:cNvGraphicFramePr/>
          <p:nvPr>
            <p:custDataLst>
              <p:tags r:id="rId1"/>
            </p:custDataLst>
          </p:nvPr>
        </p:nvGraphicFramePr>
        <p:xfrm>
          <a:off x="261620" y="647065"/>
          <a:ext cx="8585200" cy="1622425"/>
        </p:xfrm>
        <a:graphic>
          <a:graphicData uri="http://schemas.openxmlformats.org/drawingml/2006/table">
            <a:tbl>
              <a:tblPr/>
              <a:tblGrid>
                <a:gridCol w="406400"/>
                <a:gridCol w="1359535"/>
                <a:gridCol w="956945"/>
                <a:gridCol w="3992880"/>
                <a:gridCol w="1869440"/>
              </a:tblGrid>
              <a:tr h="36576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125666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1-8</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1" i="0">
                          <a:solidFill>
                            <a:srgbClr val="000000"/>
                          </a:solidFill>
                          <a:latin typeface="微软雅黑" panose="020B0503020204020204" pitchFamily="34" charset="-122"/>
                          <a:ea typeface="微软雅黑" panose="020B0503020204020204" pitchFamily="34" charset="-122"/>
                        </a:rPr>
                        <a:t>MICU/RICU</a:t>
                      </a:r>
                      <a:r>
                        <a:rPr lang="zh-CN" altLang="en-US" sz="800" b="1" i="0">
                          <a:solidFill>
                            <a:srgbClr val="000000"/>
                          </a:solidFill>
                          <a:latin typeface="微软雅黑" panose="020B0503020204020204" pitchFamily="34" charset="-122"/>
                          <a:ea typeface="微软雅黑" panose="020B0503020204020204" pitchFamily="34" charset="-122"/>
                        </a:rPr>
                        <a:t>，且床位</a:t>
                      </a:r>
                      <a:r>
                        <a:rPr lang="en-US" altLang="zh-CN" sz="800" b="1" i="0">
                          <a:solidFill>
                            <a:srgbClr val="000000"/>
                          </a:solidFill>
                          <a:latin typeface="微软雅黑" panose="020B0503020204020204" pitchFamily="34" charset="-122"/>
                          <a:ea typeface="微软雅黑" panose="020B0503020204020204" pitchFamily="34" charset="-122"/>
                        </a:rPr>
                        <a:t>≥6</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隶属于</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科的</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或</a:t>
                      </a:r>
                      <a:r>
                        <a:rPr lang="en-US" altLang="zh-CN" sz="800" b="0" i="0">
                          <a:solidFill>
                            <a:srgbClr val="000000"/>
                          </a:solidFill>
                          <a:latin typeface="微软雅黑" panose="020B0503020204020204" pitchFamily="34" charset="-122"/>
                          <a:ea typeface="微软雅黑" panose="020B0503020204020204" pitchFamily="34" charset="-122"/>
                        </a:rPr>
                        <a:t>RICU</a:t>
                      </a:r>
                      <a:r>
                        <a:rPr lang="zh-CN" altLang="en-US" sz="800" b="0" i="0">
                          <a:solidFill>
                            <a:srgbClr val="000000"/>
                          </a:solidFill>
                          <a:latin typeface="微软雅黑" panose="020B0503020204020204" pitchFamily="34" charset="-122"/>
                          <a:ea typeface="微软雅黑" panose="020B0503020204020204" pitchFamily="34" charset="-122"/>
                        </a:rPr>
                        <a:t>，床位数</a:t>
                      </a:r>
                      <a:r>
                        <a:rPr lang="en-US" altLang="zh-CN" sz="800" b="0" i="0">
                          <a:solidFill>
                            <a:srgbClr val="000000"/>
                          </a:solidFill>
                          <a:latin typeface="微软雅黑" panose="020B0503020204020204" pitchFamily="34" charset="-122"/>
                          <a:ea typeface="微软雅黑" panose="020B0503020204020204" pitchFamily="34" charset="-122"/>
                        </a:rPr>
                        <a:t>≥6</a:t>
                      </a:r>
                      <a:r>
                        <a:rPr lang="zh-CN" altLang="en-US" sz="800" b="0" i="0">
                          <a:solidFill>
                            <a:srgbClr val="000000"/>
                          </a:solidFill>
                          <a:latin typeface="微软雅黑" panose="020B0503020204020204" pitchFamily="34" charset="-122"/>
                          <a:ea typeface="微软雅黑" panose="020B0503020204020204" pitchFamily="34" charset="-122"/>
                        </a:rPr>
                        <a:t>张，</a:t>
                      </a:r>
                      <a:r>
                        <a:rPr lang="zh-CN" altLang="en-US" sz="800" b="1" i="0">
                          <a:solidFill>
                            <a:srgbClr val="000000"/>
                          </a:solidFill>
                          <a:latin typeface="微软雅黑" panose="020B0503020204020204" pitchFamily="34" charset="-122"/>
                          <a:ea typeface="微软雅黑" panose="020B0503020204020204" pitchFamily="34" charset="-122"/>
                        </a:rPr>
                        <a:t>有挂牌，实地</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视频连线检查设施</a:t>
                      </a:r>
                      <a:r>
                        <a:rPr lang="zh-CN" altLang="en-US" sz="800" b="0" i="0">
                          <a:solidFill>
                            <a:srgbClr val="000000"/>
                          </a:solidFill>
                          <a:latin typeface="微软雅黑" panose="020B0503020204020204" pitchFamily="34" charset="-122"/>
                          <a:ea typeface="微软雅黑" panose="020B0503020204020204" pitchFamily="34" charset="-122"/>
                        </a:rPr>
                        <a:t>；</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2.</a:t>
                      </a:r>
                      <a:r>
                        <a:rPr lang="zh-CN" altLang="en-US" sz="800" b="1" i="0">
                          <a:solidFill>
                            <a:srgbClr val="000000"/>
                          </a:solidFill>
                          <a:latin typeface="微软雅黑" panose="020B0503020204020204" pitchFamily="34" charset="-122"/>
                          <a:ea typeface="微软雅黑" panose="020B0503020204020204" pitchFamily="34" charset="-122"/>
                        </a:rPr>
                        <a:t>硬件设施：</a:t>
                      </a:r>
                      <a:r>
                        <a:rPr lang="zh-CN" altLang="en-US" sz="800" b="0" i="0">
                          <a:solidFill>
                            <a:srgbClr val="000000"/>
                          </a:solidFill>
                          <a:latin typeface="微软雅黑" panose="020B0503020204020204" pitchFamily="34" charset="-122"/>
                          <a:ea typeface="微软雅黑" panose="020B0503020204020204" pitchFamily="34" charset="-122"/>
                        </a:rPr>
                        <a:t>床旁超声仪、转运呼吸机</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便携监护仪、无创呼吸机、有创呼吸机</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监护仪等；</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人力资源：</a:t>
                      </a:r>
                      <a:r>
                        <a:rPr lang="zh-CN" altLang="en-US" sz="800" b="0" i="0">
                          <a:solidFill>
                            <a:srgbClr val="000000"/>
                          </a:solidFill>
                          <a:latin typeface="微软雅黑" panose="020B0503020204020204" pitchFamily="34" charset="-122"/>
                          <a:ea typeface="微软雅黑" panose="020B0503020204020204" pitchFamily="34" charset="-122"/>
                        </a:rPr>
                        <a:t>医师、呼吸治疗师、专科护士，同时需出具医生工作排班表（进修护士等非本科室正式医生</a:t>
                      </a:r>
                      <a:r>
                        <a:rPr lang="en-US" altLang="zh-CN" sz="800" b="0" i="0">
                          <a:solidFill>
                            <a:srgbClr val="000000"/>
                          </a:solidFill>
                          <a:latin typeface="微软雅黑" panose="020B0503020204020204" pitchFamily="34" charset="-122"/>
                          <a:ea typeface="微软雅黑" panose="020B0503020204020204" pitchFamily="34" charset="-122"/>
                        </a:rPr>
                        <a:t>/</a:t>
                      </a:r>
                      <a:r>
                        <a:rPr lang="zh-CN" altLang="en-US" sz="800" b="0" i="0">
                          <a:solidFill>
                            <a:srgbClr val="000000"/>
                          </a:solidFill>
                          <a:latin typeface="微软雅黑" panose="020B0503020204020204" pitchFamily="34" charset="-122"/>
                          <a:ea typeface="微软雅黑" panose="020B0503020204020204" pitchFamily="34" charset="-122"/>
                        </a:rPr>
                        <a:t>护士，排入排班表，也纳入计算），需要人事科证明；</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4.</a:t>
                      </a:r>
                      <a:r>
                        <a:rPr lang="zh-CN" altLang="en-US" sz="800" b="1" i="0">
                          <a:solidFill>
                            <a:srgbClr val="000000"/>
                          </a:solidFill>
                          <a:latin typeface="微软雅黑" panose="020B0503020204020204" pitchFamily="34" charset="-122"/>
                          <a:ea typeface="微软雅黑" panose="020B0503020204020204" pitchFamily="34" charset="-122"/>
                        </a:rPr>
                        <a:t>医务科提供过去</a:t>
                      </a:r>
                      <a:r>
                        <a:rPr lang="en-US" altLang="zh-CN" sz="800" b="1" i="0">
                          <a:solidFill>
                            <a:srgbClr val="000000"/>
                          </a:solidFill>
                          <a:latin typeface="微软雅黑" panose="020B0503020204020204" pitchFamily="34" charset="-122"/>
                          <a:ea typeface="微软雅黑" panose="020B0503020204020204" pitchFamily="34" charset="-122"/>
                        </a:rPr>
                        <a:t>1</a:t>
                      </a:r>
                      <a:r>
                        <a:rPr lang="zh-CN" altLang="en-US" sz="800" b="1" i="0">
                          <a:solidFill>
                            <a:srgbClr val="000000"/>
                          </a:solidFill>
                          <a:latin typeface="微软雅黑" panose="020B0503020204020204" pitchFamily="34" charset="-122"/>
                          <a:ea typeface="微软雅黑" panose="020B0503020204020204" pitchFamily="34" charset="-122"/>
                        </a:rPr>
                        <a:t>年工作量；</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5.MICU</a:t>
                      </a:r>
                      <a:r>
                        <a:rPr lang="zh-CN" altLang="en-US" sz="800" b="0" i="0">
                          <a:solidFill>
                            <a:srgbClr val="000000"/>
                          </a:solidFill>
                          <a:latin typeface="微软雅黑" panose="020B0503020204020204" pitchFamily="34" charset="-122"/>
                          <a:ea typeface="微软雅黑" panose="020B0503020204020204" pitchFamily="34" charset="-122"/>
                        </a:rPr>
                        <a:t>一定要有归属于</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的床位，以过去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年的住</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患者的出院主要诊断、电子和手工签名有</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医师来衡量。</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上传有</a:t>
                      </a:r>
                      <a:r>
                        <a:rPr lang="en-US" altLang="zh-CN" sz="800" b="0" i="0">
                          <a:solidFill>
                            <a:srgbClr val="000000"/>
                          </a:solidFill>
                          <a:latin typeface="微软雅黑" panose="020B0503020204020204" pitchFamily="34" charset="-122"/>
                          <a:ea typeface="微软雅黑" panose="020B0503020204020204" pitchFamily="34" charset="-122"/>
                        </a:rPr>
                        <a:t>MICU/RICU</a:t>
                      </a:r>
                      <a:r>
                        <a:rPr lang="zh-CN" altLang="en-US" sz="800" b="0" i="0">
                          <a:solidFill>
                            <a:srgbClr val="000000"/>
                          </a:solidFill>
                          <a:latin typeface="微软雅黑" panose="020B0503020204020204" pitchFamily="34" charset="-122"/>
                          <a:ea typeface="微软雅黑" panose="020B0503020204020204" pitchFamily="34" charset="-122"/>
                        </a:rPr>
                        <a:t>挂牌、内部照片、设备照片；</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医生工作排班表、科室花名册；</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如为</a:t>
                      </a:r>
                      <a:r>
                        <a:rPr lang="en-US" altLang="zh-CN" sz="800" b="0" i="0">
                          <a:solidFill>
                            <a:srgbClr val="000000"/>
                          </a:solidFill>
                          <a:latin typeface="微软雅黑" panose="020B0503020204020204" pitchFamily="34" charset="-122"/>
                          <a:ea typeface="微软雅黑" panose="020B0503020204020204" pitchFamily="34" charset="-122"/>
                        </a:rPr>
                        <a:t>MICU</a:t>
                      </a:r>
                      <a:r>
                        <a:rPr lang="zh-CN" altLang="en-US" sz="800" b="0" i="0">
                          <a:solidFill>
                            <a:srgbClr val="000000"/>
                          </a:solidFill>
                          <a:latin typeface="微软雅黑" panose="020B0503020204020204" pitchFamily="34" charset="-122"/>
                          <a:ea typeface="微软雅黑" panose="020B0503020204020204" pitchFamily="34" charset="-122"/>
                        </a:rPr>
                        <a:t>，除上述要求外，还需上传归属于</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科的床位证明，过去</a:t>
                      </a: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年（复审当年或前一年）呼吸重症患者的姓名及病人号以及出院主要诊断、</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医师电子和手工签名出院小结</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份。</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
        <p:nvSpPr>
          <p:cNvPr id="9" name="文本框 8"/>
          <p:cNvSpPr txBox="1"/>
          <p:nvPr/>
        </p:nvSpPr>
        <p:spPr>
          <a:xfrm>
            <a:off x="202565" y="2886710"/>
            <a:ext cx="1594485" cy="1814830"/>
          </a:xfrm>
          <a:prstGeom prst="rect">
            <a:avLst/>
          </a:prstGeom>
          <a:noFill/>
        </p:spPr>
        <p:txBody>
          <a:bodyPr wrap="square" rtlCol="0">
            <a:spAutoFit/>
          </a:bodyPr>
          <a:lstStyle/>
          <a:p>
            <a:pPr algn="l"/>
            <a:r>
              <a:rPr lang="zh-CN" altLang="en-US" sz="1400" b="1" dirty="0">
                <a:solidFill>
                  <a:srgbClr val="002F5F"/>
                </a:solidFill>
              </a:rPr>
              <a:t>数据概述</a:t>
            </a:r>
            <a:endParaRPr lang="en-US" altLang="zh-CN" sz="1400"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rPr>
              <a:t>（重点突出新成绩）</a:t>
            </a:r>
            <a:endParaRPr lang="en-US" altLang="zh-CN" b="1" dirty="0">
              <a:solidFill>
                <a:srgbClr val="002F5F"/>
              </a:solidFill>
            </a:endParaRPr>
          </a:p>
          <a:p>
            <a:pPr algn="l"/>
            <a:r>
              <a:rPr lang="zh-CN" altLang="en-US" sz="1400" dirty="0">
                <a:solidFill>
                  <a:srgbClr val="002F5F"/>
                </a:solidFill>
                <a:latin typeface="微软雅黑" panose="020B0503020204020204" pitchFamily="34" charset="-122"/>
                <a:cs typeface="Arial" panose="020B0604020202020204" pitchFamily="34" charset="0"/>
                <a:sym typeface="+mn-ea"/>
              </a:rPr>
              <a:t>上一自然年度或本年度</a:t>
            </a:r>
            <a:r>
              <a:rPr lang="zh-CN" altLang="en-US" sz="1400" dirty="0">
                <a:solidFill>
                  <a:srgbClr val="002F5F"/>
                </a:solidFill>
                <a:latin typeface="微软雅黑" panose="020B0503020204020204" pitchFamily="34" charset="-122"/>
                <a:cs typeface="Arial" panose="020B0604020202020204" pitchFamily="34" charset="0"/>
                <a:sym typeface="+mn-ea"/>
              </a:rPr>
              <a:t>（具体参考复审标准上传数据要求）</a:t>
            </a:r>
            <a:endParaRPr lang="zh-CN" altLang="en-US" sz="1400" dirty="0">
              <a:solidFill>
                <a:srgbClr val="002F5F"/>
              </a:solidFill>
              <a:latin typeface="微软雅黑" panose="020B0503020204020204" pitchFamily="34" charset="-122"/>
              <a:cs typeface="Arial" panose="020B0604020202020204" pitchFamily="34" charset="0"/>
            </a:endParaRPr>
          </a:p>
          <a:p>
            <a:pPr algn="l"/>
            <a:endParaRPr lang="zh-CN" sz="1400" b="1" dirty="0" err="1" smtClean="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9"/>
          <p:cNvGraphicFramePr/>
          <p:nvPr/>
        </p:nvGraphicFramePr>
        <p:xfrm>
          <a:off x="789527" y="768500"/>
          <a:ext cx="7217049" cy="3873023"/>
        </p:xfrm>
        <a:graphic>
          <a:graphicData uri="http://schemas.openxmlformats.org/drawingml/2006/table">
            <a:tbl>
              <a:tblPr firstRow="1" bandRow="1">
                <a:tableStyleId>{5C22544A-7EE6-4342-B048-85BDC9FD1C3A}</a:tableStyleId>
              </a:tblPr>
              <a:tblGrid>
                <a:gridCol w="1446442"/>
                <a:gridCol w="3850856"/>
                <a:gridCol w="1919751"/>
              </a:tblGrid>
              <a:tr h="397460">
                <a:tc>
                  <a:txBody>
                    <a:bodyPr/>
                    <a:p>
                      <a:pPr algn="ctr">
                        <a:spcAft>
                          <a:spcPts val="0"/>
                        </a:spcAft>
                      </a:pPr>
                      <a:r>
                        <a:rPr lang="zh-CN" altLang="en-US" sz="1400" b="1" kern="100" dirty="0">
                          <a:effectLst/>
                          <a:latin typeface="+mn-ea"/>
                          <a:ea typeface="+mn-ea"/>
                        </a:rPr>
                        <a:t>时长</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p>
                      <a:pPr algn="ctr">
                        <a:spcAft>
                          <a:spcPts val="0"/>
                        </a:spcAft>
                      </a:pPr>
                      <a:r>
                        <a:rPr lang="zh-CN" sz="1400" b="1" kern="100" dirty="0">
                          <a:effectLst/>
                          <a:latin typeface="+mn-ea"/>
                          <a:ea typeface="+mn-ea"/>
                        </a:rPr>
                        <a:t>具体内容</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p>
                      <a:pPr algn="ctr">
                        <a:spcAft>
                          <a:spcPts val="0"/>
                        </a:spcAft>
                      </a:pPr>
                      <a:r>
                        <a:rPr lang="zh-CN" altLang="en-US" sz="1400" b="1" kern="100" dirty="0">
                          <a:effectLst/>
                          <a:latin typeface="+mn-ea"/>
                          <a:ea typeface="+mn-ea"/>
                        </a:rPr>
                        <a:t>讲者</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r>
              <a:tr h="381756">
                <a:tc gridSpan="3">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sym typeface="+mn-ea"/>
                        </a:rPr>
                        <a:t>线上</a:t>
                      </a:r>
                      <a:r>
                        <a:rPr lang="en-US" altLang="zh-CN" sz="1400" b="1" kern="100" dirty="0">
                          <a:effectLst/>
                          <a:latin typeface="微软雅黑" panose="020B0503020204020204" pitchFamily="34" charset="-122"/>
                          <a:ea typeface="微软雅黑" panose="020B0503020204020204" pitchFamily="34" charset="-122"/>
                          <a:sym typeface="+mn-ea"/>
                        </a:rPr>
                        <a:t>/</a:t>
                      </a:r>
                      <a:r>
                        <a:rPr lang="zh-CN" altLang="en-US" sz="1400" b="1" kern="100" dirty="0">
                          <a:effectLst/>
                          <a:latin typeface="微软雅黑" panose="020B0503020204020204" pitchFamily="34" charset="-122"/>
                          <a:ea typeface="微软雅黑" panose="020B0503020204020204" pitchFamily="34" charset="-122"/>
                          <a:sym typeface="+mn-ea"/>
                        </a:rPr>
                        <a:t>线下主持人：指导专家组组长</a:t>
                      </a:r>
                      <a:endParaRPr lang="zh-CN" altLang="en-US" sz="1400" b="1" dirty="0">
                        <a:latin typeface="+mn-ea"/>
                        <a:ea typeface="+mn-ea"/>
                      </a:endParaRPr>
                    </a:p>
                  </a:txBody>
                  <a:tcPr>
                    <a:solidFill>
                      <a:schemeClr val="bg1">
                        <a:lumMod val="85000"/>
                      </a:schemeClr>
                    </a:solidFill>
                  </a:tcPr>
                </a:tc>
                <a:tc hMerge="1">
                  <a:tcPr/>
                </a:tc>
                <a:tc hMerge="1">
                  <a:tcPr>
                    <a:solidFill>
                      <a:schemeClr val="bg1">
                        <a:lumMod val="85000"/>
                      </a:schemeClr>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zh-CN" altLang="zh-CN" sz="1400" b="0" kern="100" dirty="0">
                          <a:effectLst/>
                          <a:latin typeface="+mn-ea"/>
                          <a:ea typeface="+mn-ea"/>
                        </a:rPr>
                        <a:t>指导专家致辞、介绍复审要求</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指导专家组组长</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algn="ctr">
                        <a:spcAft>
                          <a:spcPts val="0"/>
                        </a:spcAft>
                      </a:pPr>
                      <a:r>
                        <a:rPr lang="zh-CN" altLang="zh-CN" sz="1400" b="0" kern="100" dirty="0">
                          <a:effectLst/>
                          <a:latin typeface="+mn-ea"/>
                          <a:ea typeface="+mn-ea"/>
                        </a:rPr>
                        <a:t>医院领导致辞</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院领导</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421515">
                <a:tc>
                  <a:txBody>
                    <a:bodyPr/>
                    <a:p>
                      <a:pPr algn="ctr">
                        <a:spcAft>
                          <a:spcPts val="0"/>
                        </a:spcAft>
                      </a:pPr>
                      <a:r>
                        <a:rPr lang="en-US" altLang="zh-CN" sz="1400" b="0" kern="100" dirty="0">
                          <a:effectLst/>
                          <a:latin typeface="+mn-ea"/>
                          <a:ea typeface="+mn-ea"/>
                        </a:rPr>
                        <a:t>20’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en-US" sz="1400" b="0" kern="100" dirty="0">
                          <a:effectLst/>
                          <a:latin typeface="+mn-ea"/>
                          <a:ea typeface="+mn-ea"/>
                        </a:rPr>
                        <a:t>PCCM</a:t>
                      </a:r>
                      <a:r>
                        <a:rPr lang="zh-CN" sz="1400" b="0" kern="100" dirty="0">
                          <a:effectLst/>
                          <a:latin typeface="+mn-ea"/>
                          <a:ea typeface="+mn-ea"/>
                        </a:rPr>
                        <a:t>科规范化建设复审情况</a:t>
                      </a:r>
                      <a:r>
                        <a:rPr lang="zh-CN" altLang="en-US" sz="1400" b="0" kern="100" dirty="0">
                          <a:effectLst/>
                          <a:latin typeface="+mn-ea"/>
                          <a:ea typeface="+mn-ea"/>
                        </a:rPr>
                        <a:t>汇报</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p>
                      <a:pPr algn="ctr">
                        <a:spcAft>
                          <a:spcPts val="0"/>
                        </a:spcAft>
                      </a:pPr>
                      <a:r>
                        <a:rPr lang="zh-CN" sz="1400" b="0" kern="100" dirty="0">
                          <a:effectLst/>
                          <a:latin typeface="+mn-ea"/>
                          <a:ea typeface="+mn-ea"/>
                        </a:rPr>
                        <a:t>科室主任</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381756">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mn-ea"/>
                          <a:ea typeface="+mn-ea"/>
                        </a:rPr>
                        <a:t>10’</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提问</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133350" indent="-133350" algn="ctr">
                        <a:spcAft>
                          <a:spcPts val="0"/>
                        </a:spcAft>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p>
                      <a:pPr marL="133350" indent="-133350" algn="ctr">
                        <a:spcAft>
                          <a:spcPts val="0"/>
                        </a:spcAft>
                      </a:pPr>
                      <a:r>
                        <a:rPr lang="en-US" altLang="zh-CN" sz="1400" b="0" kern="100" dirty="0">
                          <a:effectLst/>
                          <a:latin typeface="+mn-ea"/>
                          <a:ea typeface="+mn-ea"/>
                        </a:rPr>
                        <a:t>60’</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c>
                  <a:txBody>
                    <a:bodyPr/>
                    <a:p>
                      <a:pPr marL="133350" indent="-133350" algn="ctr">
                        <a:spcAft>
                          <a:spcPts val="0"/>
                        </a:spcAft>
                      </a:pPr>
                      <a:r>
                        <a:rPr lang="zh-CN" altLang="en-US" sz="1400" kern="100" dirty="0">
                          <a:effectLst/>
                          <a:latin typeface="微软雅黑" panose="020B0503020204020204" pitchFamily="34" charset="-122"/>
                          <a:ea typeface="微软雅黑" panose="020B0503020204020204" pitchFamily="34" charset="-122"/>
                          <a:sym typeface="+mn-ea"/>
                        </a:rPr>
                        <a:t>实地指导</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十项准入现场</a:t>
                      </a:r>
                      <a:r>
                        <a:rPr lang="en-US" altLang="zh-CN"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视频连线、病历</a:t>
                      </a:r>
                      <a:r>
                        <a:rPr lang="en-US" altLang="zh-CN" sz="1200" kern="100" dirty="0">
                          <a:solidFill>
                            <a:schemeClr val="tx1"/>
                          </a:solidFill>
                          <a:effectLst/>
                          <a:latin typeface="微软雅黑" panose="020B0503020204020204" pitchFamily="34" charset="-122"/>
                          <a:ea typeface="微软雅黑" panose="020B0503020204020204" pitchFamily="34" charset="-122"/>
                          <a:sym typeface="+mn-ea"/>
                        </a:rPr>
                        <a:t>/</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报告检查</a:t>
                      </a:r>
                      <a:r>
                        <a:rPr lang="zh-CN" altLang="en-US" sz="1200" kern="100" dirty="0">
                          <a:solidFill>
                            <a:schemeClr val="tx1"/>
                          </a:solidFill>
                          <a:effectLst/>
                          <a:latin typeface="微软雅黑" panose="020B0503020204020204" pitchFamily="34" charset="-122"/>
                          <a:ea typeface="微软雅黑" panose="020B0503020204020204" pitchFamily="34" charset="-122"/>
                          <a:sym typeface="+mn-ea"/>
                        </a:rPr>
                        <a:t>）</a:t>
                      </a:r>
                      <a:endParaRPr lang="zh-CN" altLang="en-US" sz="12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a:txBody>
                  <a:tcPr marL="51435" marR="51435" marT="0" marB="0" anchor="ctr">
                    <a:solidFill>
                      <a:srgbClr val="F2F2F2"/>
                    </a:solidFill>
                  </a:tcPr>
                </a:tc>
                <a:tc>
                  <a:txBody>
                    <a:bodyPr/>
                    <a:p>
                      <a:pPr marL="133350" indent="-133350" algn="ctr">
                        <a:spcAft>
                          <a:spcPts val="0"/>
                        </a:spcAft>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r>
              <a:tr h="381756">
                <a:tc>
                  <a:txBody>
                    <a:bodyPr/>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algn="ctr">
                        <a:spcAft>
                          <a:spcPts val="0"/>
                        </a:spcAft>
                      </a:pPr>
                      <a:r>
                        <a:rPr lang="zh-CN" altLang="zh-CN" sz="1400" b="0" kern="100" dirty="0">
                          <a:effectLst/>
                          <a:latin typeface="+mn-ea"/>
                          <a:ea typeface="+mn-ea"/>
                        </a:rPr>
                        <a:t>反馈考核意见</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a:t>
                      </a:r>
                      <a:endParaRPr lang="en-US" altLang="zh-CN"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p>
                      <a:pPr marL="133350" indent="-133350" algn="ctr" defTabSz="457200" rtl="0" eaLnBrk="1" latinLnBrk="0" hangingPunct="1">
                        <a:spcAft>
                          <a:spcPts val="0"/>
                        </a:spcAft>
                      </a:pPr>
                      <a:r>
                        <a:rPr lang="en-US" altLang="zh-CN" sz="1400" b="0" kern="100" dirty="0">
                          <a:solidFill>
                            <a:schemeClr val="dk1"/>
                          </a:solidFill>
                          <a:effectLst/>
                          <a:latin typeface="+mn-ea"/>
                          <a:ea typeface="+mn-ea"/>
                          <a:cs typeface="+mn-cs"/>
                        </a:rPr>
                        <a:t>5’</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医院领导</a:t>
                      </a:r>
                      <a:r>
                        <a:rPr lang="zh-CN" altLang="en-US" sz="1400" b="0" kern="100" dirty="0">
                          <a:solidFill>
                            <a:schemeClr val="dk1"/>
                          </a:solidFill>
                          <a:effectLst/>
                          <a:latin typeface="+mn-ea"/>
                          <a:ea typeface="+mn-ea"/>
                          <a:cs typeface="+mn-cs"/>
                        </a:rPr>
                        <a:t>总结发言</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院领导</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r>
              <a:tr h="381756">
                <a:tc>
                  <a:txBody>
                    <a:bodyPr/>
                    <a:p>
                      <a:pPr algn="ctr">
                        <a:spcAft>
                          <a:spcPts val="0"/>
                        </a:spcAft>
                      </a:pPr>
                      <a:r>
                        <a:rPr lang="en-US" altLang="zh-CN" sz="1400" b="0" kern="100" dirty="0">
                          <a:effectLst/>
                          <a:latin typeface="+mn-ea"/>
                          <a:ea typeface="+mn-ea"/>
                        </a:rPr>
                        <a:t>20’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p>
                      <a:pPr marL="0" marR="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指导专家内部讨论</a:t>
                      </a:r>
                      <a:r>
                        <a:rPr lang="zh-CN" altLang="en-US" sz="1400" b="0" kern="100" dirty="0">
                          <a:effectLst/>
                          <a:latin typeface="+mn-ea"/>
                          <a:ea typeface="+mn-ea"/>
                        </a:rPr>
                        <a:t>、打分（</a:t>
                      </a:r>
                      <a:r>
                        <a:rPr lang="zh-CN" altLang="en-US" sz="1400" b="0" kern="100" dirty="0">
                          <a:solidFill>
                            <a:srgbClr val="C00000"/>
                          </a:solidFill>
                          <a:effectLst/>
                          <a:latin typeface="+mn-ea"/>
                          <a:ea typeface="+mn-ea"/>
                        </a:rPr>
                        <a:t>医院不参与</a:t>
                      </a:r>
                      <a:r>
                        <a:rPr lang="zh-CN" altLang="en-US" sz="1400" b="0" kern="100" dirty="0">
                          <a:effectLst/>
                          <a:latin typeface="+mn-ea"/>
                          <a:ea typeface="+mn-ea"/>
                        </a:rPr>
                        <a:t>）</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指导专家组</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r>
            </a:tbl>
          </a:graphicData>
        </a:graphic>
      </p:graphicFrame>
      <p:sp>
        <p:nvSpPr>
          <p:cNvPr id="8" name="标题 1"/>
          <p:cNvSpPr>
            <a:spLocks noGrp="1"/>
          </p:cNvSpPr>
          <p:nvPr/>
        </p:nvSpPr>
        <p:spPr>
          <a:xfrm>
            <a:off x="260454" y="169083"/>
            <a:ext cx="8280000" cy="504000"/>
          </a:xfrm>
          <a:prstGeom prst="rect">
            <a:avLst/>
          </a:prstGeom>
        </p:spPr>
        <p:txBody>
          <a:bodyPr vert="horz"/>
          <a:lstStyle>
            <a:lvl1pPr algn="l" defTabSz="457200" rtl="0" eaLnBrk="1" latinLnBrk="0" hangingPunct="1">
              <a:lnSpc>
                <a:spcPct val="100000"/>
              </a:lnSpc>
              <a:spcBef>
                <a:spcPct val="0"/>
              </a:spcBef>
              <a:buNone/>
              <a:defRPr sz="2400" b="1" kern="1200" baseline="0">
                <a:solidFill>
                  <a:schemeClr val="tx2"/>
                </a:solidFill>
                <a:latin typeface="Arial" panose="020B0604020202020204" pitchFamily="34" charset="0"/>
                <a:ea typeface="+mj-ea"/>
                <a:cs typeface="Arial" panose="020B0604020202020204" pitchFamily="34" charset="0"/>
              </a:defRPr>
            </a:lvl1pPr>
          </a:lstStyle>
          <a:p>
            <a:r>
              <a:rPr lang="zh-CN" altLang="en-US" sz="2800" dirty="0">
                <a:solidFill>
                  <a:srgbClr val="7F191D"/>
                </a:solidFill>
                <a:latin typeface="微软雅黑" panose="020B0503020204020204" pitchFamily="34" charset="-122"/>
                <a:ea typeface="微软雅黑" panose="020B0503020204020204" pitchFamily="34" charset="-122"/>
                <a:cs typeface="+mj-cs"/>
              </a:rPr>
              <a:t>议程</a:t>
            </a:r>
            <a:br>
              <a:rPr lang="en-US" altLang="zh-CN" dirty="0">
                <a:solidFill>
                  <a:srgbClr val="7F191D"/>
                </a:solidFill>
              </a:rPr>
            </a:br>
            <a:endParaRPr lang="en-US" altLang="zh-CN" dirty="0">
              <a:solidFill>
                <a:srgbClr val="7F191D"/>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69863"/>
            <a:ext cx="5921375" cy="993775"/>
          </a:xfrm>
        </p:spPr>
        <p:txBody>
          <a:bodyPr vert="horz" lIns="68580" tIns="34290" rIns="68580" bIns="34290" rtlCol="0" anchor="ctr">
            <a:normAutofit/>
          </a:bodyPr>
          <a:lstStyle/>
          <a:p>
            <a:pPr algn="l"/>
            <a: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PCCM</a:t>
            </a:r>
            <a:r>
              <a:rPr lang="zh-CN" altLang="en-US"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专培、专修、单修（</a:t>
            </a:r>
            <a:r>
              <a:rPr lang="en-US" altLang="zh-CN"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3</a:t>
            </a:r>
            <a:r>
              <a:rPr lang="zh-CN" altLang="en-US" sz="2400" b="1" kern="0" dirty="0">
                <a:solidFill>
                  <a:srgbClr val="A60000"/>
                </a:solidFill>
                <a:latin typeface="等线" panose="02010600030101010101" pitchFamily="2" charset="-122"/>
                <a:ea typeface="微软雅黑" panose="020B0503020204020204" pitchFamily="34" charset="-122"/>
                <a:cs typeface="Calibri" panose="020F0502020204030204" pitchFamily="34" charset="0"/>
              </a:rPr>
              <a:t>年考核期）</a:t>
            </a:r>
            <a:br>
              <a:rPr lang="en-US" altLang="zh-CN" sz="2400" b="1" kern="0" dirty="0">
                <a:solidFill>
                  <a:srgbClr val="000000"/>
                </a:solidFill>
                <a:latin typeface="等线" panose="02010600030101010101" pitchFamily="2" charset="-122"/>
                <a:ea typeface="微软雅黑" panose="020B0503020204020204" pitchFamily="34" charset="-122"/>
                <a:cs typeface="Calibri" panose="020F050202020403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内容占位符 2"/>
          <p:cNvSpPr txBox="1"/>
          <p:nvPr/>
        </p:nvSpPr>
        <p:spPr>
          <a:xfrm>
            <a:off x="342000" y="2334614"/>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graphicFrame>
        <p:nvGraphicFramePr>
          <p:cNvPr id="4" name="表格 3"/>
          <p:cNvGraphicFramePr/>
          <p:nvPr>
            <p:custDataLst>
              <p:tags r:id="rId1"/>
            </p:custDataLst>
          </p:nvPr>
        </p:nvGraphicFramePr>
        <p:xfrm>
          <a:off x="266065" y="879475"/>
          <a:ext cx="8582660" cy="1442720"/>
        </p:xfrm>
        <a:graphic>
          <a:graphicData uri="http://schemas.openxmlformats.org/drawingml/2006/table">
            <a:tbl>
              <a:tblPr/>
              <a:tblGrid>
                <a:gridCol w="330835"/>
                <a:gridCol w="1576705"/>
                <a:gridCol w="1225550"/>
                <a:gridCol w="3304540"/>
                <a:gridCol w="2145030"/>
              </a:tblGrid>
              <a:tr h="483235">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959485">
                <a:tc>
                  <a:txBody>
                    <a:bodyPr/>
                    <a:p>
                      <a:pPr algn="ctr" fontAlgn="ctr"/>
                      <a:r>
                        <a:rPr lang="en-US" altLang="zh-CN" sz="800" b="1" i="0">
                          <a:solidFill>
                            <a:srgbClr val="000000"/>
                          </a:solidFill>
                          <a:latin typeface="微软雅黑" panose="020B0503020204020204" pitchFamily="34" charset="-122"/>
                          <a:ea typeface="微软雅黑" panose="020B0503020204020204" pitchFamily="34" charset="-122"/>
                        </a:rPr>
                        <a:t>1-9</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en-US" altLang="zh-CN" sz="800" b="1" i="0">
                          <a:solidFill>
                            <a:srgbClr val="000000"/>
                          </a:solidFill>
                          <a:latin typeface="微软雅黑" panose="020B0503020204020204" pitchFamily="34" charset="-122"/>
                          <a:ea typeface="微软雅黑" panose="020B0503020204020204" pitchFamily="34" charset="-122"/>
                        </a:rPr>
                        <a:t>PCCM</a:t>
                      </a:r>
                      <a:r>
                        <a:rPr lang="zh-CN" altLang="en-US" sz="800" b="1" i="0">
                          <a:solidFill>
                            <a:srgbClr val="000000"/>
                          </a:solidFill>
                          <a:latin typeface="微软雅黑" panose="020B0503020204020204" pitchFamily="34" charset="-122"/>
                          <a:ea typeface="微软雅黑" panose="020B0503020204020204" pitchFamily="34" charset="-122"/>
                        </a:rPr>
                        <a:t>专培、专修、单修（</a:t>
                      </a: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年考核期）</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1.3</a:t>
                      </a:r>
                      <a:r>
                        <a:rPr lang="zh-CN" altLang="en-US" sz="800" b="0" i="0">
                          <a:solidFill>
                            <a:srgbClr val="000000"/>
                          </a:solidFill>
                          <a:latin typeface="微软雅黑" panose="020B0503020204020204" pitchFamily="34" charset="-122"/>
                          <a:ea typeface="微软雅黑" panose="020B0503020204020204" pitchFamily="34" charset="-122"/>
                        </a:rPr>
                        <a:t>年内呼吸与危重症医学科有组织本科医师进行</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专培、专修、单修学习；</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0" i="0">
                          <a:solidFill>
                            <a:srgbClr val="000000"/>
                          </a:solidFill>
                          <a:latin typeface="微软雅黑" panose="020B0503020204020204" pitchFamily="34" charset="-122"/>
                          <a:ea typeface="微软雅黑" panose="020B0503020204020204" pitchFamily="34" charset="-122"/>
                        </a:rPr>
                        <a:t>2.</a:t>
                      </a:r>
                      <a:r>
                        <a:rPr lang="zh-CN" altLang="en-US" sz="800" b="0" i="0">
                          <a:solidFill>
                            <a:srgbClr val="000000"/>
                          </a:solidFill>
                          <a:latin typeface="微软雅黑" panose="020B0503020204020204" pitchFamily="34" charset="-122"/>
                          <a:ea typeface="微软雅黑" panose="020B0503020204020204" pitchFamily="34" charset="-122"/>
                        </a:rPr>
                        <a:t>或</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年内被评定为</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专培、专修、单修基地的单位，承担相应的培训任务；</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有专修、单修、专培基地颁发的证书，或已被录取且进入基地（由项目办公室核查）；如是专培、专修、单修基地，可提供相关文件。</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800" b="0" i="0">
                          <a:solidFill>
                            <a:srgbClr val="000000"/>
                          </a:solidFill>
                          <a:latin typeface="微软雅黑" panose="020B0503020204020204" pitchFamily="34" charset="-122"/>
                          <a:ea typeface="微软雅黑" panose="020B0503020204020204" pitchFamily="34" charset="-122"/>
                        </a:rPr>
                        <a:t>上传</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年内（最多在复审当年向前数</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年）呼吸与危重症医学科有组织本科医师进行</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专培、专修、单修学习证明 ；或 </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年内（最多在复审当年向前数</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年）被评定为</a:t>
                      </a:r>
                      <a:r>
                        <a:rPr lang="en-US" altLang="zh-CN" sz="800" b="0" i="0">
                          <a:solidFill>
                            <a:srgbClr val="000000"/>
                          </a:solidFill>
                          <a:latin typeface="微软雅黑" panose="020B0503020204020204" pitchFamily="34" charset="-122"/>
                          <a:ea typeface="微软雅黑" panose="020B0503020204020204" pitchFamily="34" charset="-122"/>
                        </a:rPr>
                        <a:t>PCCM</a:t>
                      </a:r>
                      <a:r>
                        <a:rPr lang="zh-CN" altLang="en-US" sz="800" b="0" i="0">
                          <a:solidFill>
                            <a:srgbClr val="000000"/>
                          </a:solidFill>
                          <a:latin typeface="微软雅黑" panose="020B0503020204020204" pitchFamily="34" charset="-122"/>
                          <a:ea typeface="微软雅黑" panose="020B0503020204020204" pitchFamily="34" charset="-122"/>
                        </a:rPr>
                        <a:t>专培、专修、单修基地的单位，承担相应的培训任务证明</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6" name="think-cell 幻灯片" r:id="rId2" imgW="5715" imgH="5715" progId="TCLayout.ActiveDocument.1">
                  <p:embed/>
                </p:oleObj>
              </mc:Choice>
              <mc:Fallback>
                <p:oleObj name="think-cell 幻灯片" r:id="rId2" imgW="5715" imgH="5715" progId="TCLayout.ActiveDocument.1">
                  <p:embed/>
                  <p:pic>
                    <p:nvPicPr>
                      <p:cNvPr id="0" name="图片 3085"/>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2" name="标题 1"/>
          <p:cNvSpPr>
            <a:spLocks noGrp="1"/>
          </p:cNvSpPr>
          <p:nvPr>
            <p:ph type="title" idx="4294967295"/>
          </p:nvPr>
        </p:nvSpPr>
        <p:spPr>
          <a:xfrm>
            <a:off x="0" y="169863"/>
            <a:ext cx="5921375" cy="993775"/>
          </a:xfrm>
        </p:spPr>
        <p:txBody>
          <a:bodyPr vert="horz" lIns="68580" tIns="34290" rIns="68580" bIns="34290" rtlCol="0" anchor="ctr">
            <a:normAutofit/>
          </a:bodyPr>
          <a:lstStyle/>
          <a:p>
            <a:pPr algn="l"/>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区域专科联合体</a:t>
            </a:r>
            <a:br>
              <a:rPr lang="en-US" altLang="zh-CN"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br>
            <a:endParaRPr 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内容占位符 2"/>
          <p:cNvSpPr txBox="1"/>
          <p:nvPr/>
        </p:nvSpPr>
        <p:spPr>
          <a:xfrm>
            <a:off x="342000" y="1985733"/>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graphicFrame>
        <p:nvGraphicFramePr>
          <p:cNvPr id="3" name="表格 2"/>
          <p:cNvGraphicFramePr/>
          <p:nvPr>
            <p:custDataLst>
              <p:tags r:id="rId4"/>
            </p:custDataLst>
          </p:nvPr>
        </p:nvGraphicFramePr>
        <p:xfrm>
          <a:off x="290830" y="896620"/>
          <a:ext cx="8574405" cy="1085215"/>
        </p:xfrm>
        <a:graphic>
          <a:graphicData uri="http://schemas.openxmlformats.org/drawingml/2006/table">
            <a:tbl>
              <a:tblPr/>
              <a:tblGrid>
                <a:gridCol w="331470"/>
                <a:gridCol w="1656080"/>
                <a:gridCol w="731520"/>
                <a:gridCol w="3988435"/>
                <a:gridCol w="1866900"/>
              </a:tblGrid>
              <a:tr h="541020">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编号</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9000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三级医院考核指标</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检查方法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9C1E22"/>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复审检查内容与方法</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7030A0"/>
                    </a:solidFill>
                  </a:tcPr>
                </a:tc>
                <a:tc>
                  <a:txBody>
                    <a:bodyPr/>
                    <a:p>
                      <a:pPr algn="ctr" fontAlgn="ctr"/>
                      <a:r>
                        <a:rPr lang="zh-CN" altLang="en-US" sz="1000" b="1" i="0">
                          <a:solidFill>
                            <a:srgbClr val="FFFFFF"/>
                          </a:solidFill>
                          <a:latin typeface="微软雅黑" panose="020B0503020204020204" pitchFamily="34" charset="-122"/>
                          <a:ea typeface="微软雅黑" panose="020B0503020204020204" pitchFamily="34" charset="-122"/>
                        </a:rPr>
                        <a:t>上传</a:t>
                      </a:r>
                      <a:r>
                        <a:rPr lang="en-US" altLang="zh-CN" sz="1000" b="1" i="0">
                          <a:solidFill>
                            <a:srgbClr val="FFFFFF"/>
                          </a:solidFill>
                          <a:latin typeface="微软雅黑" panose="020B0503020204020204" pitchFamily="34" charset="-122"/>
                          <a:ea typeface="微软雅黑" panose="020B0503020204020204" pitchFamily="34" charset="-122"/>
                        </a:rPr>
                        <a:t>PCCM</a:t>
                      </a:r>
                      <a:r>
                        <a:rPr lang="zh-CN" altLang="en-US" sz="1000" b="1" i="0">
                          <a:solidFill>
                            <a:srgbClr val="FFFFFF"/>
                          </a:solidFill>
                          <a:latin typeface="微软雅黑" panose="020B0503020204020204" pitchFamily="34" charset="-122"/>
                          <a:ea typeface="微软雅黑" panose="020B0503020204020204" pitchFamily="34" charset="-122"/>
                        </a:rPr>
                        <a:t>网站数据要求</a:t>
                      </a:r>
                      <a:endParaRPr lang="zh-CN" altLang="en-US" sz="1000" b="1" i="0">
                        <a:solidFill>
                          <a:srgbClr val="FFFFFF"/>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2F75B5"/>
                    </a:solidFill>
                  </a:tcPr>
                </a:tc>
              </a:tr>
              <a:tr h="544195">
                <a:tc>
                  <a:txBody>
                    <a:bodyPr/>
                    <a:p>
                      <a:pPr algn="l" fontAlgn="ctr"/>
                      <a:r>
                        <a:rPr lang="en-US" altLang="zh-CN" sz="800" b="1" i="0">
                          <a:solidFill>
                            <a:srgbClr val="000000"/>
                          </a:solidFill>
                          <a:latin typeface="微软雅黑" panose="020B0503020204020204" pitchFamily="34" charset="-122"/>
                          <a:ea typeface="微软雅黑" panose="020B0503020204020204" pitchFamily="34" charset="-122"/>
                        </a:rPr>
                        <a:t>1-10</a:t>
                      </a:r>
                      <a:endParaRPr lang="en-US" altLang="zh-CN"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1" i="0">
                          <a:solidFill>
                            <a:srgbClr val="000000"/>
                          </a:solidFill>
                          <a:latin typeface="微软雅黑" panose="020B0503020204020204" pitchFamily="34" charset="-122"/>
                          <a:ea typeface="微软雅黑" panose="020B0503020204020204" pitchFamily="34" charset="-122"/>
                        </a:rPr>
                        <a:t>区域专科联合体</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ctr" fontAlgn="ctr"/>
                      <a:r>
                        <a:rPr lang="zh-CN" altLang="en-US" sz="800" b="1" i="0">
                          <a:solidFill>
                            <a:srgbClr val="000000"/>
                          </a:solidFill>
                          <a:latin typeface="微软雅黑" panose="020B0503020204020204" pitchFamily="34" charset="-122"/>
                          <a:ea typeface="微软雅黑" panose="020B0503020204020204" pitchFamily="34" charset="-122"/>
                        </a:rPr>
                        <a:t>现场</a:t>
                      </a:r>
                      <a:r>
                        <a:rPr lang="en-US" altLang="zh-CN" sz="800" b="1" i="0">
                          <a:solidFill>
                            <a:srgbClr val="000000"/>
                          </a:solidFill>
                          <a:latin typeface="微软雅黑" panose="020B0503020204020204" pitchFamily="34" charset="-122"/>
                          <a:ea typeface="微软雅黑" panose="020B0503020204020204" pitchFamily="34" charset="-122"/>
                        </a:rPr>
                        <a:t>/</a:t>
                      </a:r>
                      <a:r>
                        <a:rPr lang="zh-CN" altLang="en-US" sz="800" b="1" i="0">
                          <a:solidFill>
                            <a:srgbClr val="000000"/>
                          </a:solidFill>
                          <a:latin typeface="微软雅黑" panose="020B0503020204020204" pitchFamily="34" charset="-122"/>
                          <a:ea typeface="微软雅黑" panose="020B0503020204020204" pitchFamily="34" charset="-122"/>
                        </a:rPr>
                        <a:t>视频连线检查</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800" b="0" i="0">
                          <a:solidFill>
                            <a:srgbClr val="000000"/>
                          </a:solidFill>
                          <a:latin typeface="微软雅黑" panose="020B0503020204020204" pitchFamily="34" charset="-122"/>
                          <a:ea typeface="微软雅黑" panose="020B0503020204020204" pitchFamily="34" charset="-122"/>
                        </a:rPr>
                        <a:t>1.</a:t>
                      </a:r>
                      <a:r>
                        <a:rPr lang="zh-CN" altLang="en-US" sz="800" b="0" i="0">
                          <a:solidFill>
                            <a:srgbClr val="000000"/>
                          </a:solidFill>
                          <a:latin typeface="微软雅黑" panose="020B0503020204020204" pitchFamily="34" charset="-122"/>
                          <a:ea typeface="微软雅黑" panose="020B0503020204020204" pitchFamily="34" charset="-122"/>
                        </a:rPr>
                        <a:t>实现专科对口扶持、业务指导、远程会诊、双向转诊、信息互通等功能，推动医疗资源下沉，病人双向转诊，逐步缓解看病难；</a:t>
                      </a:r>
                      <a:br>
                        <a:rPr lang="zh-CN" altLang="en-US" sz="800" b="0" i="0">
                          <a:solidFill>
                            <a:srgbClr val="000000"/>
                          </a:solidFill>
                          <a:latin typeface="微软雅黑" panose="020B0503020204020204" pitchFamily="34" charset="-122"/>
                          <a:ea typeface="微软雅黑" panose="020B0503020204020204" pitchFamily="34" charset="-122"/>
                        </a:rPr>
                      </a:br>
                      <a:r>
                        <a:rPr lang="en-US" altLang="zh-CN" sz="800" b="1" i="0">
                          <a:solidFill>
                            <a:srgbClr val="000000"/>
                          </a:solidFill>
                          <a:latin typeface="微软雅黑" panose="020B0503020204020204" pitchFamily="34" charset="-122"/>
                          <a:ea typeface="微软雅黑" panose="020B0503020204020204" pitchFamily="34" charset="-122"/>
                        </a:rPr>
                        <a:t>2.</a:t>
                      </a:r>
                      <a:r>
                        <a:rPr lang="zh-CN" altLang="en-US" sz="800" b="1" i="0">
                          <a:solidFill>
                            <a:srgbClr val="000000"/>
                          </a:solidFill>
                          <a:latin typeface="微软雅黑" panose="020B0503020204020204" pitchFamily="34" charset="-122"/>
                          <a:ea typeface="微软雅黑" panose="020B0503020204020204" pitchFamily="34" charset="-122"/>
                        </a:rPr>
                        <a:t>检查</a:t>
                      </a:r>
                      <a:r>
                        <a:rPr lang="en-US" altLang="zh-CN" sz="800" b="1" i="0">
                          <a:solidFill>
                            <a:srgbClr val="000000"/>
                          </a:solidFill>
                          <a:latin typeface="微软雅黑" panose="020B0503020204020204" pitchFamily="34" charset="-122"/>
                          <a:ea typeface="微软雅黑" panose="020B0503020204020204" pitchFamily="34" charset="-122"/>
                        </a:rPr>
                        <a:t>3</a:t>
                      </a:r>
                      <a:r>
                        <a:rPr lang="zh-CN" altLang="en-US" sz="800" b="1" i="0">
                          <a:solidFill>
                            <a:srgbClr val="000000"/>
                          </a:solidFill>
                          <a:latin typeface="微软雅黑" panose="020B0503020204020204" pitchFamily="34" charset="-122"/>
                          <a:ea typeface="微软雅黑" panose="020B0503020204020204" pitchFamily="34" charset="-122"/>
                        </a:rPr>
                        <a:t>年内的专科联合体活动或有签署的协议。</a:t>
                      </a:r>
                      <a:endParaRPr lang="zh-CN" altLang="en-US" sz="800" b="1"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algn="l" fontAlgn="ctr"/>
                      <a:r>
                        <a:rPr lang="zh-CN" altLang="en-US" sz="800" b="0" i="0">
                          <a:solidFill>
                            <a:srgbClr val="000000"/>
                          </a:solidFill>
                          <a:latin typeface="微软雅黑" panose="020B0503020204020204" pitchFamily="34" charset="-122"/>
                          <a:ea typeface="微软雅黑" panose="020B0503020204020204" pitchFamily="34" charset="-122"/>
                        </a:rPr>
                        <a:t>上传</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年内（最多在复审当年向前数</a:t>
                      </a:r>
                      <a:r>
                        <a:rPr lang="en-US" altLang="zh-CN" sz="800" b="0" i="0">
                          <a:solidFill>
                            <a:srgbClr val="000000"/>
                          </a:solidFill>
                          <a:latin typeface="微软雅黑" panose="020B0503020204020204" pitchFamily="34" charset="-122"/>
                          <a:ea typeface="微软雅黑" panose="020B0503020204020204" pitchFamily="34" charset="-122"/>
                        </a:rPr>
                        <a:t>3</a:t>
                      </a:r>
                      <a:r>
                        <a:rPr lang="zh-CN" altLang="en-US" sz="800" b="0" i="0">
                          <a:solidFill>
                            <a:srgbClr val="000000"/>
                          </a:solidFill>
                          <a:latin typeface="微软雅黑" panose="020B0503020204020204" pitchFamily="34" charset="-122"/>
                          <a:ea typeface="微软雅黑" panose="020B0503020204020204" pitchFamily="34" charset="-122"/>
                        </a:rPr>
                        <a:t>年）的专科联合体活动，或者有签署协议</a:t>
                      </a:r>
                      <a:endParaRPr lang="zh-CN" altLang="en-US" sz="800" b="0" i="0">
                        <a:solidFill>
                          <a:srgbClr val="000000"/>
                        </a:solidFill>
                        <a:latin typeface="微软雅黑" panose="020B0503020204020204" pitchFamily="34" charset="-122"/>
                        <a:ea typeface="微软雅黑" panose="020B0503020204020204" pitchFamily="34"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9E1F2"/>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提问</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 y="0"/>
            <a:ext cx="9149379" cy="5143500"/>
          </a:xfrm>
          <a:prstGeom prst="rect">
            <a:avLst/>
          </a:prstGeom>
        </p:spPr>
      </p:pic>
      <p:sp>
        <p:nvSpPr>
          <p:cNvPr id="5" name="标题 1"/>
          <p:cNvSpPr txBox="1"/>
          <p:nvPr/>
        </p:nvSpPr>
        <p:spPr>
          <a:xfrm>
            <a:off x="126111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线上</a:t>
            </a:r>
            <a:r>
              <a:rPr lang="en-US" altLang="zh-CN"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线下实地展示与互动</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212834" y="300018"/>
            <a:ext cx="7801639" cy="689399"/>
          </a:xfrm>
        </p:spPr>
        <p:txBody>
          <a:bodyPr/>
          <a:lstStyle/>
          <a:p>
            <a:pPr algn="l" eaLnBrk="1" hangingPunct="1">
              <a:defRPr/>
            </a:pPr>
            <a:r>
              <a:rPr lang="zh-CN" alt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线上</a:t>
            </a:r>
            <a:r>
              <a:rPr lang="en-US" altLang="zh-CN"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线下实地展示与互动顺序</a:t>
            </a:r>
            <a:endParaRPr lang="en-US" sz="27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任意多边形: 形状 24"/>
          <p:cNvSpPr/>
          <p:nvPr/>
        </p:nvSpPr>
        <p:spPr>
          <a:xfrm>
            <a:off x="714704"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711200">
              <a:lnSpc>
                <a:spcPct val="90000"/>
              </a:lnSpc>
              <a:spcBef>
                <a:spcPct val="0"/>
              </a:spcBef>
              <a:spcAft>
                <a:spcPct val="35000"/>
              </a:spcAft>
              <a:buNone/>
            </a:pPr>
            <a:r>
              <a:rPr lang="zh-CN" altLang="en-US" sz="1600" b="1" kern="1200">
                <a:solidFill>
                  <a:schemeClr val="bg1"/>
                </a:solidFill>
                <a:latin typeface="+mn-ea"/>
                <a:ea typeface="+mn-ea"/>
              </a:rPr>
              <a:t>门诊</a:t>
            </a:r>
            <a:endParaRPr lang="zh-CN" altLang="en-US" sz="1600" b="1" kern="1200" dirty="0">
              <a:solidFill>
                <a:schemeClr val="bg1"/>
              </a:solidFill>
              <a:latin typeface="+mn-ea"/>
              <a:ea typeface="+mn-ea"/>
            </a:endParaRPr>
          </a:p>
        </p:txBody>
      </p:sp>
      <p:sp>
        <p:nvSpPr>
          <p:cNvPr id="26" name="任意多边形: 形状 25"/>
          <p:cNvSpPr/>
          <p:nvPr>
            <p:custDataLst>
              <p:tags r:id="rId1"/>
            </p:custDataLst>
          </p:nvPr>
        </p:nvSpPr>
        <p:spPr>
          <a:xfrm rot="89428">
            <a:off x="1591994" y="2295834"/>
            <a:ext cx="214941" cy="192441"/>
          </a:xfrm>
          <a:custGeom>
            <a:avLst/>
            <a:gdLst>
              <a:gd name="connsiteX0" fmla="*/ 0 w 214941"/>
              <a:gd name="connsiteY0" fmla="*/ 38488 h 192441"/>
              <a:gd name="connsiteX1" fmla="*/ 118721 w 214941"/>
              <a:gd name="connsiteY1" fmla="*/ 38488 h 192441"/>
              <a:gd name="connsiteX2" fmla="*/ 118721 w 214941"/>
              <a:gd name="connsiteY2" fmla="*/ 0 h 192441"/>
              <a:gd name="connsiteX3" fmla="*/ 214941 w 214941"/>
              <a:gd name="connsiteY3" fmla="*/ 96221 h 192441"/>
              <a:gd name="connsiteX4" fmla="*/ 118721 w 214941"/>
              <a:gd name="connsiteY4" fmla="*/ 192441 h 192441"/>
              <a:gd name="connsiteX5" fmla="*/ 118721 w 214941"/>
              <a:gd name="connsiteY5" fmla="*/ 153953 h 192441"/>
              <a:gd name="connsiteX6" fmla="*/ 0 w 214941"/>
              <a:gd name="connsiteY6" fmla="*/ 153953 h 192441"/>
              <a:gd name="connsiteX7" fmla="*/ 0 w 214941"/>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941" h="192441">
                <a:moveTo>
                  <a:pt x="0" y="38488"/>
                </a:moveTo>
                <a:lnTo>
                  <a:pt x="118721" y="38488"/>
                </a:lnTo>
                <a:lnTo>
                  <a:pt x="118721" y="0"/>
                </a:lnTo>
                <a:lnTo>
                  <a:pt x="214941" y="96221"/>
                </a:lnTo>
                <a:lnTo>
                  <a:pt x="118721" y="192441"/>
                </a:lnTo>
                <a:lnTo>
                  <a:pt x="118721"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8487" rIns="57731" bIns="38488" numCol="1" spcCol="1270" anchor="ctr" anchorCtr="0">
            <a:noAutofit/>
          </a:bodyPr>
          <a:lstStyle/>
          <a:p>
            <a:pPr marL="0" lvl="0" indent="0" algn="ctr" defTabSz="711200">
              <a:lnSpc>
                <a:spcPct val="90000"/>
              </a:lnSpc>
              <a:spcBef>
                <a:spcPct val="0"/>
              </a:spcBef>
              <a:spcAft>
                <a:spcPct val="35000"/>
              </a:spcAft>
              <a:buNone/>
            </a:pPr>
            <a:endParaRPr lang="zh-CN" altLang="en-US" sz="1600" kern="1200">
              <a:solidFill>
                <a:srgbClr val="002F5F"/>
              </a:solidFill>
            </a:endParaRPr>
          </a:p>
        </p:txBody>
      </p:sp>
      <p:sp>
        <p:nvSpPr>
          <p:cNvPr id="27" name="任意多边形: 形状 26"/>
          <p:cNvSpPr/>
          <p:nvPr>
            <p:custDataLst>
              <p:tags r:id="rId2"/>
            </p:custDataLst>
          </p:nvPr>
        </p:nvSpPr>
        <p:spPr>
          <a:xfrm>
            <a:off x="1896089" y="1690407"/>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a:solidFill>
                  <a:schemeClr val="bg1"/>
                </a:solidFill>
                <a:latin typeface="微软雅黑" panose="020B0503020204020204" pitchFamily="34" charset="-122"/>
                <a:ea typeface="微软雅黑" panose="020B0503020204020204" pitchFamily="34" charset="-122"/>
                <a:cs typeface="+mn-cs"/>
              </a:rPr>
              <a:t>门诊综合诊疗室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28" name="任意多边形: 形状 27"/>
          <p:cNvSpPr/>
          <p:nvPr>
            <p:custDataLst>
              <p:tags r:id="rId3"/>
            </p:custDataLst>
          </p:nvPr>
        </p:nvSpPr>
        <p:spPr>
          <a:xfrm rot="21493438">
            <a:off x="2725877" y="2295576"/>
            <a:ext cx="114199" cy="192441"/>
          </a:xfrm>
          <a:custGeom>
            <a:avLst/>
            <a:gdLst>
              <a:gd name="connsiteX0" fmla="*/ 0 w 114199"/>
              <a:gd name="connsiteY0" fmla="*/ 38488 h 192441"/>
              <a:gd name="connsiteX1" fmla="*/ 57100 w 114199"/>
              <a:gd name="connsiteY1" fmla="*/ 38488 h 192441"/>
              <a:gd name="connsiteX2" fmla="*/ 57100 w 114199"/>
              <a:gd name="connsiteY2" fmla="*/ 0 h 192441"/>
              <a:gd name="connsiteX3" fmla="*/ 114199 w 114199"/>
              <a:gd name="connsiteY3" fmla="*/ 96221 h 192441"/>
              <a:gd name="connsiteX4" fmla="*/ 57100 w 114199"/>
              <a:gd name="connsiteY4" fmla="*/ 192441 h 192441"/>
              <a:gd name="connsiteX5" fmla="*/ 57100 w 114199"/>
              <a:gd name="connsiteY5" fmla="*/ 153953 h 192441"/>
              <a:gd name="connsiteX6" fmla="*/ 0 w 114199"/>
              <a:gd name="connsiteY6" fmla="*/ 153953 h 192441"/>
              <a:gd name="connsiteX7" fmla="*/ 0 w 114199"/>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199" h="192441">
                <a:moveTo>
                  <a:pt x="0" y="38488"/>
                </a:moveTo>
                <a:lnTo>
                  <a:pt x="57100" y="38488"/>
                </a:lnTo>
                <a:lnTo>
                  <a:pt x="57100" y="0"/>
                </a:lnTo>
                <a:lnTo>
                  <a:pt x="114199" y="96221"/>
                </a:lnTo>
                <a:lnTo>
                  <a:pt x="57100" y="192441"/>
                </a:lnTo>
                <a:lnTo>
                  <a:pt x="57100"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Overflow="overflow" horzOverflow="overflow" vert="horz" wrap="square" lIns="0" tIns="38487" rIns="57731" bIns="38488" numCol="1" spcCol="1270" rtlCol="0" fromWordArt="0" anchor="ctr" anchorCtr="0" forceAA="0" compatLnSpc="1">
            <a:noAutofit/>
          </a:bodyPr>
          <a:lstStyle/>
          <a:p>
            <a:pPr lvl="0" algn="ctr" defTabSz="711200">
              <a:lnSpc>
                <a:spcPct val="90000"/>
              </a:lnSpc>
              <a:spcAft>
                <a:spcPct val="35000"/>
              </a:spcAft>
              <a:buClrTx/>
              <a:buSzTx/>
              <a:buFontTx/>
            </a:pPr>
            <a:endParaRPr lang="zh-CN" altLang="en-US" sz="1600">
              <a:solidFill>
                <a:srgbClr val="002F5F"/>
              </a:solidFill>
              <a:sym typeface="+mn-ea"/>
            </a:endParaRPr>
          </a:p>
        </p:txBody>
      </p:sp>
      <p:sp>
        <p:nvSpPr>
          <p:cNvPr id="29" name="任意多边形: 形状 28"/>
          <p:cNvSpPr/>
          <p:nvPr>
            <p:custDataLst>
              <p:tags r:id="rId4"/>
            </p:custDataLst>
          </p:nvPr>
        </p:nvSpPr>
        <p:spPr>
          <a:xfrm>
            <a:off x="2887430"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肺功能室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0" name="任意多边形: 形状 29"/>
          <p:cNvSpPr/>
          <p:nvPr>
            <p:custDataLst>
              <p:tags r:id="rId5"/>
            </p:custDataLst>
          </p:nvPr>
        </p:nvSpPr>
        <p:spPr>
          <a:xfrm>
            <a:off x="3741001"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Overflow="overflow" horzOverflow="overflow" vert="horz" wrap="square" lIns="0" tIns="38487" rIns="57731" bIns="38488" numCol="1" spcCol="1270" rtlCol="0" fromWordArt="0" anchor="ctr" anchorCtr="0" forceAA="0" compatLnSpc="1">
            <a:noAutofit/>
          </a:bodyPr>
          <a:lstStyle/>
          <a:p>
            <a:pPr lvl="0" algn="ctr" defTabSz="711200">
              <a:lnSpc>
                <a:spcPct val="90000"/>
              </a:lnSpc>
              <a:spcAft>
                <a:spcPct val="35000"/>
              </a:spcAft>
              <a:buClrTx/>
              <a:buSzTx/>
              <a:buFontTx/>
            </a:pPr>
            <a:endParaRPr lang="zh-CN" altLang="en-US" sz="1600">
              <a:solidFill>
                <a:srgbClr val="002F5F"/>
              </a:solidFill>
              <a:sym typeface="+mn-ea"/>
            </a:endParaRPr>
          </a:p>
        </p:txBody>
      </p:sp>
      <p:sp>
        <p:nvSpPr>
          <p:cNvPr id="31" name="任意多边形: 形状 30"/>
          <p:cNvSpPr/>
          <p:nvPr>
            <p:custDataLst>
              <p:tags r:id="rId6"/>
            </p:custDataLst>
          </p:nvPr>
        </p:nvSpPr>
        <p:spPr>
          <a:xfrm>
            <a:off x="3973793"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呼吸内镜室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2" name="任意多边形: 形状 31"/>
          <p:cNvSpPr/>
          <p:nvPr>
            <p:custDataLst>
              <p:tags r:id="rId7"/>
            </p:custDataLst>
          </p:nvPr>
        </p:nvSpPr>
        <p:spPr>
          <a:xfrm>
            <a:off x="4827364"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Overflow="overflow" horzOverflow="overflow" vert="horz" wrap="square" lIns="0" tIns="38487" rIns="57731" bIns="38488" numCol="1" spcCol="1270" rtlCol="0" fromWordArt="0" anchor="ctr" anchorCtr="0" forceAA="0" compatLnSpc="1">
            <a:noAutofit/>
          </a:bodyPr>
          <a:lstStyle/>
          <a:p>
            <a:pPr lvl="0" algn="ctr" defTabSz="711200">
              <a:lnSpc>
                <a:spcPct val="90000"/>
              </a:lnSpc>
              <a:spcAft>
                <a:spcPct val="35000"/>
              </a:spcAft>
              <a:buClrTx/>
              <a:buSzTx/>
              <a:buFontTx/>
            </a:pPr>
            <a:endParaRPr lang="zh-CN" altLang="en-US" sz="1600">
              <a:solidFill>
                <a:srgbClr val="002F5F"/>
              </a:solidFill>
              <a:sym typeface="+mn-ea"/>
            </a:endParaRPr>
          </a:p>
        </p:txBody>
      </p:sp>
      <p:sp>
        <p:nvSpPr>
          <p:cNvPr id="33" name="任意多边形: 形状 32"/>
          <p:cNvSpPr/>
          <p:nvPr>
            <p:custDataLst>
              <p:tags r:id="rId8"/>
            </p:custDataLst>
          </p:nvPr>
        </p:nvSpPr>
        <p:spPr>
          <a:xfrm>
            <a:off x="5060156"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dirty="0">
                <a:solidFill>
                  <a:schemeClr val="bg1"/>
                </a:solidFill>
                <a:latin typeface="微软雅黑" panose="020B0503020204020204" pitchFamily="34" charset="-122"/>
                <a:ea typeface="微软雅黑" panose="020B0503020204020204" pitchFamily="34" charset="-122"/>
                <a:cs typeface="+mn-cs"/>
              </a:rPr>
              <a:t>呼吸睡眠治疗室</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sp>
        <p:nvSpPr>
          <p:cNvPr id="34" name="任意多边形: 形状 33"/>
          <p:cNvSpPr/>
          <p:nvPr>
            <p:custDataLst>
              <p:tags r:id="rId9"/>
            </p:custDataLst>
          </p:nvPr>
        </p:nvSpPr>
        <p:spPr>
          <a:xfrm>
            <a:off x="5913727"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Overflow="overflow" horzOverflow="overflow" vert="horz" wrap="square" lIns="0" tIns="38487" rIns="57731" bIns="38488" numCol="1" spcCol="1270" rtlCol="0" fromWordArt="0" anchor="ctr" anchorCtr="0" forceAA="0" compatLnSpc="1">
            <a:noAutofit/>
          </a:bodyPr>
          <a:lstStyle/>
          <a:p>
            <a:pPr lvl="0" algn="ctr" defTabSz="711200">
              <a:lnSpc>
                <a:spcPct val="90000"/>
              </a:lnSpc>
              <a:spcAft>
                <a:spcPct val="35000"/>
              </a:spcAft>
              <a:buClrTx/>
              <a:buSzTx/>
              <a:buFontTx/>
            </a:pPr>
            <a:endParaRPr lang="zh-CN" altLang="en-US" sz="1600">
              <a:solidFill>
                <a:srgbClr val="002F5F"/>
              </a:solidFill>
              <a:sym typeface="+mn-ea"/>
            </a:endParaRPr>
          </a:p>
        </p:txBody>
      </p:sp>
      <p:sp>
        <p:nvSpPr>
          <p:cNvPr id="35" name="任意多边形: 形状 34"/>
          <p:cNvSpPr/>
          <p:nvPr/>
        </p:nvSpPr>
        <p:spPr>
          <a:xfrm>
            <a:off x="6146519" y="1659668"/>
            <a:ext cx="77597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711200">
              <a:lnSpc>
                <a:spcPct val="90000"/>
              </a:lnSpc>
              <a:spcBef>
                <a:spcPct val="0"/>
              </a:spcBef>
              <a:spcAft>
                <a:spcPct val="35000"/>
              </a:spcAft>
              <a:buNone/>
            </a:pPr>
            <a:r>
              <a:rPr lang="en-US" altLang="zh-CN" sz="1600" b="1" kern="1200" dirty="0">
                <a:solidFill>
                  <a:schemeClr val="bg1"/>
                </a:solidFill>
                <a:latin typeface="Arial" panose="020B0604020202020204" pitchFamily="34" charset="0"/>
                <a:cs typeface="Arial" panose="020B0604020202020204" pitchFamily="34" charset="0"/>
              </a:rPr>
              <a:t>RICU/MICU</a:t>
            </a:r>
            <a:endParaRPr lang="en-US" altLang="zh-CN" sz="1600" b="1" kern="1200" dirty="0">
              <a:solidFill>
                <a:schemeClr val="bg1"/>
              </a:solidFill>
              <a:latin typeface="Arial" panose="020B0604020202020204" pitchFamily="34" charset="0"/>
              <a:cs typeface="Arial" panose="020B0604020202020204" pitchFamily="34" charset="0"/>
            </a:endParaRPr>
          </a:p>
        </p:txBody>
      </p:sp>
      <p:sp>
        <p:nvSpPr>
          <p:cNvPr id="36" name="任意多边形: 形状 35"/>
          <p:cNvSpPr/>
          <p:nvPr/>
        </p:nvSpPr>
        <p:spPr>
          <a:xfrm>
            <a:off x="7000091" y="2280307"/>
            <a:ext cx="164506" cy="192441"/>
          </a:xfrm>
          <a:custGeom>
            <a:avLst/>
            <a:gdLst>
              <a:gd name="connsiteX0" fmla="*/ 0 w 164506"/>
              <a:gd name="connsiteY0" fmla="*/ 38488 h 192441"/>
              <a:gd name="connsiteX1" fmla="*/ 82253 w 164506"/>
              <a:gd name="connsiteY1" fmla="*/ 38488 h 192441"/>
              <a:gd name="connsiteX2" fmla="*/ 82253 w 164506"/>
              <a:gd name="connsiteY2" fmla="*/ 0 h 192441"/>
              <a:gd name="connsiteX3" fmla="*/ 164506 w 164506"/>
              <a:gd name="connsiteY3" fmla="*/ 96221 h 192441"/>
              <a:gd name="connsiteX4" fmla="*/ 82253 w 164506"/>
              <a:gd name="connsiteY4" fmla="*/ 192441 h 192441"/>
              <a:gd name="connsiteX5" fmla="*/ 82253 w 164506"/>
              <a:gd name="connsiteY5" fmla="*/ 153953 h 192441"/>
              <a:gd name="connsiteX6" fmla="*/ 0 w 164506"/>
              <a:gd name="connsiteY6" fmla="*/ 153953 h 192441"/>
              <a:gd name="connsiteX7" fmla="*/ 0 w 164506"/>
              <a:gd name="connsiteY7" fmla="*/ 38488 h 19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506" h="192441">
                <a:moveTo>
                  <a:pt x="0" y="38488"/>
                </a:moveTo>
                <a:lnTo>
                  <a:pt x="82253" y="38488"/>
                </a:lnTo>
                <a:lnTo>
                  <a:pt x="82253" y="0"/>
                </a:lnTo>
                <a:lnTo>
                  <a:pt x="164506" y="96221"/>
                </a:lnTo>
                <a:lnTo>
                  <a:pt x="82253" y="192441"/>
                </a:lnTo>
                <a:lnTo>
                  <a:pt x="82253" y="153953"/>
                </a:lnTo>
                <a:lnTo>
                  <a:pt x="0" y="153953"/>
                </a:lnTo>
                <a:lnTo>
                  <a:pt x="0" y="38488"/>
                </a:lnTo>
                <a:close/>
              </a:path>
            </a:pathLst>
          </a:cu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Overflow="overflow" horzOverflow="overflow" vert="horz" wrap="square" lIns="0" tIns="38487" rIns="57731" bIns="38488" numCol="1" spcCol="1270" rtlCol="0" fromWordArt="0" anchor="ctr" anchorCtr="0" forceAA="0" compatLnSpc="1">
            <a:noAutofit/>
          </a:bodyPr>
          <a:lstStyle/>
          <a:p>
            <a:pPr lvl="0" algn="ctr" defTabSz="711200">
              <a:lnSpc>
                <a:spcPct val="90000"/>
              </a:lnSpc>
              <a:spcAft>
                <a:spcPct val="35000"/>
              </a:spcAft>
              <a:buClrTx/>
              <a:buSzTx/>
              <a:buFontTx/>
            </a:pPr>
            <a:endParaRPr lang="zh-CN" altLang="en-US" sz="1600">
              <a:solidFill>
                <a:srgbClr val="002F5F"/>
              </a:solidFill>
              <a:sym typeface="+mn-ea"/>
            </a:endParaRPr>
          </a:p>
        </p:txBody>
      </p:sp>
      <p:sp>
        <p:nvSpPr>
          <p:cNvPr id="37" name="任意多边形: 形状 36"/>
          <p:cNvSpPr/>
          <p:nvPr/>
        </p:nvSpPr>
        <p:spPr>
          <a:xfrm>
            <a:off x="7232883" y="1659668"/>
            <a:ext cx="1196413" cy="1433718"/>
          </a:xfrm>
          <a:custGeom>
            <a:avLst/>
            <a:gdLst>
              <a:gd name="connsiteX0" fmla="*/ 0 w 775973"/>
              <a:gd name="connsiteY0" fmla="*/ 77597 h 1433718"/>
              <a:gd name="connsiteX1" fmla="*/ 77597 w 775973"/>
              <a:gd name="connsiteY1" fmla="*/ 0 h 1433718"/>
              <a:gd name="connsiteX2" fmla="*/ 698376 w 775973"/>
              <a:gd name="connsiteY2" fmla="*/ 0 h 1433718"/>
              <a:gd name="connsiteX3" fmla="*/ 775973 w 775973"/>
              <a:gd name="connsiteY3" fmla="*/ 77597 h 1433718"/>
              <a:gd name="connsiteX4" fmla="*/ 775973 w 775973"/>
              <a:gd name="connsiteY4" fmla="*/ 1356121 h 1433718"/>
              <a:gd name="connsiteX5" fmla="*/ 698376 w 775973"/>
              <a:gd name="connsiteY5" fmla="*/ 1433718 h 1433718"/>
              <a:gd name="connsiteX6" fmla="*/ 77597 w 775973"/>
              <a:gd name="connsiteY6" fmla="*/ 1433718 h 1433718"/>
              <a:gd name="connsiteX7" fmla="*/ 0 w 775973"/>
              <a:gd name="connsiteY7" fmla="*/ 1356121 h 1433718"/>
              <a:gd name="connsiteX8" fmla="*/ 0 w 775973"/>
              <a:gd name="connsiteY8" fmla="*/ 77597 h 14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973" h="1433718">
                <a:moveTo>
                  <a:pt x="0" y="77597"/>
                </a:moveTo>
                <a:cubicBezTo>
                  <a:pt x="0" y="34741"/>
                  <a:pt x="34741" y="0"/>
                  <a:pt x="77597" y="0"/>
                </a:cubicBezTo>
                <a:lnTo>
                  <a:pt x="698376" y="0"/>
                </a:lnTo>
                <a:cubicBezTo>
                  <a:pt x="741232" y="0"/>
                  <a:pt x="775973" y="34741"/>
                  <a:pt x="775973" y="77597"/>
                </a:cubicBezTo>
                <a:lnTo>
                  <a:pt x="775973" y="1356121"/>
                </a:lnTo>
                <a:cubicBezTo>
                  <a:pt x="775973" y="1398977"/>
                  <a:pt x="741232" y="1433718"/>
                  <a:pt x="698376" y="1433718"/>
                </a:cubicBezTo>
                <a:lnTo>
                  <a:pt x="77597" y="1433718"/>
                </a:lnTo>
                <a:cubicBezTo>
                  <a:pt x="34741" y="1433718"/>
                  <a:pt x="0" y="1398977"/>
                  <a:pt x="0" y="1356121"/>
                </a:cubicBezTo>
                <a:lnTo>
                  <a:pt x="0" y="77597"/>
                </a:lnTo>
                <a:close/>
              </a:path>
            </a:pathLst>
          </a:custGeom>
          <a:solidFill>
            <a:srgbClr val="7F191D"/>
          </a:solidFill>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83687" tIns="83687" rIns="83687" bIns="83687" numCol="1" spcCol="1270" anchor="ctr" anchorCtr="0">
            <a:noAutofit/>
          </a:bodyPr>
          <a:lstStyle/>
          <a:p>
            <a:pPr marL="0" lvl="0" indent="0" algn="ctr" defTabSz="889000">
              <a:lnSpc>
                <a:spcPct val="90000"/>
              </a:lnSpc>
              <a:spcBef>
                <a:spcPct val="0"/>
              </a:spcBef>
              <a:spcAft>
                <a:spcPct val="35000"/>
              </a:spcAft>
              <a:buNone/>
            </a:pPr>
            <a:r>
              <a:rPr lang="zh-CN" altLang="en-US" sz="1600" b="1" kern="1200">
                <a:solidFill>
                  <a:schemeClr val="bg1"/>
                </a:solidFill>
                <a:latin typeface="微软雅黑" panose="020B0503020204020204" pitchFamily="34" charset="-122"/>
                <a:ea typeface="微软雅黑" panose="020B0503020204020204" pitchFamily="34" charset="-122"/>
                <a:cs typeface="+mn-cs"/>
              </a:rPr>
              <a:t>病房</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rot="5400000">
            <a:off x="7732269" y="3234358"/>
            <a:ext cx="197639" cy="230880"/>
            <a:chOff x="1024590" y="930568"/>
            <a:chExt cx="197639" cy="230880"/>
          </a:xfrm>
        </p:grpSpPr>
        <p:sp>
          <p:nvSpPr>
            <p:cNvPr id="7" name="箭头: 右 6"/>
            <p:cNvSpPr/>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8"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9" name="组合 8"/>
          <p:cNvGrpSpPr/>
          <p:nvPr>
            <p:custDataLst>
              <p:tags r:id="rId10"/>
            </p:custDataLst>
          </p:nvPr>
        </p:nvGrpSpPr>
        <p:grpSpPr>
          <a:xfrm rot="5400000">
            <a:off x="2119798" y="3234357"/>
            <a:ext cx="197639" cy="230880"/>
            <a:chOff x="1024590" y="930568"/>
            <a:chExt cx="197639" cy="230880"/>
          </a:xfrm>
        </p:grpSpPr>
        <p:sp>
          <p:nvSpPr>
            <p:cNvPr id="10" name="箭头: 右 9"/>
            <p:cNvSpPr/>
            <p:nvPr>
              <p:custDataLst>
                <p:tags r:id="rId11"/>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1"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2" name="组合 11"/>
          <p:cNvGrpSpPr/>
          <p:nvPr>
            <p:custDataLst>
              <p:tags r:id="rId12"/>
            </p:custDataLst>
          </p:nvPr>
        </p:nvGrpSpPr>
        <p:grpSpPr>
          <a:xfrm rot="5400000">
            <a:off x="3153610" y="3234357"/>
            <a:ext cx="197639" cy="230880"/>
            <a:chOff x="1024590" y="930568"/>
            <a:chExt cx="197639" cy="230880"/>
          </a:xfrm>
        </p:grpSpPr>
        <p:sp>
          <p:nvSpPr>
            <p:cNvPr id="13" name="箭头: 右 12"/>
            <p:cNvSpPr/>
            <p:nvPr>
              <p:custDataLst>
                <p:tags r:id="rId13"/>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4"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5" name="组合 14"/>
          <p:cNvGrpSpPr/>
          <p:nvPr>
            <p:custDataLst>
              <p:tags r:id="rId14"/>
            </p:custDataLst>
          </p:nvPr>
        </p:nvGrpSpPr>
        <p:grpSpPr>
          <a:xfrm rot="5400000">
            <a:off x="5371864" y="3234357"/>
            <a:ext cx="197639" cy="230880"/>
            <a:chOff x="1024590" y="930568"/>
            <a:chExt cx="197639" cy="230880"/>
          </a:xfrm>
        </p:grpSpPr>
        <p:sp>
          <p:nvSpPr>
            <p:cNvPr id="16" name="箭头: 右 15"/>
            <p:cNvSpPr/>
            <p:nvPr>
              <p:custDataLst>
                <p:tags r:id="rId15"/>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7"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18" name="组合 17"/>
          <p:cNvGrpSpPr/>
          <p:nvPr>
            <p:custDataLst>
              <p:tags r:id="rId16"/>
            </p:custDataLst>
          </p:nvPr>
        </p:nvGrpSpPr>
        <p:grpSpPr>
          <a:xfrm rot="5400000">
            <a:off x="4244486" y="3234357"/>
            <a:ext cx="197639" cy="230880"/>
            <a:chOff x="1024590" y="930568"/>
            <a:chExt cx="197639" cy="230880"/>
          </a:xfrm>
        </p:grpSpPr>
        <p:sp>
          <p:nvSpPr>
            <p:cNvPr id="19" name="箭头: 右 18"/>
            <p:cNvSpPr/>
            <p:nvPr>
              <p:custDataLst>
                <p:tags r:id="rId17"/>
              </p:custDataLst>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20"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grpSp>
        <p:nvGrpSpPr>
          <p:cNvPr id="21" name="组合 20"/>
          <p:cNvGrpSpPr/>
          <p:nvPr/>
        </p:nvGrpSpPr>
        <p:grpSpPr>
          <a:xfrm rot="5400000">
            <a:off x="6464092" y="3231977"/>
            <a:ext cx="197639" cy="230880"/>
            <a:chOff x="1024590" y="930568"/>
            <a:chExt cx="197639" cy="230880"/>
          </a:xfrm>
        </p:grpSpPr>
        <p:sp>
          <p:nvSpPr>
            <p:cNvPr id="22" name="箭头: 右 21"/>
            <p:cNvSpPr/>
            <p:nvPr/>
          </p:nvSpPr>
          <p:spPr>
            <a:xfrm rot="71532">
              <a:off x="1024590" y="930568"/>
              <a:ext cx="197639" cy="230880"/>
            </a:xfrm>
            <a:prstGeom prst="rightArrow">
              <a:avLst>
                <a:gd name="adj1" fmla="val 60000"/>
                <a:gd name="adj2" fmla="val 50000"/>
              </a:avLst>
            </a:prstGeom>
          </p:spPr>
          <p:style>
            <a:lnRef idx="0">
              <a:schemeClr val="dk1">
                <a:tint val="60000"/>
                <a:hueOff val="0"/>
                <a:satOff val="0"/>
                <a:lumOff val="0"/>
                <a:alphaOff val="0"/>
              </a:schemeClr>
            </a:lnRef>
            <a:fillRef idx="3">
              <a:schemeClr val="dk1">
                <a:tint val="60000"/>
                <a:hueOff val="0"/>
                <a:satOff val="0"/>
                <a:lumOff val="0"/>
                <a:alphaOff val="0"/>
              </a:schemeClr>
            </a:fillRef>
            <a:effectRef idx="3">
              <a:schemeClr val="dk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23" name="箭头: 右 4"/>
            <p:cNvSpPr txBox="1"/>
            <p:nvPr/>
          </p:nvSpPr>
          <p:spPr>
            <a:xfrm rot="71532">
              <a:off x="1024596" y="976127"/>
              <a:ext cx="138347" cy="1385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rgbClr val="002F5F"/>
                </a:solidFill>
              </a:endParaRPr>
            </a:p>
          </p:txBody>
        </p:sp>
      </p:grpSp>
      <p:sp>
        <p:nvSpPr>
          <p:cNvPr id="39" name="任意多边形: 形状 38"/>
          <p:cNvSpPr/>
          <p:nvPr>
            <p:custDataLst>
              <p:tags r:id="rId18"/>
            </p:custDataLst>
          </p:nvPr>
        </p:nvSpPr>
        <p:spPr>
          <a:xfrm>
            <a:off x="1875472"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呼吸慢病管理</a:t>
            </a:r>
            <a:r>
              <a:rPr lang="en-US" altLang="zh-CN" sz="1050" b="1" kern="1200" dirty="0">
                <a:solidFill>
                  <a:srgbClr val="C00000"/>
                </a:solidFill>
                <a:latin typeface="微软雅黑" panose="020B0503020204020204" pitchFamily="34" charset="-122"/>
                <a:ea typeface="微软雅黑" panose="020B0503020204020204" pitchFamily="34" charset="-122"/>
                <a:cs typeface="+mn-cs"/>
              </a:rPr>
              <a:t>&amp;</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吸入药物种类</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0" name="任意多边形: 形状 39"/>
          <p:cNvSpPr/>
          <p:nvPr/>
        </p:nvSpPr>
        <p:spPr>
          <a:xfrm>
            <a:off x="2759730" y="3844782"/>
            <a:ext cx="162984" cy="964800"/>
          </a:xfrm>
          <a:custGeom>
            <a:avLst/>
            <a:gdLst>
              <a:gd name="connsiteX0" fmla="*/ 0 w 162984"/>
              <a:gd name="connsiteY0" fmla="*/ 39045 h 195227"/>
              <a:gd name="connsiteX1" fmla="*/ 81492 w 162984"/>
              <a:gd name="connsiteY1" fmla="*/ 39045 h 195227"/>
              <a:gd name="connsiteX2" fmla="*/ 81492 w 162984"/>
              <a:gd name="connsiteY2" fmla="*/ 0 h 195227"/>
              <a:gd name="connsiteX3" fmla="*/ 162984 w 162984"/>
              <a:gd name="connsiteY3" fmla="*/ 97614 h 195227"/>
              <a:gd name="connsiteX4" fmla="*/ 81492 w 162984"/>
              <a:gd name="connsiteY4" fmla="*/ 195227 h 195227"/>
              <a:gd name="connsiteX5" fmla="*/ 81492 w 162984"/>
              <a:gd name="connsiteY5" fmla="*/ 156182 h 195227"/>
              <a:gd name="connsiteX6" fmla="*/ 0 w 162984"/>
              <a:gd name="connsiteY6" fmla="*/ 156182 h 195227"/>
              <a:gd name="connsiteX7" fmla="*/ 0 w 162984"/>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984" h="195227">
                <a:moveTo>
                  <a:pt x="0" y="39045"/>
                </a:moveTo>
                <a:lnTo>
                  <a:pt x="81492" y="39045"/>
                </a:lnTo>
                <a:lnTo>
                  <a:pt x="81492" y="0"/>
                </a:lnTo>
                <a:lnTo>
                  <a:pt x="162984" y="97614"/>
                </a:lnTo>
                <a:lnTo>
                  <a:pt x="81492" y="195227"/>
                </a:lnTo>
                <a:lnTo>
                  <a:pt x="81492"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48895"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1" name="任意多边形: 形状 40"/>
          <p:cNvSpPr/>
          <p:nvPr>
            <p:custDataLst>
              <p:tags r:id="rId19"/>
            </p:custDataLst>
          </p:nvPr>
        </p:nvSpPr>
        <p:spPr>
          <a:xfrm>
            <a:off x="2866582"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肺功能</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2" name="任意多边形: 形状 41"/>
          <p:cNvSpPr/>
          <p:nvPr/>
        </p:nvSpPr>
        <p:spPr>
          <a:xfrm>
            <a:off x="3856295"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3" name="任意多边形: 形状 42"/>
          <p:cNvSpPr/>
          <p:nvPr>
            <p:custDataLst>
              <p:tags r:id="rId20"/>
            </p:custDataLst>
          </p:nvPr>
        </p:nvSpPr>
        <p:spPr>
          <a:xfrm>
            <a:off x="3957173"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内镜</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4" name="任意多边形: 形状 43"/>
          <p:cNvSpPr/>
          <p:nvPr/>
        </p:nvSpPr>
        <p:spPr>
          <a:xfrm>
            <a:off x="4958385"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5" name="任意多边形: 形状 44"/>
          <p:cNvSpPr/>
          <p:nvPr>
            <p:custDataLst>
              <p:tags r:id="rId21"/>
            </p:custDataLst>
          </p:nvPr>
        </p:nvSpPr>
        <p:spPr>
          <a:xfrm>
            <a:off x="5039308" y="3516475"/>
            <a:ext cx="784246" cy="964800"/>
          </a:xfrm>
          <a:custGeom>
            <a:avLst/>
            <a:gdLst>
              <a:gd name="connsiteX0" fmla="*/ 0 w 784246"/>
              <a:gd name="connsiteY0" fmla="*/ 78425 h 1358324"/>
              <a:gd name="connsiteX1" fmla="*/ 78425 w 784246"/>
              <a:gd name="connsiteY1" fmla="*/ 0 h 1358324"/>
              <a:gd name="connsiteX2" fmla="*/ 705821 w 784246"/>
              <a:gd name="connsiteY2" fmla="*/ 0 h 1358324"/>
              <a:gd name="connsiteX3" fmla="*/ 784246 w 784246"/>
              <a:gd name="connsiteY3" fmla="*/ 78425 h 1358324"/>
              <a:gd name="connsiteX4" fmla="*/ 784246 w 784246"/>
              <a:gd name="connsiteY4" fmla="*/ 1279899 h 1358324"/>
              <a:gd name="connsiteX5" fmla="*/ 705821 w 784246"/>
              <a:gd name="connsiteY5" fmla="*/ 1358324 h 1358324"/>
              <a:gd name="connsiteX6" fmla="*/ 78425 w 784246"/>
              <a:gd name="connsiteY6" fmla="*/ 1358324 h 1358324"/>
              <a:gd name="connsiteX7" fmla="*/ 0 w 784246"/>
              <a:gd name="connsiteY7" fmla="*/ 1279899 h 1358324"/>
              <a:gd name="connsiteX8" fmla="*/ 0 w 784246"/>
              <a:gd name="connsiteY8" fmla="*/ 78425 h 135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246" h="1358324">
                <a:moveTo>
                  <a:pt x="0" y="78425"/>
                </a:moveTo>
                <a:cubicBezTo>
                  <a:pt x="0" y="35112"/>
                  <a:pt x="35112" y="0"/>
                  <a:pt x="78425" y="0"/>
                </a:cubicBezTo>
                <a:lnTo>
                  <a:pt x="705821" y="0"/>
                </a:lnTo>
                <a:cubicBezTo>
                  <a:pt x="749134" y="0"/>
                  <a:pt x="784246" y="35112"/>
                  <a:pt x="784246" y="78425"/>
                </a:cubicBezTo>
                <a:lnTo>
                  <a:pt x="784246" y="1279899"/>
                </a:lnTo>
                <a:cubicBezTo>
                  <a:pt x="784246" y="1323212"/>
                  <a:pt x="749134" y="1358324"/>
                  <a:pt x="705821" y="1358324"/>
                </a:cubicBezTo>
                <a:lnTo>
                  <a:pt x="78425" y="1358324"/>
                </a:lnTo>
                <a:cubicBezTo>
                  <a:pt x="35112" y="1358324"/>
                  <a:pt x="0" y="1323212"/>
                  <a:pt x="0" y="1279899"/>
                </a:cubicBezTo>
                <a:lnTo>
                  <a:pt x="0" y="78425"/>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880" tIns="64880" rIns="64880" bIns="64880"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睡眠</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6" name="任意多边形: 形状 45"/>
          <p:cNvSpPr/>
          <p:nvPr/>
        </p:nvSpPr>
        <p:spPr>
          <a:xfrm>
            <a:off x="6057514"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7" name="任意多边形: 形状 46"/>
          <p:cNvSpPr/>
          <p:nvPr/>
        </p:nvSpPr>
        <p:spPr>
          <a:xfrm>
            <a:off x="6114438" y="3516475"/>
            <a:ext cx="787206"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机械通气</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
        <p:nvSpPr>
          <p:cNvPr id="48" name="任意多边形: 形状 47"/>
          <p:cNvSpPr/>
          <p:nvPr/>
        </p:nvSpPr>
        <p:spPr>
          <a:xfrm>
            <a:off x="7159604" y="3844782"/>
            <a:ext cx="166887" cy="964800"/>
          </a:xfrm>
          <a:custGeom>
            <a:avLst/>
            <a:gdLst>
              <a:gd name="connsiteX0" fmla="*/ 0 w 166887"/>
              <a:gd name="connsiteY0" fmla="*/ 39045 h 195227"/>
              <a:gd name="connsiteX1" fmla="*/ 83444 w 166887"/>
              <a:gd name="connsiteY1" fmla="*/ 39045 h 195227"/>
              <a:gd name="connsiteX2" fmla="*/ 83444 w 166887"/>
              <a:gd name="connsiteY2" fmla="*/ 0 h 195227"/>
              <a:gd name="connsiteX3" fmla="*/ 166887 w 166887"/>
              <a:gd name="connsiteY3" fmla="*/ 97614 h 195227"/>
              <a:gd name="connsiteX4" fmla="*/ 83444 w 166887"/>
              <a:gd name="connsiteY4" fmla="*/ 195227 h 195227"/>
              <a:gd name="connsiteX5" fmla="*/ 83444 w 166887"/>
              <a:gd name="connsiteY5" fmla="*/ 156182 h 195227"/>
              <a:gd name="connsiteX6" fmla="*/ 0 w 166887"/>
              <a:gd name="connsiteY6" fmla="*/ 156182 h 195227"/>
              <a:gd name="connsiteX7" fmla="*/ 0 w 166887"/>
              <a:gd name="connsiteY7" fmla="*/ 39045 h 1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887" h="195227">
                <a:moveTo>
                  <a:pt x="0" y="39045"/>
                </a:moveTo>
                <a:lnTo>
                  <a:pt x="83444" y="39045"/>
                </a:lnTo>
                <a:lnTo>
                  <a:pt x="83444" y="0"/>
                </a:lnTo>
                <a:lnTo>
                  <a:pt x="166887" y="97614"/>
                </a:lnTo>
                <a:lnTo>
                  <a:pt x="83444" y="195227"/>
                </a:lnTo>
                <a:lnTo>
                  <a:pt x="83444" y="156182"/>
                </a:lnTo>
                <a:lnTo>
                  <a:pt x="0" y="156182"/>
                </a:lnTo>
                <a:lnTo>
                  <a:pt x="0" y="39045"/>
                </a:lnTo>
                <a:close/>
              </a:path>
            </a:pathLst>
          </a:custGeom>
          <a:noFill/>
        </p:spPr>
        <p:style>
          <a:lnRef idx="0">
            <a:schemeClr val="dk1">
              <a:tint val="60000"/>
              <a:hueOff val="0"/>
              <a:satOff val="0"/>
              <a:lumOff val="0"/>
              <a:alphaOff val="0"/>
            </a:schemeClr>
          </a:lnRef>
          <a:fillRef idx="3">
            <a:scrgbClr r="0" g="0" b="0"/>
          </a:fillRef>
          <a:effectRef idx="3">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9045" rIns="50066" bIns="39045" numCol="1" spcCol="1270" anchor="ctr" anchorCtr="0">
            <a:noAutofit/>
          </a:bodyPr>
          <a:lstStyle/>
          <a:p>
            <a:pPr marL="0" lvl="0" indent="0" algn="ctr" defTabSz="466725">
              <a:lnSpc>
                <a:spcPct val="90000"/>
              </a:lnSpc>
              <a:spcBef>
                <a:spcPct val="0"/>
              </a:spcBef>
              <a:spcAft>
                <a:spcPct val="35000"/>
              </a:spcAft>
              <a:buNone/>
            </a:pPr>
            <a:endParaRPr lang="zh-CN" altLang="en-US" sz="1050" kern="1200">
              <a:solidFill>
                <a:srgbClr val="C00000"/>
              </a:solidFill>
            </a:endParaRPr>
          </a:p>
        </p:txBody>
      </p:sp>
      <p:sp>
        <p:nvSpPr>
          <p:cNvPr id="49" name="任意多边形: 形状 48"/>
          <p:cNvSpPr/>
          <p:nvPr/>
        </p:nvSpPr>
        <p:spPr>
          <a:xfrm>
            <a:off x="7212035" y="3516475"/>
            <a:ext cx="1196413" cy="964800"/>
          </a:xfrm>
          <a:custGeom>
            <a:avLst/>
            <a:gdLst>
              <a:gd name="connsiteX0" fmla="*/ 0 w 787206"/>
              <a:gd name="connsiteY0" fmla="*/ 78721 h 1378855"/>
              <a:gd name="connsiteX1" fmla="*/ 78721 w 787206"/>
              <a:gd name="connsiteY1" fmla="*/ 0 h 1378855"/>
              <a:gd name="connsiteX2" fmla="*/ 708485 w 787206"/>
              <a:gd name="connsiteY2" fmla="*/ 0 h 1378855"/>
              <a:gd name="connsiteX3" fmla="*/ 787206 w 787206"/>
              <a:gd name="connsiteY3" fmla="*/ 78721 h 1378855"/>
              <a:gd name="connsiteX4" fmla="*/ 787206 w 787206"/>
              <a:gd name="connsiteY4" fmla="*/ 1300134 h 1378855"/>
              <a:gd name="connsiteX5" fmla="*/ 708485 w 787206"/>
              <a:gd name="connsiteY5" fmla="*/ 1378855 h 1378855"/>
              <a:gd name="connsiteX6" fmla="*/ 78721 w 787206"/>
              <a:gd name="connsiteY6" fmla="*/ 1378855 h 1378855"/>
              <a:gd name="connsiteX7" fmla="*/ 0 w 787206"/>
              <a:gd name="connsiteY7" fmla="*/ 1300134 h 1378855"/>
              <a:gd name="connsiteX8" fmla="*/ 0 w 787206"/>
              <a:gd name="connsiteY8" fmla="*/ 78721 h 137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206" h="1378855">
                <a:moveTo>
                  <a:pt x="0" y="78721"/>
                </a:moveTo>
                <a:cubicBezTo>
                  <a:pt x="0" y="35245"/>
                  <a:pt x="35245" y="0"/>
                  <a:pt x="78721" y="0"/>
                </a:cubicBezTo>
                <a:lnTo>
                  <a:pt x="708485" y="0"/>
                </a:lnTo>
                <a:cubicBezTo>
                  <a:pt x="751961" y="0"/>
                  <a:pt x="787206" y="35245"/>
                  <a:pt x="787206" y="78721"/>
                </a:cubicBezTo>
                <a:lnTo>
                  <a:pt x="787206" y="1300134"/>
                </a:lnTo>
                <a:cubicBezTo>
                  <a:pt x="787206" y="1343610"/>
                  <a:pt x="751961" y="1378855"/>
                  <a:pt x="708485" y="1378855"/>
                </a:cubicBezTo>
                <a:lnTo>
                  <a:pt x="78721" y="1378855"/>
                </a:lnTo>
                <a:cubicBezTo>
                  <a:pt x="35245" y="1378855"/>
                  <a:pt x="0" y="1343610"/>
                  <a:pt x="0" y="1300134"/>
                </a:cubicBezTo>
                <a:lnTo>
                  <a:pt x="0" y="78721"/>
                </a:lnTo>
                <a:close/>
              </a:path>
            </a:pathLst>
          </a:custGeom>
        </p:spPr>
        <p:style>
          <a:lnRef idx="0">
            <a:schemeClr val="dk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spcFirstLastPara="0" vert="horz" wrap="square" lIns="64966" tIns="64966" rIns="64966" bIns="64966" numCol="1" spcCol="1270" anchor="ctr" anchorCtr="0">
            <a:noAutofit/>
          </a:bodyPr>
          <a:lstStyle/>
          <a:p>
            <a:pPr marL="0" lvl="0" indent="0" algn="ctr" defTabSz="889000">
              <a:lnSpc>
                <a:spcPct val="90000"/>
              </a:lnSpc>
              <a:spcBef>
                <a:spcPct val="0"/>
              </a:spcBef>
              <a:spcAft>
                <a:spcPct val="35000"/>
              </a:spcAft>
              <a:buNone/>
            </a:pP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呼吸常见疾病</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医疗质控</a:t>
            </a:r>
            <a:br>
              <a:rPr lang="en-US" altLang="zh-CN" sz="1050" b="1" kern="1200" dirty="0">
                <a:solidFill>
                  <a:srgbClr val="C00000"/>
                </a:solidFill>
                <a:latin typeface="微软雅黑" panose="020B0503020204020204" pitchFamily="34" charset="-122"/>
                <a:ea typeface="微软雅黑" panose="020B0503020204020204" pitchFamily="34" charset="-122"/>
                <a:cs typeface="+mn-cs"/>
              </a:rPr>
            </a:br>
            <a:r>
              <a:rPr lang="zh-CN" altLang="en-US" sz="1050" b="1" kern="1200" dirty="0">
                <a:solidFill>
                  <a:srgbClr val="C00000"/>
                </a:solidFill>
                <a:latin typeface="微软雅黑" panose="020B0503020204020204" pitchFamily="34" charset="-122"/>
                <a:ea typeface="微软雅黑" panose="020B0503020204020204" pitchFamily="34" charset="-122"/>
                <a:cs typeface="+mn-cs"/>
              </a:rPr>
              <a:t>病历检查</a:t>
            </a:r>
            <a:endParaRPr lang="zh-CN" altLang="en-US" sz="1050" b="1" kern="1200" dirty="0">
              <a:solidFill>
                <a:srgbClr val="C0000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医院领导总结发言</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141730" y="1814195"/>
            <a:ext cx="6859270" cy="988060"/>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专家讨论、打分</a:t>
            </a:r>
            <a:r>
              <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（其他人离场）</a:t>
            </a:r>
            <a:endParaRPr lang="zh-CN" altLang="en-US" sz="3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614487" y="1481725"/>
            <a:ext cx="5915025" cy="9941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专家致辞、介绍复审要求</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54" name="think-cell 幻灯片" r:id="rId2" imgW="5715" imgH="5715" progId="TCLayout.ActiveDocument.1">
                  <p:embed/>
                </p:oleObj>
              </mc:Choice>
              <mc:Fallback>
                <p:oleObj name="think-cell 幻灯片" r:id="rId2" imgW="5715" imgH="5715" progId="TCLayout.ActiveDocument.1">
                  <p:embed/>
                  <p:pic>
                    <p:nvPicPr>
                      <p:cNvPr id="0" name="图片 6153"/>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 name="标题 2"/>
          <p:cNvSpPr>
            <a:spLocks noGrp="1"/>
          </p:cNvSpPr>
          <p:nvPr>
            <p:ph type="title"/>
          </p:nvPr>
        </p:nvSpPr>
        <p:spPr/>
        <p:txBody>
          <a:bodyPr vert="horz"/>
          <a:lstStyle/>
          <a:p>
            <a:r>
              <a:rPr lang="en-US"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规建</a:t>
            </a:r>
            <a:r>
              <a:rPr lang="en-US" altLang="zh-CN" dirty="0">
                <a:solidFill>
                  <a:srgbClr val="A60000"/>
                </a:solidFill>
                <a:latin typeface="微软雅黑" panose="020B0503020204020204" pitchFamily="34" charset="-122"/>
                <a:ea typeface="微软雅黑" panose="020B0503020204020204" pitchFamily="34" charset="-122"/>
              </a:rPr>
              <a:t>2.0</a:t>
            </a:r>
            <a:r>
              <a:rPr lang="zh-CN" altLang="en-US" dirty="0">
                <a:solidFill>
                  <a:srgbClr val="A60000"/>
                </a:solidFill>
                <a:latin typeface="微软雅黑" panose="020B0503020204020204" pitchFamily="34" charset="-122"/>
                <a:ea typeface="微软雅黑" panose="020B0503020204020204" pitchFamily="34" charset="-122"/>
              </a:rPr>
              <a:t>复审标准更新的主要变化（</a:t>
            </a:r>
            <a:r>
              <a:rPr lang="en-US" altLang="zh-CN" dirty="0">
                <a:solidFill>
                  <a:srgbClr val="A60000"/>
                </a:solidFill>
                <a:latin typeface="微软雅黑" panose="020B0503020204020204" pitchFamily="34" charset="-122"/>
                <a:ea typeface="微软雅黑" panose="020B0503020204020204" pitchFamily="34" charset="-122"/>
              </a:rPr>
              <a:t>2022</a:t>
            </a:r>
            <a:r>
              <a:rPr lang="zh-CN" altLang="en-US" dirty="0">
                <a:solidFill>
                  <a:srgbClr val="A60000"/>
                </a:solidFill>
                <a:latin typeface="微软雅黑" panose="020B0503020204020204" pitchFamily="34" charset="-122"/>
                <a:ea typeface="微软雅黑" panose="020B0503020204020204" pitchFamily="34" charset="-122"/>
              </a:rPr>
              <a:t>年始）</a:t>
            </a:r>
            <a:endParaRPr lang="en-US" altLang="zh-CN" dirty="0">
              <a:solidFill>
                <a:srgbClr val="A60000"/>
              </a:solidFill>
              <a:latin typeface="微软雅黑" panose="020B0503020204020204" pitchFamily="34" charset="-122"/>
              <a:ea typeface="微软雅黑" panose="020B0503020204020204" pitchFamily="34" charset="-122"/>
            </a:endParaRPr>
          </a:p>
        </p:txBody>
      </p:sp>
      <p:sp>
        <p:nvSpPr>
          <p:cNvPr id="32" name="内容占位符 2"/>
          <p:cNvSpPr txBox="1"/>
          <p:nvPr/>
        </p:nvSpPr>
        <p:spPr>
          <a:xfrm>
            <a:off x="301983" y="731127"/>
            <a:ext cx="8167878" cy="3260604"/>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400050" lvl="1" indent="-400050">
              <a:lnSpc>
                <a:spcPct val="150000"/>
              </a:lnSpc>
              <a:buFont typeface="Wingdings" panose="05000000000000000000" pitchFamily="2" charset="2"/>
              <a:buChar char="Ø"/>
            </a:pPr>
            <a:r>
              <a:rPr lang="zh-CN" altLang="en-US" sz="1600" dirty="0">
                <a:solidFill>
                  <a:srgbClr val="003865">
                    <a:hueOff val="0"/>
                    <a:satOff val="0"/>
                    <a:lumOff val="0"/>
                    <a:alphaOff val="0"/>
                  </a:srgbClr>
                </a:solidFill>
                <a:latin typeface="+mn-ea"/>
              </a:rPr>
              <a:t>根据</a:t>
            </a:r>
            <a:r>
              <a:rPr lang="en-US" altLang="zh-CN" sz="1600" dirty="0">
                <a:solidFill>
                  <a:srgbClr val="003865">
                    <a:hueOff val="0"/>
                    <a:satOff val="0"/>
                    <a:lumOff val="0"/>
                    <a:alphaOff val="0"/>
                  </a:srgbClr>
                </a:solidFill>
                <a:latin typeface="+mn-ea"/>
              </a:rPr>
              <a:t>PCCM</a:t>
            </a:r>
            <a:r>
              <a:rPr lang="zh-CN" altLang="en-US" sz="1600" dirty="0">
                <a:solidFill>
                  <a:srgbClr val="003865">
                    <a:hueOff val="0"/>
                    <a:satOff val="0"/>
                    <a:lumOff val="0"/>
                    <a:alphaOff val="0"/>
                  </a:srgbClr>
                </a:solidFill>
                <a:latin typeface="+mn-ea"/>
              </a:rPr>
              <a:t>规建标准</a:t>
            </a:r>
            <a:r>
              <a:rPr lang="en-US" altLang="zh-CN" sz="1600" dirty="0">
                <a:solidFill>
                  <a:srgbClr val="003865">
                    <a:hueOff val="0"/>
                    <a:satOff val="0"/>
                    <a:lumOff val="0"/>
                    <a:alphaOff val="0"/>
                  </a:srgbClr>
                </a:solidFill>
                <a:latin typeface="+mn-ea"/>
              </a:rPr>
              <a:t>2022</a:t>
            </a:r>
            <a:r>
              <a:rPr lang="zh-CN" altLang="en-US" sz="1600" dirty="0">
                <a:solidFill>
                  <a:srgbClr val="003865">
                    <a:hueOff val="0"/>
                    <a:satOff val="0"/>
                    <a:lumOff val="0"/>
                    <a:alphaOff val="0"/>
                  </a:srgbClr>
                </a:solidFill>
                <a:latin typeface="+mn-ea"/>
              </a:rPr>
              <a:t>年版，复审中新增部分常见疾病质控的考察</a:t>
            </a:r>
            <a:endParaRPr lang="zh-CN" altLang="en-US" sz="1600" dirty="0">
              <a:solidFill>
                <a:srgbClr val="003865">
                  <a:hueOff val="0"/>
                  <a:satOff val="0"/>
                  <a:lumOff val="0"/>
                  <a:alphaOff val="0"/>
                </a:srgbClr>
              </a:solidFill>
              <a:latin typeface="+mn-ea"/>
            </a:endParaRPr>
          </a:p>
          <a:p>
            <a:pPr marL="400050" lvl="1" indent="-400050">
              <a:lnSpc>
                <a:spcPct val="150000"/>
              </a:lnSpc>
              <a:buFont typeface="Wingdings" panose="05000000000000000000" pitchFamily="2" charset="2"/>
              <a:buChar char="Ø"/>
            </a:pPr>
            <a:r>
              <a:rPr lang="zh-CN" altLang="en-US" sz="1600" dirty="0">
                <a:solidFill>
                  <a:srgbClr val="003865">
                    <a:hueOff val="0"/>
                    <a:satOff val="0"/>
                    <a:lumOff val="0"/>
                    <a:alphaOff val="0"/>
                  </a:srgbClr>
                </a:solidFill>
                <a:latin typeface="+mn-ea"/>
              </a:rPr>
              <a:t>新增模块作为新规建标准的参考，便于后续定量评估整体学科建设短板</a:t>
            </a:r>
            <a:endParaRPr lang="zh-CN" altLang="en-US" sz="1600" dirty="0">
              <a:solidFill>
                <a:srgbClr val="003865">
                  <a:hueOff val="0"/>
                  <a:satOff val="0"/>
                  <a:lumOff val="0"/>
                  <a:alphaOff val="0"/>
                </a:srgbClr>
              </a:solidFill>
              <a:latin typeface="+mn-ea"/>
            </a:endParaRPr>
          </a:p>
        </p:txBody>
      </p:sp>
      <p:sp>
        <p:nvSpPr>
          <p:cNvPr id="12" name="文本占位符 1"/>
          <p:cNvSpPr txBox="1"/>
          <p:nvPr/>
        </p:nvSpPr>
        <p:spPr>
          <a:xfrm>
            <a:off x="301419" y="2112585"/>
            <a:ext cx="2789509" cy="2945011"/>
          </a:xfrm>
          <a:prstGeom prst="rect">
            <a:avLst/>
          </a:prstGeom>
          <a:ln>
            <a:solidFill>
              <a:schemeClr val="bg2"/>
            </a:solidFill>
          </a:ln>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微软雅黑" panose="020B0503020204020204" pitchFamily="34" charset="-122"/>
                <a:ea typeface="微软雅黑" panose="020B0503020204020204" pitchFamily="34" charset="-122"/>
              </a:rPr>
              <a:t>十项准入</a:t>
            </a:r>
            <a:endParaRPr lang="zh-CN" altLang="en-US"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有创机械通气质控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肺功能技术质控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睡眠监测技术质控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呼吸内镜质控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慢阻肺急性加重</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支气管哮喘急性发作</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呼吸慢病门诊随访管理</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门诊药房吸入治疗药物</a:t>
            </a:r>
            <a:endParaRPr lang="zh-CN" altLang="en-US" sz="1200" dirty="0">
              <a:latin typeface="微软雅黑" panose="020B0503020204020204" pitchFamily="34" charset="-122"/>
              <a:ea typeface="微软雅黑" panose="020B0503020204020204" pitchFamily="34" charset="-122"/>
            </a:endParaRPr>
          </a:p>
        </p:txBody>
      </p:sp>
      <p:sp>
        <p:nvSpPr>
          <p:cNvPr id="13" name="文本占位符 5"/>
          <p:cNvSpPr txBox="1"/>
          <p:nvPr/>
        </p:nvSpPr>
        <p:spPr>
          <a:xfrm>
            <a:off x="301983" y="1666151"/>
            <a:ext cx="2788945" cy="446330"/>
          </a:xfrm>
          <a:prstGeom prst="rect">
            <a:avLst/>
          </a:prstGeom>
          <a:solidFill>
            <a:schemeClr val="bg2"/>
          </a:solidFill>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b="1" dirty="0">
                <a:latin typeface="微软雅黑" panose="020B0503020204020204" pitchFamily="34" charset="-122"/>
                <a:ea typeface="微软雅黑" panose="020B0503020204020204" pitchFamily="34" charset="-122"/>
              </a:rPr>
              <a:t>PCCM</a:t>
            </a:r>
            <a:r>
              <a:rPr lang="zh-CN" altLang="en-US" sz="1800" b="1" dirty="0">
                <a:latin typeface="微软雅黑" panose="020B0503020204020204" pitchFamily="34" charset="-122"/>
                <a:ea typeface="微软雅黑" panose="020B0503020204020204" pitchFamily="34" charset="-122"/>
              </a:rPr>
              <a:t>规建</a:t>
            </a:r>
            <a:r>
              <a:rPr lang="en-US" altLang="zh-CN" sz="1800" b="1" dirty="0">
                <a:latin typeface="微软雅黑" panose="020B0503020204020204" pitchFamily="34" charset="-122"/>
                <a:ea typeface="微软雅黑" panose="020B0503020204020204" pitchFamily="34" charset="-122"/>
              </a:rPr>
              <a:t>1.0</a:t>
            </a:r>
            <a:r>
              <a:rPr lang="zh-CN" altLang="en-US" sz="1800" b="1" dirty="0">
                <a:latin typeface="微软雅黑" panose="020B0503020204020204" pitchFamily="34" charset="-122"/>
                <a:ea typeface="微软雅黑" panose="020B0503020204020204" pitchFamily="34" charset="-122"/>
              </a:rPr>
              <a:t>复审内容</a:t>
            </a:r>
            <a:endParaRPr lang="zh-CN" altLang="en-US" sz="1800" b="1" dirty="0">
              <a:latin typeface="微软雅黑" panose="020B0503020204020204" pitchFamily="34" charset="-122"/>
              <a:ea typeface="微软雅黑" panose="020B0503020204020204" pitchFamily="34" charset="-122"/>
            </a:endParaRPr>
          </a:p>
        </p:txBody>
      </p:sp>
      <p:sp>
        <p:nvSpPr>
          <p:cNvPr id="14" name="文本占位符 6"/>
          <p:cNvSpPr txBox="1"/>
          <p:nvPr/>
        </p:nvSpPr>
        <p:spPr>
          <a:xfrm>
            <a:off x="3499218" y="2113136"/>
            <a:ext cx="2545278" cy="2945011"/>
          </a:xfrm>
          <a:prstGeom prst="rect">
            <a:avLst/>
          </a:prstGeom>
          <a:ln>
            <a:solidFill>
              <a:srgbClr val="003865"/>
            </a:solidFill>
          </a:ln>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微软雅黑" panose="020B0503020204020204" pitchFamily="34" charset="-122"/>
                <a:ea typeface="微软雅黑" panose="020B0503020204020204" pitchFamily="34" charset="-122"/>
              </a:rPr>
              <a:t>十项准入</a:t>
            </a:r>
            <a:endParaRPr lang="zh-CN" altLang="en-US" sz="1200" dirty="0">
              <a:latin typeface="微软雅黑" panose="020B0503020204020204" pitchFamily="34" charset="-122"/>
              <a:ea typeface="微软雅黑" panose="020B0503020204020204" pitchFamily="34" charset="-122"/>
            </a:endParaRPr>
          </a:p>
          <a:p>
            <a:r>
              <a:rPr lang="zh-CN" altLang="en-US" sz="1200" b="1" dirty="0">
                <a:latin typeface="微软雅黑" panose="020B0503020204020204" pitchFamily="34" charset="-122"/>
                <a:ea typeface="微软雅黑" panose="020B0503020204020204" pitchFamily="34" charset="-122"/>
              </a:rPr>
              <a:t>常见技术及疾病质控</a:t>
            </a:r>
            <a:endParaRPr lang="zh-CN" altLang="en-US" sz="1200" b="1"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有创机械通气质控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肺功能技术质控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睡眠监测技术质控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呼吸内镜质控</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慢阻肺急性加重</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支气管哮喘急性发作</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呼吸慢病门诊随访管理</a:t>
            </a:r>
            <a:endParaRPr lang="zh-CN" altLang="en-US" sz="1200" dirty="0">
              <a:latin typeface="微软雅黑" panose="020B0503020204020204" pitchFamily="34" charset="-122"/>
              <a:ea typeface="微软雅黑" panose="020B0503020204020204" pitchFamily="34" charset="-122"/>
            </a:endParaRPr>
          </a:p>
          <a:p>
            <a:pPr lvl="1"/>
            <a:r>
              <a:rPr lang="zh-CN" altLang="en-US" sz="1200" dirty="0">
                <a:latin typeface="微软雅黑" panose="020B0503020204020204" pitchFamily="34" charset="-122"/>
                <a:ea typeface="微软雅黑" panose="020B0503020204020204" pitchFamily="34" charset="-122"/>
              </a:rPr>
              <a:t>门诊药房吸入治疗药物</a:t>
            </a:r>
            <a:endParaRPr lang="zh-CN" altLang="en-US" sz="1200" dirty="0">
              <a:latin typeface="微软雅黑" panose="020B0503020204020204" pitchFamily="34" charset="-122"/>
              <a:ea typeface="微软雅黑" panose="020B0503020204020204" pitchFamily="34" charset="-122"/>
            </a:endParaRPr>
          </a:p>
        </p:txBody>
      </p:sp>
      <p:sp>
        <p:nvSpPr>
          <p:cNvPr id="15" name="文本占位符 6"/>
          <p:cNvSpPr txBox="1"/>
          <p:nvPr/>
        </p:nvSpPr>
        <p:spPr>
          <a:xfrm>
            <a:off x="6154454" y="2113136"/>
            <a:ext cx="2545278" cy="2945011"/>
          </a:xfrm>
          <a:prstGeom prst="rect">
            <a:avLst/>
          </a:prstGeom>
          <a:noFill/>
          <a:ln>
            <a:solidFill>
              <a:srgbClr val="003865"/>
            </a:solidFill>
          </a:ln>
        </p:spPr>
        <p:txBody>
          <a:bodyPr vert="horz" lIns="135000" tIns="135000" rIns="135000" bIns="135000" rtlCol="0">
            <a:noAutofit/>
          </a:bodyPr>
          <a:lst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mn-lt"/>
                <a:ea typeface="+mn-ea"/>
                <a:cs typeface="+mn-cs"/>
              </a:defRPr>
            </a:lvl1pPr>
            <a:lvl2pPr marL="461010" marR="0" indent="-230505"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691515" indent="-230505"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a:solidFill>
                  <a:schemeClr val="tx1"/>
                </a:solidFill>
                <a:latin typeface="+mn-lt"/>
                <a:ea typeface="+mn-ea"/>
                <a:cs typeface="+mn-cs"/>
              </a:defRPr>
            </a:lvl3pPr>
            <a:lvl4pPr marL="921385" indent="-230505"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a:solidFill>
                  <a:schemeClr val="tx1"/>
                </a:solidFill>
                <a:latin typeface="+mn-lt"/>
                <a:ea typeface="+mn-ea"/>
                <a:cs typeface="+mn-cs"/>
              </a:defRPr>
            </a:lvl4pPr>
            <a:lvl5pPr marL="1151890"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2720" lvl="1" indent="0">
              <a:buNone/>
            </a:pPr>
            <a:r>
              <a:rPr lang="zh-CN" altLang="en-US" sz="1200" b="1" dirty="0">
                <a:solidFill>
                  <a:srgbClr val="FF0000"/>
                </a:solidFill>
                <a:latin typeface="微软雅黑" panose="020B0503020204020204" pitchFamily="34" charset="-122"/>
                <a:ea typeface="微软雅黑" panose="020B0503020204020204" pitchFamily="34" charset="-122"/>
              </a:rPr>
              <a:t>新增的常见疾病质控</a:t>
            </a:r>
            <a:endParaRPr lang="en-US" altLang="zh-CN" sz="1200" b="1" dirty="0">
              <a:solidFill>
                <a:srgbClr val="FF0000"/>
              </a:solidFill>
              <a:latin typeface="微软雅黑" panose="020B0503020204020204" pitchFamily="34" charset="-122"/>
              <a:ea typeface="微软雅黑" panose="020B0503020204020204" pitchFamily="34" charset="-122"/>
            </a:endParaRPr>
          </a:p>
          <a:p>
            <a:pPr marL="172720" lvl="1" indent="0">
              <a:buNone/>
            </a:pPr>
            <a:r>
              <a:rPr lang="zh-CN" altLang="en-US" sz="1200" b="1" dirty="0">
                <a:solidFill>
                  <a:srgbClr val="FF0000"/>
                </a:solidFill>
                <a:latin typeface="微软雅黑" panose="020B0503020204020204" pitchFamily="34" charset="-122"/>
                <a:ea typeface="微软雅黑" panose="020B0503020204020204" pitchFamily="34" charset="-122"/>
              </a:rPr>
              <a:t>作为参考</a:t>
            </a:r>
            <a:br>
              <a:rPr lang="en-US" altLang="zh-CN" sz="1200" b="1" dirty="0">
                <a:solidFill>
                  <a:srgbClr val="FF0000"/>
                </a:solidFill>
                <a:latin typeface="微软雅黑" panose="020B0503020204020204" pitchFamily="34" charset="-122"/>
                <a:ea typeface="微软雅黑" panose="020B0503020204020204" pitchFamily="34" charset="-122"/>
              </a:rPr>
            </a:b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成人社区获得性肺炎</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流感</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病毒性肺炎</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急性肺血栓栓塞症</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肺结核</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肺癌</a:t>
            </a:r>
            <a:endParaRPr lang="en-US" altLang="zh-CN" sz="1200" dirty="0">
              <a:solidFill>
                <a:srgbClr val="FF0000"/>
              </a:solidFill>
              <a:latin typeface="微软雅黑" panose="020B0503020204020204" pitchFamily="34" charset="-122"/>
              <a:ea typeface="微软雅黑" panose="020B0503020204020204" pitchFamily="34" charset="-122"/>
            </a:endParaRPr>
          </a:p>
          <a:p>
            <a:pPr marL="557530" lvl="1" indent="-214630"/>
            <a:r>
              <a:rPr lang="zh-CN" altLang="en-US" sz="1200" dirty="0">
                <a:solidFill>
                  <a:srgbClr val="FF0000"/>
                </a:solidFill>
                <a:latin typeface="微软雅黑" panose="020B0503020204020204" pitchFamily="34" charset="-122"/>
                <a:ea typeface="微软雅黑" panose="020B0503020204020204" pitchFamily="34" charset="-122"/>
              </a:rPr>
              <a:t>间质性肺病</a:t>
            </a:r>
            <a:endParaRPr lang="zh-CN" altLang="en-US" sz="1200" dirty="0">
              <a:latin typeface="微软雅黑" panose="020B0503020204020204" pitchFamily="34" charset="-122"/>
              <a:ea typeface="微软雅黑" panose="020B0503020204020204" pitchFamily="34" charset="-122"/>
            </a:endParaRPr>
          </a:p>
        </p:txBody>
      </p:sp>
      <p:sp>
        <p:nvSpPr>
          <p:cNvPr id="16" name="文本占位符 7"/>
          <p:cNvSpPr txBox="1"/>
          <p:nvPr/>
        </p:nvSpPr>
        <p:spPr>
          <a:xfrm>
            <a:off x="3499218" y="1666151"/>
            <a:ext cx="5223863" cy="446330"/>
          </a:xfrm>
          <a:prstGeom prst="rect">
            <a:avLst/>
          </a:prstGeom>
          <a:solidFill>
            <a:srgbClr val="002F5F"/>
          </a:solidFill>
        </p:spPr>
        <p:txBody>
          <a:bodyPr/>
          <a:lst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1190" marR="0" indent="-3429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defRPr lang="en-US" sz="2400" kern="1200" dirty="0">
                <a:solidFill>
                  <a:schemeClr val="tx1"/>
                </a:solidFill>
                <a:latin typeface="+mn-lt"/>
                <a:ea typeface="+mn-ea"/>
                <a:cs typeface="+mn-cs"/>
              </a:defRPr>
            </a:lvl2pPr>
            <a:lvl3pPr marL="79184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2185" indent="-2159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8085"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800" b="1" dirty="0">
                <a:solidFill>
                  <a:schemeClr val="bg1"/>
                </a:solidFill>
                <a:latin typeface="微软雅黑" panose="020B0503020204020204" pitchFamily="34" charset="-122"/>
                <a:ea typeface="微软雅黑" panose="020B0503020204020204" pitchFamily="34" charset="-122"/>
              </a:rPr>
              <a:t>PCCM</a:t>
            </a:r>
            <a:r>
              <a:rPr lang="zh-CN" altLang="en-US" sz="1800" b="1" dirty="0">
                <a:solidFill>
                  <a:schemeClr val="bg1"/>
                </a:solidFill>
                <a:latin typeface="微软雅黑" panose="020B0503020204020204" pitchFamily="34" charset="-122"/>
                <a:ea typeface="微软雅黑" panose="020B0503020204020204" pitchFamily="34" charset="-122"/>
              </a:rPr>
              <a:t>规建</a:t>
            </a:r>
            <a:r>
              <a:rPr lang="en-US" altLang="zh-CN" sz="1800" b="1" dirty="0">
                <a:solidFill>
                  <a:schemeClr val="bg1"/>
                </a:solidFill>
                <a:latin typeface="微软雅黑" panose="020B0503020204020204" pitchFamily="34" charset="-122"/>
                <a:ea typeface="微软雅黑" panose="020B0503020204020204" pitchFamily="34" charset="-122"/>
              </a:rPr>
              <a:t>2.0</a:t>
            </a:r>
            <a:r>
              <a:rPr lang="zh-CN" altLang="en-US" sz="1800" b="1" dirty="0">
                <a:solidFill>
                  <a:schemeClr val="bg1"/>
                </a:solidFill>
                <a:latin typeface="微软雅黑" panose="020B0503020204020204" pitchFamily="34" charset="-122"/>
                <a:ea typeface="微软雅黑" panose="020B0503020204020204" pitchFamily="34" charset="-122"/>
              </a:rPr>
              <a:t>复审内容变化</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8" name="think-cell 幻灯片" r:id="rId2" imgW="5715" imgH="5715" progId="TCLayout.ActiveDocument.1">
                  <p:embed/>
                </p:oleObj>
              </mc:Choice>
              <mc:Fallback>
                <p:oleObj name="think-cell 幻灯片" r:id="rId2" imgW="5715" imgH="5715" progId="TCLayout.ActiveDocument.1">
                  <p:embed/>
                  <p:pic>
                    <p:nvPicPr>
                      <p:cNvPr id="0" name="图片 8197"/>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6" name="任意多边形: 形状 35"/>
          <p:cNvSpPr/>
          <p:nvPr/>
        </p:nvSpPr>
        <p:spPr>
          <a:xfrm>
            <a:off x="1829435" y="4276090"/>
            <a:ext cx="6607810" cy="700405"/>
          </a:xfrm>
          <a:custGeom>
            <a:avLst/>
            <a:gdLst>
              <a:gd name="connsiteX0" fmla="*/ 0 w 4866577"/>
              <a:gd name="connsiteY0" fmla="*/ 0 h 1704644"/>
              <a:gd name="connsiteX1" fmla="*/ 4866577 w 4866577"/>
              <a:gd name="connsiteY1" fmla="*/ 0 h 1704644"/>
              <a:gd name="connsiteX2" fmla="*/ 4866577 w 4866577"/>
              <a:gd name="connsiteY2" fmla="*/ 1704644 h 1704644"/>
              <a:gd name="connsiteX3" fmla="*/ 0 w 4866577"/>
              <a:gd name="connsiteY3" fmla="*/ 1704644 h 1704644"/>
              <a:gd name="connsiteX4" fmla="*/ 0 w 4866577"/>
              <a:gd name="connsiteY4" fmla="*/ 0 h 170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6577" h="1704644">
                <a:moveTo>
                  <a:pt x="0" y="0"/>
                </a:moveTo>
                <a:lnTo>
                  <a:pt x="4866577" y="0"/>
                </a:lnTo>
                <a:lnTo>
                  <a:pt x="4866577" y="1704644"/>
                </a:lnTo>
                <a:lnTo>
                  <a:pt x="0" y="1704644"/>
                </a:lnTo>
                <a:lnTo>
                  <a:pt x="0" y="0"/>
                </a:lnTo>
                <a:close/>
              </a:path>
            </a:pathLst>
          </a:custGeom>
          <a:solidFill>
            <a:schemeClr val="bg2">
              <a:lumMod val="40000"/>
              <a:lumOff val="60000"/>
              <a:alpha val="90000"/>
            </a:schemeClr>
          </a:solid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52400" lvl="1" indent="-152400" defTabSz="711200">
              <a:lnSpc>
                <a:spcPct val="120000"/>
              </a:lnSpc>
              <a:spcBef>
                <a:spcPct val="0"/>
              </a:spcBef>
              <a:spcAft>
                <a:spcPct val="15000"/>
              </a:spcAft>
              <a:buChar char="•"/>
            </a:pPr>
            <a:endParaRPr lang="zh-CN" altLang="en-US" sz="1600" dirty="0"/>
          </a:p>
        </p:txBody>
      </p:sp>
      <p:sp>
        <p:nvSpPr>
          <p:cNvPr id="3" name="标题 2"/>
          <p:cNvSpPr>
            <a:spLocks noGrp="1"/>
          </p:cNvSpPr>
          <p:nvPr>
            <p:ph type="title"/>
          </p:nvPr>
        </p:nvSpPr>
        <p:spPr/>
        <p:txBody>
          <a:bodyPr vert="horz"/>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规建复审概览</a:t>
            </a:r>
            <a:endParaRPr lang="zh-CN" altLang="en-US" dirty="0">
              <a:solidFill>
                <a:srgbClr val="A60000"/>
              </a:solidFill>
              <a:latin typeface="微软雅黑" panose="020B0503020204020204" pitchFamily="34" charset="-122"/>
              <a:ea typeface="微软雅黑" panose="020B0503020204020204" pitchFamily="34" charset="-122"/>
            </a:endParaRPr>
          </a:p>
        </p:txBody>
      </p:sp>
      <p:sp>
        <p:nvSpPr>
          <p:cNvPr id="23" name="内容占位符 2"/>
          <p:cNvSpPr txBox="1"/>
          <p:nvPr/>
        </p:nvSpPr>
        <p:spPr>
          <a:xfrm>
            <a:off x="293122" y="749133"/>
            <a:ext cx="8167878" cy="1238477"/>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根据</a:t>
            </a:r>
            <a:r>
              <a:rPr lang="en-US" altLang="zh-CN" sz="1600" dirty="0">
                <a:solidFill>
                  <a:srgbClr val="003865">
                    <a:hueOff val="0"/>
                    <a:satOff val="0"/>
                    <a:lumOff val="0"/>
                    <a:alphaOff val="0"/>
                  </a:srgbClr>
                </a:solidFill>
                <a:latin typeface="+mn-ea"/>
              </a:rPr>
              <a:t>PCCM</a:t>
            </a:r>
            <a:r>
              <a:rPr lang="zh-CN" altLang="zh-CN" sz="1600" dirty="0">
                <a:solidFill>
                  <a:srgbClr val="003865">
                    <a:hueOff val="0"/>
                    <a:satOff val="0"/>
                    <a:lumOff val="0"/>
                    <a:alphaOff val="0"/>
                  </a:srgbClr>
                </a:solidFill>
                <a:latin typeface="+mn-ea"/>
              </a:rPr>
              <a:t>科规建的总体设计和要求，</a:t>
            </a:r>
            <a:r>
              <a:rPr lang="zh-CN" altLang="en-US" sz="1600" dirty="0">
                <a:solidFill>
                  <a:srgbClr val="003865">
                    <a:hueOff val="0"/>
                    <a:satOff val="0"/>
                    <a:lumOff val="0"/>
                    <a:alphaOff val="0"/>
                  </a:srgbClr>
                </a:solidFill>
                <a:latin typeface="+mn-ea"/>
              </a:rPr>
              <a:t>认定后单位</a:t>
            </a:r>
            <a:r>
              <a:rPr lang="zh-CN" altLang="zh-CN" sz="1600" dirty="0">
                <a:solidFill>
                  <a:srgbClr val="003865">
                    <a:hueOff val="0"/>
                    <a:satOff val="0"/>
                    <a:lumOff val="0"/>
                    <a:alphaOff val="0"/>
                  </a:srgbClr>
                </a:solidFill>
                <a:latin typeface="+mn-ea"/>
              </a:rPr>
              <a:t>须</a:t>
            </a:r>
            <a:r>
              <a:rPr lang="zh-CN" altLang="zh-CN" sz="1600" dirty="0">
                <a:solidFill>
                  <a:srgbClr val="003865">
                    <a:hueOff val="0"/>
                    <a:satOff val="0"/>
                    <a:lumOff val="0"/>
                    <a:alphaOff val="0"/>
                  </a:srgbClr>
                </a:solidFill>
                <a:latin typeface="+mn-ea"/>
              </a:rPr>
              <a:t>每年进行数据上报，</a:t>
            </a:r>
            <a:r>
              <a:rPr lang="en-US" altLang="zh-CN" sz="1600" dirty="0">
                <a:solidFill>
                  <a:srgbClr val="003865">
                    <a:hueOff val="0"/>
                    <a:satOff val="0"/>
                    <a:lumOff val="0"/>
                    <a:alphaOff val="0"/>
                  </a:srgbClr>
                </a:solidFill>
                <a:latin typeface="+mn-ea"/>
              </a:rPr>
              <a:t>1~3</a:t>
            </a:r>
            <a:r>
              <a:rPr lang="zh-CN" altLang="zh-CN" sz="1600" dirty="0">
                <a:solidFill>
                  <a:srgbClr val="003865">
                    <a:hueOff val="0"/>
                    <a:satOff val="0"/>
                    <a:lumOff val="0"/>
                    <a:alphaOff val="0"/>
                  </a:srgbClr>
                </a:solidFill>
                <a:latin typeface="+mn-ea"/>
              </a:rPr>
              <a:t>年内</a:t>
            </a:r>
            <a:r>
              <a:rPr lang="zh-CN" altLang="zh-CN" sz="1600" dirty="0">
                <a:solidFill>
                  <a:srgbClr val="C00000"/>
                </a:solidFill>
                <a:latin typeface="+mn-ea"/>
              </a:rPr>
              <a:t>抽选</a:t>
            </a:r>
            <a:r>
              <a:rPr lang="zh-CN" altLang="zh-CN" sz="1600" dirty="0">
                <a:solidFill>
                  <a:srgbClr val="003865">
                    <a:hueOff val="0"/>
                    <a:satOff val="0"/>
                    <a:lumOff val="0"/>
                    <a:alphaOff val="0"/>
                  </a:srgbClr>
                </a:solidFill>
                <a:latin typeface="+mn-ea"/>
              </a:rPr>
              <a:t>进行复审</a:t>
            </a:r>
            <a:endParaRPr lang="en-US" altLang="zh-CN" sz="1600" dirty="0">
              <a:solidFill>
                <a:srgbClr val="003865">
                  <a:hueOff val="0"/>
                  <a:satOff val="0"/>
                  <a:lumOff val="0"/>
                  <a:alphaOff val="0"/>
                </a:srgbClr>
              </a:solidFill>
              <a:latin typeface="+mn-ea"/>
            </a:endParaRPr>
          </a:p>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巩固规建成效，促进呼吸学科高质量发展</a:t>
            </a:r>
            <a:endParaRPr lang="en-US" altLang="zh-CN" sz="1600" dirty="0">
              <a:solidFill>
                <a:srgbClr val="003865">
                  <a:hueOff val="0"/>
                  <a:satOff val="0"/>
                  <a:lumOff val="0"/>
                  <a:alphaOff val="0"/>
                </a:srgbClr>
              </a:solidFill>
              <a:latin typeface="+mn-ea"/>
            </a:endParaRPr>
          </a:p>
          <a:p>
            <a:pPr marL="400050" lvl="1" indent="-400050">
              <a:lnSpc>
                <a:spcPct val="110000"/>
              </a:lnSpc>
              <a:spcBef>
                <a:spcPts val="450"/>
              </a:spcBef>
              <a:buFont typeface="+mj-ea"/>
              <a:buAutoNum type="ea1JpnChsDbPeriod"/>
            </a:pPr>
            <a:r>
              <a:rPr lang="zh-CN" altLang="zh-CN" sz="1600" dirty="0">
                <a:solidFill>
                  <a:srgbClr val="003865">
                    <a:hueOff val="0"/>
                    <a:satOff val="0"/>
                    <a:lumOff val="0"/>
                    <a:alphaOff val="0"/>
                  </a:srgbClr>
                </a:solidFill>
                <a:latin typeface="+mn-ea"/>
              </a:rPr>
              <a:t>复审结果分为：通过、未通过</a:t>
            </a:r>
            <a:r>
              <a:rPr lang="zh-CN" altLang="en-US" sz="1600" dirty="0">
                <a:solidFill>
                  <a:srgbClr val="003865">
                    <a:hueOff val="0"/>
                    <a:satOff val="0"/>
                    <a:lumOff val="0"/>
                    <a:alphaOff val="0"/>
                  </a:srgbClr>
                </a:solidFill>
                <a:latin typeface="+mn-ea"/>
              </a:rPr>
              <a:t>（警告、</a:t>
            </a:r>
            <a:r>
              <a:rPr lang="zh-CN" altLang="zh-CN" sz="1600" dirty="0">
                <a:solidFill>
                  <a:srgbClr val="003865">
                    <a:hueOff val="0"/>
                    <a:satOff val="0"/>
                    <a:lumOff val="0"/>
                    <a:alphaOff val="0"/>
                  </a:srgbClr>
                </a:solidFill>
                <a:latin typeface="+mn-ea"/>
              </a:rPr>
              <a:t>降级</a:t>
            </a:r>
            <a:r>
              <a:rPr lang="zh-CN" altLang="en-US" sz="1600" dirty="0">
                <a:solidFill>
                  <a:srgbClr val="003865">
                    <a:hueOff val="0"/>
                    <a:satOff val="0"/>
                    <a:lumOff val="0"/>
                    <a:alphaOff val="0"/>
                  </a:srgbClr>
                </a:solidFill>
                <a:latin typeface="+mn-ea"/>
              </a:rPr>
              <a:t>）两</a:t>
            </a:r>
            <a:r>
              <a:rPr lang="zh-CN" altLang="zh-CN" sz="1600" dirty="0">
                <a:solidFill>
                  <a:srgbClr val="003865">
                    <a:hueOff val="0"/>
                    <a:satOff val="0"/>
                    <a:lumOff val="0"/>
                    <a:alphaOff val="0"/>
                  </a:srgbClr>
                </a:solidFill>
                <a:latin typeface="+mn-ea"/>
              </a:rPr>
              <a:t>个等级</a:t>
            </a:r>
            <a:endParaRPr lang="zh-CN" altLang="en-US" sz="1600" dirty="0">
              <a:latin typeface="+mn-ea"/>
            </a:endParaRPr>
          </a:p>
        </p:txBody>
      </p:sp>
      <p:grpSp>
        <p:nvGrpSpPr>
          <p:cNvPr id="24" name="组合 23"/>
          <p:cNvGrpSpPr/>
          <p:nvPr/>
        </p:nvGrpSpPr>
        <p:grpSpPr>
          <a:xfrm>
            <a:off x="173990" y="2116455"/>
            <a:ext cx="8286115" cy="2865755"/>
            <a:chOff x="232221" y="2822060"/>
            <a:chExt cx="9365518" cy="3821043"/>
          </a:xfrm>
        </p:grpSpPr>
        <p:sp>
          <p:nvSpPr>
            <p:cNvPr id="34" name="文本框 33"/>
            <p:cNvSpPr txBox="1"/>
            <p:nvPr/>
          </p:nvSpPr>
          <p:spPr>
            <a:xfrm>
              <a:off x="2426540" y="5824848"/>
              <a:ext cx="7146325" cy="711207"/>
            </a:xfrm>
            <a:prstGeom prst="rect">
              <a:avLst/>
            </a:prstGeom>
            <a:noFill/>
            <a:ln>
              <a:noFill/>
            </a:ln>
          </p:spPr>
          <p:txBody>
            <a:bodyPr wrap="square">
              <a:spAutoFit/>
            </a:bodyPr>
            <a:lstStyle/>
            <a:p>
              <a:pPr marL="152400" lvl="1" indent="-152400" defTabSz="711200">
                <a:lnSpc>
                  <a:spcPct val="120000"/>
                </a:lnSpc>
                <a:spcBef>
                  <a:spcPct val="0"/>
                </a:spcBef>
                <a:spcAft>
                  <a:spcPct val="15000"/>
                </a:spcAft>
                <a:buChar char="•"/>
              </a:pPr>
              <a:r>
                <a:rPr lang="zh-CN" altLang="en-US" sz="1200" b="1" dirty="0"/>
                <a:t>参考检查项</a:t>
              </a:r>
              <a:r>
                <a:rPr lang="zh-CN" altLang="en-US" sz="1200" dirty="0"/>
                <a:t>：其他</a:t>
              </a:r>
              <a:r>
                <a:rPr lang="zh-CN" altLang="en-US" sz="1200" b="1" dirty="0">
                  <a:solidFill>
                    <a:srgbClr val="C00000"/>
                  </a:solidFill>
                </a:rPr>
                <a:t>常见疾病（</a:t>
              </a:r>
              <a:r>
                <a:rPr lang="zh-CN" altLang="en-US" sz="1200" b="1" dirty="0">
                  <a:solidFill>
                    <a:srgbClr val="C00000"/>
                  </a:solidFill>
                  <a:effectLst/>
                  <a:latin typeface="微软雅黑" panose="020B0503020204020204" pitchFamily="34" charset="-122"/>
                  <a:ea typeface="微软雅黑" panose="020B0503020204020204" pitchFamily="34" charset="-122"/>
                </a:rPr>
                <a:t>成人社区获得性肺炎、流感</a:t>
              </a:r>
              <a:r>
                <a:rPr lang="en-US" altLang="zh-CN" sz="1200" b="1" kern="1200" dirty="0">
                  <a:solidFill>
                    <a:srgbClr val="C00000"/>
                  </a:solidFill>
                </a:rPr>
                <a:t> </a:t>
              </a:r>
              <a:r>
                <a:rPr lang="zh-CN" altLang="en-US" sz="1200" b="1" dirty="0">
                  <a:solidFill>
                    <a:srgbClr val="C00000"/>
                  </a:solidFill>
                  <a:effectLst/>
                  <a:latin typeface="微软雅黑" panose="020B0503020204020204" pitchFamily="34" charset="-122"/>
                  <a:ea typeface="微软雅黑" panose="020B0503020204020204" pitchFamily="34" charset="-122"/>
                </a:rPr>
                <a:t>、病毒性肺炎、肺栓塞、肺结核、肺癌、间质性肺病</a:t>
              </a:r>
              <a:r>
                <a:rPr lang="zh-CN" altLang="en-US" sz="1200" b="1" dirty="0">
                  <a:solidFill>
                    <a:srgbClr val="C00000"/>
                  </a:solidFill>
                  <a:latin typeface="微软雅黑" panose="020B0503020204020204" pitchFamily="34" charset="-122"/>
                  <a:ea typeface="微软雅黑" panose="020B0503020204020204" pitchFamily="34" charset="-122"/>
                </a:rPr>
                <a:t>）</a:t>
              </a:r>
              <a:r>
                <a:rPr lang="zh-CN" altLang="en-US" sz="1200" dirty="0"/>
                <a:t>的医疗质控情况</a:t>
              </a:r>
              <a:endParaRPr lang="zh-CN" altLang="en-US" sz="1200" dirty="0"/>
            </a:p>
          </p:txBody>
        </p:sp>
        <p:sp>
          <p:nvSpPr>
            <p:cNvPr id="25" name="任意多边形: 形状 24"/>
            <p:cNvSpPr/>
            <p:nvPr/>
          </p:nvSpPr>
          <p:spPr>
            <a:xfrm>
              <a:off x="232221" y="2822060"/>
              <a:ext cx="2124000" cy="539528"/>
            </a:xfrm>
            <a:custGeom>
              <a:avLst/>
              <a:gdLst>
                <a:gd name="connsiteX0" fmla="*/ 0 w 1570094"/>
                <a:gd name="connsiteY0" fmla="*/ 0 h 662400"/>
                <a:gd name="connsiteX1" fmla="*/ 1570094 w 1570094"/>
                <a:gd name="connsiteY1" fmla="*/ 0 h 662400"/>
                <a:gd name="connsiteX2" fmla="*/ 1570094 w 1570094"/>
                <a:gd name="connsiteY2" fmla="*/ 662400 h 662400"/>
                <a:gd name="connsiteX3" fmla="*/ 0 w 1570094"/>
                <a:gd name="connsiteY3" fmla="*/ 662400 h 662400"/>
                <a:gd name="connsiteX4" fmla="*/ 0 w 1570094"/>
                <a:gd name="connsiteY4" fmla="*/ 0 h 6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0094" h="662400">
                  <a:moveTo>
                    <a:pt x="0" y="0"/>
                  </a:moveTo>
                  <a:lnTo>
                    <a:pt x="1570094" y="0"/>
                  </a:lnTo>
                  <a:lnTo>
                    <a:pt x="1570094" y="662400"/>
                  </a:lnTo>
                  <a:lnTo>
                    <a:pt x="0" y="662400"/>
                  </a:lnTo>
                  <a:lnTo>
                    <a:pt x="0" y="0"/>
                  </a:lnTo>
                  <a:close/>
                </a:path>
              </a:pathLst>
            </a:custGeom>
            <a:solidFill>
              <a:schemeClr val="accent2"/>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ct val="35000"/>
                </a:spcAft>
              </a:pPr>
              <a:r>
                <a:rPr lang="zh-CN" altLang="en-US" sz="1600" b="1" dirty="0">
                  <a:latin typeface="Calibri" panose="020F0502020204030204"/>
                </a:rPr>
                <a:t>复审必查指标</a:t>
              </a:r>
              <a:endParaRPr lang="zh-CN" altLang="en-US" sz="1600" b="1" dirty="0"/>
            </a:p>
          </p:txBody>
        </p:sp>
        <p:sp>
          <p:nvSpPr>
            <p:cNvPr id="26" name="任意多边形: 形状 25"/>
            <p:cNvSpPr/>
            <p:nvPr/>
          </p:nvSpPr>
          <p:spPr>
            <a:xfrm>
              <a:off x="232222" y="3429000"/>
              <a:ext cx="2124000" cy="3214103"/>
            </a:xfrm>
            <a:custGeom>
              <a:avLst/>
              <a:gdLst>
                <a:gd name="connsiteX0" fmla="*/ 0 w 1555216"/>
                <a:gd name="connsiteY0" fmla="*/ 0 h 1704644"/>
                <a:gd name="connsiteX1" fmla="*/ 1555216 w 1555216"/>
                <a:gd name="connsiteY1" fmla="*/ 0 h 1704644"/>
                <a:gd name="connsiteX2" fmla="*/ 1555216 w 1555216"/>
                <a:gd name="connsiteY2" fmla="*/ 1704644 h 1704644"/>
                <a:gd name="connsiteX3" fmla="*/ 0 w 1555216"/>
                <a:gd name="connsiteY3" fmla="*/ 1704644 h 1704644"/>
                <a:gd name="connsiteX4" fmla="*/ 0 w 1555216"/>
                <a:gd name="connsiteY4" fmla="*/ 0 h 170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216" h="1704644">
                  <a:moveTo>
                    <a:pt x="0" y="0"/>
                  </a:moveTo>
                  <a:lnTo>
                    <a:pt x="1555216" y="0"/>
                  </a:lnTo>
                  <a:lnTo>
                    <a:pt x="1555216" y="1704644"/>
                  </a:lnTo>
                  <a:lnTo>
                    <a:pt x="0" y="1704644"/>
                  </a:lnTo>
                  <a:lnTo>
                    <a:pt x="0" y="0"/>
                  </a:lnTo>
                  <a:close/>
                </a:path>
              </a:pathLst>
            </a:custGeom>
            <a:solidFill>
              <a:schemeClr val="tx1">
                <a:lumMod val="20000"/>
                <a:lumOff val="80000"/>
              </a:schemeClr>
            </a:solidFill>
            <a:ln>
              <a:no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defTabSz="533400">
                <a:lnSpc>
                  <a:spcPct val="120000"/>
                </a:lnSpc>
                <a:spcBef>
                  <a:spcPct val="0"/>
                </a:spcBef>
                <a:spcAft>
                  <a:spcPct val="15000"/>
                </a:spcAft>
                <a:buChar char="•"/>
              </a:pPr>
              <a:r>
                <a:rPr lang="zh-CN" altLang="en-US" sz="1200" dirty="0">
                  <a:latin typeface="微软雅黑" panose="020B0503020204020204" pitchFamily="34" charset="-122"/>
                  <a:ea typeface="微软雅黑" panose="020B0503020204020204" pitchFamily="34" charset="-122"/>
                </a:rPr>
                <a:t>十项准入条件      </a:t>
              </a:r>
              <a:r>
                <a:rPr lang="zh-CN" altLang="en-US" sz="1200" b="1" dirty="0">
                  <a:solidFill>
                    <a:srgbClr val="C00000"/>
                  </a:solidFill>
                  <a:latin typeface="微软雅黑" panose="020B0503020204020204" pitchFamily="34" charset="-122"/>
                  <a:ea typeface="微软雅黑" panose="020B0503020204020204" pitchFamily="34" charset="-122"/>
                </a:rPr>
                <a:t>一票否决</a:t>
              </a:r>
              <a:endParaRPr lang="zh-CN" altLang="en-US" sz="1200" b="1" dirty="0">
                <a:solidFill>
                  <a:srgbClr val="C00000"/>
                </a:solidFill>
              </a:endParaRPr>
            </a:p>
            <a:p>
              <a:pPr marL="114300" lvl="1" indent="-114300" defTabSz="533400">
                <a:lnSpc>
                  <a:spcPct val="120000"/>
                </a:lnSpc>
                <a:spcBef>
                  <a:spcPct val="0"/>
                </a:spcBef>
                <a:spcAft>
                  <a:spcPct val="15000"/>
                </a:spcAft>
                <a:buChar char="•"/>
              </a:pPr>
              <a:r>
                <a:rPr lang="zh-CN" altLang="en-US" sz="1200" dirty="0">
                  <a:latin typeface="微软雅黑" panose="020B0503020204020204" pitchFamily="34" charset="-122"/>
                  <a:ea typeface="微软雅黑" panose="020B0503020204020204" pitchFamily="34" charset="-122"/>
                </a:rPr>
                <a:t>十项准入条件符合通过复审</a:t>
              </a:r>
              <a:r>
                <a:rPr lang="en-US" altLang="zh-CN" sz="1200" dirty="0">
                  <a:latin typeface="微软雅黑" panose="020B0503020204020204" pitchFamily="34" charset="-122"/>
                  <a:ea typeface="微软雅黑" panose="020B0503020204020204" pitchFamily="34" charset="-122"/>
                </a:rPr>
                <a:t> </a:t>
              </a:r>
              <a:endParaRPr lang="en-US" altLang="zh-CN" sz="1200" dirty="0">
                <a:latin typeface="微软雅黑" panose="020B0503020204020204" pitchFamily="34" charset="-122"/>
                <a:ea typeface="微软雅黑" panose="020B0503020204020204" pitchFamily="34" charset="-122"/>
              </a:endParaRPr>
            </a:p>
            <a:p>
              <a:pPr marL="114300" lvl="1" indent="-114300" defTabSz="533400">
                <a:lnSpc>
                  <a:spcPct val="120000"/>
                </a:lnSpc>
                <a:spcBef>
                  <a:spcPct val="0"/>
                </a:spcBef>
                <a:spcAft>
                  <a:spcPct val="15000"/>
                </a:spcAft>
                <a:buChar char="•"/>
              </a:pP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2426539" y="2822060"/>
              <a:ext cx="7171200" cy="539528"/>
            </a:xfrm>
            <a:custGeom>
              <a:avLst/>
              <a:gdLst>
                <a:gd name="connsiteX0" fmla="*/ 0 w 4850596"/>
                <a:gd name="connsiteY0" fmla="*/ 0 h 662400"/>
                <a:gd name="connsiteX1" fmla="*/ 4850596 w 4850596"/>
                <a:gd name="connsiteY1" fmla="*/ 0 h 662400"/>
                <a:gd name="connsiteX2" fmla="*/ 4850596 w 4850596"/>
                <a:gd name="connsiteY2" fmla="*/ 662400 h 662400"/>
                <a:gd name="connsiteX3" fmla="*/ 0 w 4850596"/>
                <a:gd name="connsiteY3" fmla="*/ 662400 h 662400"/>
                <a:gd name="connsiteX4" fmla="*/ 0 w 4850596"/>
                <a:gd name="connsiteY4" fmla="*/ 0 h 6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0596" h="662400">
                  <a:moveTo>
                    <a:pt x="0" y="0"/>
                  </a:moveTo>
                  <a:lnTo>
                    <a:pt x="4850596" y="0"/>
                  </a:lnTo>
                  <a:lnTo>
                    <a:pt x="4850596" y="662400"/>
                  </a:lnTo>
                  <a:lnTo>
                    <a:pt x="0" y="662400"/>
                  </a:lnTo>
                  <a:lnTo>
                    <a:pt x="0" y="0"/>
                  </a:lnTo>
                  <a:close/>
                </a:path>
              </a:pathLst>
            </a:custGeom>
            <a:solidFill>
              <a:schemeClr val="accent3"/>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ct val="35000"/>
                </a:spcAft>
              </a:pPr>
              <a:r>
                <a:rPr lang="zh-CN" altLang="en-US" sz="1600" b="1" dirty="0">
                  <a:solidFill>
                    <a:schemeClr val="tx1"/>
                  </a:solidFill>
                </a:rPr>
                <a:t>重点复审指标</a:t>
              </a:r>
              <a:endParaRPr lang="zh-CN" altLang="en-US" sz="1600" b="1" dirty="0">
                <a:solidFill>
                  <a:schemeClr val="tx1"/>
                </a:solidFill>
              </a:endParaRPr>
            </a:p>
          </p:txBody>
        </p:sp>
        <p:sp>
          <p:nvSpPr>
            <p:cNvPr id="31" name="文本框 30"/>
            <p:cNvSpPr txBox="1"/>
            <p:nvPr/>
          </p:nvSpPr>
          <p:spPr>
            <a:xfrm>
              <a:off x="2438977" y="3361588"/>
              <a:ext cx="7146325" cy="2043026"/>
            </a:xfrm>
            <a:prstGeom prst="rect">
              <a:avLst/>
            </a:prstGeom>
            <a:solidFill>
              <a:schemeClr val="accent3">
                <a:lumMod val="20000"/>
                <a:lumOff val="80000"/>
              </a:schemeClr>
            </a:solidFill>
            <a:ln>
              <a:noFill/>
            </a:ln>
          </p:spPr>
          <p:txBody>
            <a:bodyPr wrap="square">
              <a:spAutoFit/>
            </a:bodyPr>
            <a:lstStyle/>
            <a:p>
              <a:pPr marL="114300" lvl="1" indent="-114300" defTabSz="533400">
                <a:lnSpc>
                  <a:spcPct val="120000"/>
                </a:lnSpc>
                <a:spcBef>
                  <a:spcPct val="0"/>
                </a:spcBef>
                <a:spcAft>
                  <a:spcPct val="15000"/>
                </a:spcAft>
                <a:buChar char="•"/>
              </a:pPr>
              <a:r>
                <a:rPr lang="zh-CN" altLang="en-US" sz="1200" dirty="0"/>
                <a:t>检查要求的单位时间内的各病历</a:t>
              </a:r>
              <a:r>
                <a:rPr lang="en-US" altLang="zh-CN" sz="1200" dirty="0"/>
                <a:t>/</a:t>
              </a:r>
              <a:r>
                <a:rPr lang="zh-CN" altLang="en-US" sz="1200" dirty="0"/>
                <a:t>报告必须按规定呈现</a:t>
              </a:r>
              <a:endParaRPr lang="zh-CN" altLang="en-US" sz="1200" dirty="0"/>
            </a:p>
            <a:p>
              <a:pPr marL="114300" lvl="1" indent="-114300" defTabSz="533400">
                <a:lnSpc>
                  <a:spcPct val="120000"/>
                </a:lnSpc>
                <a:spcBef>
                  <a:spcPct val="0"/>
                </a:spcBef>
                <a:spcAft>
                  <a:spcPct val="15000"/>
                </a:spcAft>
                <a:buChar char="•"/>
              </a:pPr>
              <a:r>
                <a:rPr lang="zh-CN" altLang="en-US" sz="1200" dirty="0"/>
                <a:t>规定单位时间为：</a:t>
              </a:r>
              <a:r>
                <a:rPr lang="zh-CN" altLang="en-US" sz="1200" b="1" dirty="0" smtClean="0">
                  <a:solidFill>
                    <a:srgbClr val="C00000"/>
                  </a:solidFill>
                </a:rPr>
                <a:t>复审当年</a:t>
              </a:r>
              <a:r>
                <a:rPr lang="en-US" altLang="zh-CN" sz="1200" b="1" dirty="0">
                  <a:solidFill>
                    <a:srgbClr val="C00000"/>
                  </a:solidFill>
                </a:rPr>
                <a:t>1-3</a:t>
              </a:r>
              <a:r>
                <a:rPr lang="zh-CN" altLang="en-US" sz="1200" b="1" dirty="0">
                  <a:solidFill>
                    <a:srgbClr val="C00000"/>
                  </a:solidFill>
                </a:rPr>
                <a:t>月</a:t>
              </a:r>
              <a:endParaRPr lang="zh-CN" altLang="en-US" sz="1200" b="1" dirty="0">
                <a:solidFill>
                  <a:srgbClr val="C00000"/>
                </a:solidFill>
              </a:endParaRPr>
            </a:p>
            <a:p>
              <a:pPr marL="114300" lvl="1" indent="-114300" defTabSz="533400">
                <a:lnSpc>
                  <a:spcPct val="120000"/>
                </a:lnSpc>
                <a:spcBef>
                  <a:spcPct val="0"/>
                </a:spcBef>
                <a:spcAft>
                  <a:spcPct val="15000"/>
                </a:spcAft>
                <a:buChar char="•"/>
              </a:pPr>
              <a:r>
                <a:rPr lang="zh-CN" altLang="en-US" sz="1200" dirty="0"/>
                <a:t>检查项：</a:t>
              </a:r>
              <a:r>
                <a:rPr lang="zh-CN" altLang="en-US" sz="1200" b="1" dirty="0">
                  <a:solidFill>
                    <a:srgbClr val="C00000"/>
                  </a:solidFill>
                </a:rPr>
                <a:t>三级医院</a:t>
              </a:r>
              <a:r>
                <a:rPr lang="en-US" altLang="zh-CN" sz="1200" b="1" dirty="0">
                  <a:solidFill>
                    <a:srgbClr val="C00000"/>
                  </a:solidFill>
                </a:rPr>
                <a:t>28</a:t>
              </a:r>
              <a:r>
                <a:rPr lang="zh-CN" altLang="en-US" sz="1200" b="1" dirty="0">
                  <a:solidFill>
                    <a:srgbClr val="C00000"/>
                  </a:solidFill>
                </a:rPr>
                <a:t>条</a:t>
              </a:r>
              <a:r>
                <a:rPr lang="en-US" altLang="zh-CN" sz="1200" dirty="0">
                  <a:solidFill>
                    <a:srgbClr val="FFFFFF">
                      <a:lumMod val="65000"/>
                    </a:srgbClr>
                  </a:solidFill>
                  <a:latin typeface="Verdana" panose="020B0604030504040204"/>
                  <a:ea typeface="微软雅黑" panose="020B0503020204020204" pitchFamily="34" charset="-122"/>
                </a:rPr>
                <a:t>/</a:t>
              </a:r>
              <a:r>
                <a:rPr lang="zh-CN" altLang="en-US" sz="1200" b="1" dirty="0">
                  <a:solidFill>
                    <a:srgbClr val="C00000"/>
                  </a:solidFill>
                  <a:latin typeface="Verdana" panose="020B0604030504040204"/>
                  <a:ea typeface="微软雅黑" panose="020B0503020204020204" pitchFamily="34" charset="-122"/>
                </a:rPr>
                <a:t>二级医院</a:t>
              </a:r>
              <a:r>
                <a:rPr lang="en-US" altLang="zh-CN" sz="1200" b="1" dirty="0">
                  <a:solidFill>
                    <a:srgbClr val="C00000"/>
                  </a:solidFill>
                  <a:latin typeface="Verdana" panose="020B0604030504040204"/>
                  <a:ea typeface="微软雅黑" panose="020B0503020204020204" pitchFamily="34" charset="-122"/>
                </a:rPr>
                <a:t>17</a:t>
              </a:r>
              <a:r>
                <a:rPr lang="zh-CN" altLang="en-US" sz="1200" b="1" dirty="0">
                  <a:solidFill>
                    <a:srgbClr val="C00000"/>
                  </a:solidFill>
                  <a:latin typeface="Verdana" panose="020B0604030504040204"/>
                  <a:ea typeface="微软雅黑" panose="020B0503020204020204" pitchFamily="34" charset="-122"/>
                </a:rPr>
                <a:t>条</a:t>
              </a:r>
              <a:r>
                <a:rPr lang="en-US" altLang="zh-CN" sz="1200" dirty="0"/>
                <a:t>+</a:t>
              </a:r>
              <a:r>
                <a:rPr lang="zh-CN" altLang="en-US" sz="1200" dirty="0"/>
                <a:t>规建成效</a:t>
              </a:r>
              <a:endParaRPr lang="zh-CN" altLang="en-US" sz="1200" dirty="0"/>
            </a:p>
            <a:p>
              <a:pPr marL="114300" lvl="1" indent="-114300" defTabSz="533400">
                <a:lnSpc>
                  <a:spcPct val="120000"/>
                </a:lnSpc>
                <a:spcBef>
                  <a:spcPct val="0"/>
                </a:spcBef>
                <a:spcAft>
                  <a:spcPct val="15000"/>
                </a:spcAft>
                <a:buChar char="•"/>
              </a:pPr>
              <a:r>
                <a:rPr lang="zh-CN" altLang="en-US" sz="1200" b="1" dirty="0"/>
                <a:t>必查检查项</a:t>
              </a:r>
              <a:r>
                <a:rPr lang="zh-CN" altLang="en-US" sz="1200" dirty="0"/>
                <a:t>：主要通过病历查看</a:t>
              </a:r>
              <a:r>
                <a:rPr lang="zh-CN" altLang="en-US" sz="1200" b="1" dirty="0">
                  <a:solidFill>
                    <a:srgbClr val="C00000"/>
                  </a:solidFill>
                </a:rPr>
                <a:t>呼吸慢病管理、</a:t>
              </a:r>
              <a:r>
                <a:rPr lang="en-US" altLang="zh-CN" sz="1200" b="1" dirty="0">
                  <a:solidFill>
                    <a:srgbClr val="C00000"/>
                  </a:solidFill>
                </a:rPr>
                <a:t>RICU/MICU</a:t>
              </a:r>
              <a:r>
                <a:rPr lang="zh-CN" altLang="en-US" sz="1200" b="1" dirty="0">
                  <a:solidFill>
                    <a:srgbClr val="C00000"/>
                  </a:solidFill>
                </a:rPr>
                <a:t>、肺功能、睡眠、呼吸内镜</a:t>
              </a:r>
              <a:r>
                <a:rPr lang="zh-CN" altLang="en-US" sz="1200" dirty="0"/>
                <a:t>实际开展情况，以及考察</a:t>
              </a:r>
              <a:r>
                <a:rPr lang="zh-CN" altLang="en-US" sz="1200" b="1" dirty="0">
                  <a:solidFill>
                    <a:srgbClr val="C00000"/>
                  </a:solidFill>
                </a:rPr>
                <a:t>常见技术（肺功能，呼吸内镜，睡眠监测，有创机械通气</a:t>
              </a:r>
              <a:r>
                <a:rPr lang="en-US" altLang="zh-CN" sz="1200" b="1" dirty="0">
                  <a:solidFill>
                    <a:srgbClr val="C00000"/>
                  </a:solidFill>
                </a:rPr>
                <a:t>【</a:t>
              </a:r>
              <a:r>
                <a:rPr lang="zh-CN" altLang="en-US" sz="1200" b="1" dirty="0">
                  <a:solidFill>
                    <a:srgbClr val="C00000"/>
                  </a:solidFill>
                </a:rPr>
                <a:t>三级</a:t>
              </a:r>
              <a:r>
                <a:rPr lang="en-US" altLang="zh-CN" sz="1200" b="1" dirty="0">
                  <a:solidFill>
                    <a:srgbClr val="C00000"/>
                  </a:solidFill>
                </a:rPr>
                <a:t>】</a:t>
              </a:r>
              <a:r>
                <a:rPr lang="zh-CN" altLang="en-US" sz="1200" b="1" dirty="0">
                  <a:solidFill>
                    <a:srgbClr val="C00000"/>
                  </a:solidFill>
                </a:rPr>
                <a:t>无创机械通气</a:t>
              </a:r>
              <a:r>
                <a:rPr lang="en-US" altLang="zh-CN" sz="1200" b="1" dirty="0">
                  <a:solidFill>
                    <a:srgbClr val="C00000"/>
                  </a:solidFill>
                </a:rPr>
                <a:t>/</a:t>
              </a:r>
              <a:r>
                <a:rPr lang="zh-CN" altLang="en-US" sz="1200" b="1" dirty="0">
                  <a:solidFill>
                    <a:srgbClr val="C00000"/>
                  </a:solidFill>
                </a:rPr>
                <a:t>高流量湿化氧</a:t>
              </a:r>
              <a:r>
                <a:rPr lang="en-US" altLang="zh-CN" sz="1200" b="1" dirty="0">
                  <a:solidFill>
                    <a:srgbClr val="C00000"/>
                  </a:solidFill>
                </a:rPr>
                <a:t>【</a:t>
              </a:r>
              <a:r>
                <a:rPr lang="zh-CN" altLang="en-US" sz="1200" b="1" dirty="0">
                  <a:solidFill>
                    <a:srgbClr val="C00000"/>
                  </a:solidFill>
                </a:rPr>
                <a:t>二级</a:t>
              </a:r>
              <a:r>
                <a:rPr lang="en-US" altLang="zh-CN" sz="1200" b="1" dirty="0">
                  <a:solidFill>
                    <a:srgbClr val="C00000"/>
                  </a:solidFill>
                </a:rPr>
                <a:t>】</a:t>
              </a:r>
              <a:r>
                <a:rPr lang="zh-CN" altLang="en-US" sz="1200" b="1" dirty="0">
                  <a:solidFill>
                    <a:srgbClr val="C00000"/>
                  </a:solidFill>
                </a:rPr>
                <a:t>）</a:t>
              </a:r>
              <a:r>
                <a:rPr lang="en-US" altLang="zh-CN" sz="1200" dirty="0"/>
                <a:t>&amp;</a:t>
              </a:r>
              <a:r>
                <a:rPr lang="zh-CN" altLang="en-US" sz="1200" b="1" dirty="0">
                  <a:solidFill>
                    <a:srgbClr val="C00000"/>
                  </a:solidFill>
                  <a:latin typeface="微软雅黑" panose="020B0503020204020204" pitchFamily="34" charset="-122"/>
                  <a:ea typeface="微软雅黑" panose="020B0503020204020204" pitchFamily="34" charset="-122"/>
                </a:rPr>
                <a:t>慢阻肺病、支气管哮喘</a:t>
              </a:r>
              <a:r>
                <a:rPr lang="zh-CN" altLang="en-US" sz="1200" dirty="0"/>
                <a:t>的医疗质控情况</a:t>
              </a:r>
              <a:endParaRPr lang="zh-CN" altLang="en-US" sz="1200"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84" y="196190"/>
            <a:ext cx="8280000" cy="504000"/>
          </a:xfrm>
        </p:spPr>
        <p:txBody>
          <a:bodyPr/>
          <a:lstStyle/>
          <a:p>
            <a:r>
              <a:rPr lang="en-US" altLang="zh-CN" dirty="0">
                <a:solidFill>
                  <a:srgbClr val="A60000"/>
                </a:solidFill>
                <a:latin typeface="微软雅黑" panose="020B0503020204020204" pitchFamily="34" charset="-122"/>
                <a:ea typeface="微软雅黑" panose="020B0503020204020204" pitchFamily="34" charset="-122"/>
              </a:rPr>
              <a:t>PCCM</a:t>
            </a:r>
            <a:r>
              <a:rPr lang="zh-CN" altLang="en-US" dirty="0">
                <a:solidFill>
                  <a:srgbClr val="A60000"/>
                </a:solidFill>
                <a:latin typeface="微软雅黑" panose="020B0503020204020204" pitchFamily="34" charset="-122"/>
                <a:ea typeface="微软雅黑" panose="020B0503020204020204" pitchFamily="34" charset="-122"/>
              </a:rPr>
              <a:t>规范化建设线上</a:t>
            </a:r>
            <a:r>
              <a:rPr lang="en-US" altLang="zh-CN" dirty="0">
                <a:solidFill>
                  <a:srgbClr val="A60000"/>
                </a:solidFill>
                <a:latin typeface="微软雅黑" panose="020B0503020204020204" pitchFamily="34" charset="-122"/>
                <a:ea typeface="微软雅黑" panose="020B0503020204020204" pitchFamily="34" charset="-122"/>
              </a:rPr>
              <a:t>/</a:t>
            </a:r>
            <a:r>
              <a:rPr lang="zh-CN" altLang="en-US" dirty="0">
                <a:solidFill>
                  <a:srgbClr val="A60000"/>
                </a:solidFill>
                <a:latin typeface="微软雅黑" panose="020B0503020204020204" pitchFamily="34" charset="-122"/>
                <a:ea typeface="微软雅黑" panose="020B0503020204020204" pitchFamily="34" charset="-122"/>
              </a:rPr>
              <a:t>线下复审形式与流程</a:t>
            </a:r>
            <a:br>
              <a:rPr lang="zh-CN" altLang="en-US" dirty="0">
                <a:solidFill>
                  <a:srgbClr val="A60000"/>
                </a:solidFill>
                <a:latin typeface="微软雅黑" panose="020B0503020204020204" pitchFamily="34" charset="-122"/>
                <a:ea typeface="微软雅黑" panose="020B0503020204020204" pitchFamily="34" charset="-122"/>
              </a:rPr>
            </a:br>
            <a:endParaRPr lang="zh-CN" altLang="en-US" dirty="0"/>
          </a:p>
        </p:txBody>
      </p:sp>
      <p:sp>
        <p:nvSpPr>
          <p:cNvPr id="8" name="内容占位符 6"/>
          <p:cNvSpPr txBox="1"/>
          <p:nvPr/>
        </p:nvSpPr>
        <p:spPr>
          <a:xfrm>
            <a:off x="803713" y="2161850"/>
            <a:ext cx="2796167" cy="326599"/>
          </a:xfrm>
          <a:prstGeom prst="rect">
            <a:avLst/>
          </a:prstGeom>
          <a:ln w="9525">
            <a:solidFill>
              <a:srgbClr val="9C1E22"/>
            </a:solidFill>
            <a:prstDash val="sysDot"/>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现场</a:t>
            </a:r>
            <a:r>
              <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在线</a:t>
            </a:r>
            <a:r>
              <a:rPr lang="zh-CN"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汇报</a:t>
            </a:r>
            <a:endParaRPr lang="en-US" altLang="zh-CN" sz="1400"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内容占位符 6"/>
          <p:cNvSpPr txBox="1"/>
          <p:nvPr/>
        </p:nvSpPr>
        <p:spPr>
          <a:xfrm>
            <a:off x="5000120" y="2156616"/>
            <a:ext cx="2953232" cy="334123"/>
          </a:xfrm>
          <a:prstGeom prst="rect">
            <a:avLst/>
          </a:prstGeom>
          <a:ln w="9525">
            <a:solidFill>
              <a:srgbClr val="9C1E22"/>
            </a:solidFill>
            <a:prstDash val="sysDot"/>
          </a:ln>
        </p:spPr>
        <p:txBody>
          <a:bodyPr/>
          <a:lstStyle>
            <a:lvl1pPr marL="179705" indent="-179705" algn="l" defTabSz="457200" rtl="0" eaLnBrk="1" latinLnBrk="0" hangingPunct="1">
              <a:lnSpc>
                <a:spcPct val="100000"/>
              </a:lnSpc>
              <a:spcBef>
                <a:spcPts val="0"/>
              </a:spcBef>
              <a:buClr>
                <a:schemeClr val="tx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539750" indent="-179705" algn="l" defTabSz="457200" rtl="0" eaLnBrk="1" latinLnBrk="0" hangingPunct="1">
              <a:lnSpc>
                <a:spcPct val="100000"/>
              </a:lnSpc>
              <a:spcBef>
                <a:spcPts val="0"/>
              </a:spcBef>
              <a:buFont typeface="Arial" panose="020B0604020202020204"/>
              <a:buChar char="–"/>
              <a:defRPr sz="14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panose="020B0604020202020204"/>
              <a:buChar char="•"/>
              <a:defRPr sz="1400" kern="1200" baseline="0">
                <a:solidFill>
                  <a:schemeClr val="tx1"/>
                </a:solidFill>
                <a:latin typeface="Arial" panose="020B0604020202020204" pitchFamily="34" charset="0"/>
                <a:ea typeface="+mn-ea"/>
                <a:cs typeface="Arial" panose="020B0604020202020204" pitchFamily="34" charset="0"/>
              </a:defRPr>
            </a:lvl3pPr>
            <a:lvl4pPr marL="622935" indent="-179705"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4pPr>
            <a:lvl5pPr marL="622935" indent="-228600"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线上</a:t>
            </a:r>
            <a:r>
              <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线下现场核查</a:t>
            </a:r>
            <a:endParaRPr lang="en-US" altLang="zh-CN" sz="1600" b="1" kern="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a:picLocks noChangeAspect="1"/>
          </p:cNvPicPr>
          <p:nvPr/>
        </p:nvPicPr>
        <p:blipFill>
          <a:blip r:embed="rId1"/>
          <a:stretch>
            <a:fillRect/>
          </a:stretch>
        </p:blipFill>
        <p:spPr>
          <a:xfrm>
            <a:off x="1333923" y="1077923"/>
            <a:ext cx="2002979" cy="1038294"/>
          </a:xfrm>
          <a:prstGeom prst="rect">
            <a:avLst/>
          </a:prstGeom>
        </p:spPr>
      </p:pic>
      <p:pic>
        <p:nvPicPr>
          <p:cNvPr id="12" name="图片 11"/>
          <p:cNvPicPr>
            <a:picLocks noChangeAspect="1"/>
          </p:cNvPicPr>
          <p:nvPr/>
        </p:nvPicPr>
        <p:blipFill>
          <a:blip r:embed="rId2"/>
          <a:stretch>
            <a:fillRect/>
          </a:stretch>
        </p:blipFill>
        <p:spPr>
          <a:xfrm>
            <a:off x="5544122" y="1065165"/>
            <a:ext cx="1927274" cy="1012333"/>
          </a:xfrm>
          <a:prstGeom prst="rect">
            <a:avLst/>
          </a:prstGeom>
        </p:spPr>
      </p:pic>
      <p:sp>
        <p:nvSpPr>
          <p:cNvPr id="22" name="加号 21"/>
          <p:cNvSpPr/>
          <p:nvPr/>
        </p:nvSpPr>
        <p:spPr>
          <a:xfrm>
            <a:off x="4039959" y="1351137"/>
            <a:ext cx="477063" cy="462079"/>
          </a:xfrm>
          <a:prstGeom prst="mathPlus">
            <a:avLst/>
          </a:prstGeom>
          <a:solidFill>
            <a:srgbClr val="A6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aphicFrame>
        <p:nvGraphicFramePr>
          <p:cNvPr id="24" name="图示 23"/>
          <p:cNvGraphicFramePr/>
          <p:nvPr>
            <p:custDataLst>
              <p:tags r:id="rId3"/>
            </p:custDataLst>
          </p:nvPr>
        </p:nvGraphicFramePr>
        <p:xfrm>
          <a:off x="175260" y="2966720"/>
          <a:ext cx="8747125" cy="7270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 name="矩形: 圆角 24"/>
          <p:cNvSpPr/>
          <p:nvPr/>
        </p:nvSpPr>
        <p:spPr>
          <a:xfrm>
            <a:off x="219075" y="3037205"/>
            <a:ext cx="1462405" cy="2153285"/>
          </a:xfrm>
          <a:prstGeom prst="roundRect">
            <a:avLst>
              <a:gd name="adj" fmla="val 16667"/>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endParaRPr lang="zh-CN" altLang="en-US" sz="105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indent="182880" defTabSz="488950">
              <a:lnSpc>
                <a:spcPct val="130000"/>
              </a:lnSpc>
              <a:spcBef>
                <a:spcPct val="0"/>
              </a:spcBef>
              <a:spcAft>
                <a:spcPct val="15000"/>
              </a:spcAft>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指导专家组长</a:t>
            </a:r>
            <a:r>
              <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主持整场认定</a:t>
            </a: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复审医院</a:t>
            </a:r>
            <a:r>
              <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sym typeface="+mn-ea"/>
              </a:rPr>
              <a:t>领导致辞</a:t>
            </a: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endPar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182880" defTabSz="488950">
              <a:lnSpc>
                <a:spcPct val="130000"/>
              </a:lnSpc>
              <a:spcBef>
                <a:spcPct val="0"/>
              </a:spcBef>
              <a:spcAft>
                <a:spcPct val="15000"/>
              </a:spcAft>
              <a:buChar char="•"/>
            </a:pPr>
            <a:endParaRPr lang="zh-CN" altLang="en-US" sz="105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endParaRPr lang="zh-CN" altLang="en-US" sz="1050" dirty="0">
              <a:solidFill>
                <a:srgbClr val="002F5F"/>
              </a:solidFill>
              <a:latin typeface="微软雅黑" panose="020B0503020204020204" pitchFamily="34" charset="-122"/>
              <a:ea typeface="微软雅黑" panose="020B0503020204020204" pitchFamily="34" charset="-122"/>
            </a:endParaRPr>
          </a:p>
        </p:txBody>
      </p:sp>
      <p:sp>
        <p:nvSpPr>
          <p:cNvPr id="26" name="矩形: 圆角 25"/>
          <p:cNvSpPr/>
          <p:nvPr/>
        </p:nvSpPr>
        <p:spPr>
          <a:xfrm>
            <a:off x="3528037" y="3892894"/>
            <a:ext cx="2968482" cy="685501"/>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1450" lvl="0" indent="-171450">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指导专家、复审医院互动</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en-US"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十项准入</a:t>
            </a:r>
            <a:endParaRPr lang="en-US" altLang="zh-CN"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en-US"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检查项检查</a:t>
            </a:r>
            <a:endParaRPr lang="zh-CN" altLang="zh-CN" sz="1100"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圆角 27"/>
          <p:cNvSpPr/>
          <p:nvPr/>
        </p:nvSpPr>
        <p:spPr>
          <a:xfrm>
            <a:off x="5783509" y="3095301"/>
            <a:ext cx="1386454" cy="201386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buFont typeface="Arial" panose="020B0604020202020204" pitchFamily="34" charset="0"/>
              <a:buChar char="•"/>
            </a:pPr>
            <a:r>
              <a:rPr lang="zh-CN"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指导专家线上</a:t>
            </a:r>
            <a:r>
              <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线下</a:t>
            </a:r>
            <a:r>
              <a:rPr lang="zh-CN" altLang="en-US" sz="1000" dirty="0">
                <a:solidFill>
                  <a:srgbClr val="002F5F"/>
                </a:solidFill>
                <a:latin typeface="微软雅黑" panose="020B0503020204020204" pitchFamily="34" charset="-122"/>
              </a:rPr>
              <a:t>反馈</a:t>
            </a:r>
            <a:endParaRPr lang="zh-CN" altLang="en-US" sz="1000" dirty="0">
              <a:solidFill>
                <a:srgbClr val="002F5F"/>
              </a:solidFill>
              <a:latin typeface="微软雅黑" panose="020B0503020204020204" pitchFamily="34" charset="-122"/>
              <a:ea typeface="微软雅黑" panose="020B0503020204020204" pitchFamily="34" charset="-122"/>
            </a:endParaRPr>
          </a:p>
        </p:txBody>
      </p:sp>
      <p:sp>
        <p:nvSpPr>
          <p:cNvPr id="29" name="矩形: 圆角 28"/>
          <p:cNvSpPr/>
          <p:nvPr/>
        </p:nvSpPr>
        <p:spPr>
          <a:xfrm>
            <a:off x="7169963" y="2842865"/>
            <a:ext cx="1686325" cy="2661795"/>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指导专家</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050" kern="100" dirty="0">
                <a:solidFill>
                  <a:srgbClr val="002F5F"/>
                </a:solidFill>
                <a:latin typeface="微软雅黑" panose="020B0503020204020204" pitchFamily="34" charset="-122"/>
                <a:cs typeface="Times New Roman" panose="02020603050405020304" pitchFamily="18" charset="0"/>
              </a:rPr>
              <a:t>在线</a:t>
            </a:r>
            <a:r>
              <a:rPr lang="zh-CN" altLang="zh-CN" sz="1050" kern="100" dirty="0">
                <a:solidFill>
                  <a:srgbClr val="002F5F"/>
                </a:solidFill>
                <a:latin typeface="微软雅黑" panose="020B0503020204020204" pitchFamily="34" charset="-122"/>
                <a:cs typeface="Times New Roman" panose="02020603050405020304" pitchFamily="18" charset="0"/>
              </a:rPr>
              <a:t>填写或书写拍照上传</a:t>
            </a:r>
            <a:r>
              <a:rPr lang="zh-CN" altLang="en-US" sz="1050" kern="100" dirty="0">
                <a:solidFill>
                  <a:srgbClr val="002F5F"/>
                </a:solidFill>
                <a:latin typeface="微软雅黑" panose="020B0503020204020204" pitchFamily="34" charset="-122"/>
                <a:cs typeface="Times New Roman" panose="02020603050405020304" pitchFamily="18" charset="0"/>
              </a:rPr>
              <a:t>反馈意见</a:t>
            </a:r>
            <a:endParaRPr lang="zh-CN" altLang="en-US" sz="1000" dirty="0">
              <a:solidFill>
                <a:srgbClr val="002F5F"/>
              </a:solidFill>
              <a:latin typeface="微软雅黑" panose="020B0503020204020204" pitchFamily="34" charset="-122"/>
              <a:ea typeface="微软雅黑" panose="020B0503020204020204" pitchFamily="34" charset="-122"/>
            </a:endParaRPr>
          </a:p>
        </p:txBody>
      </p:sp>
      <p:sp>
        <p:nvSpPr>
          <p:cNvPr id="30" name="矩形: 圆角 29"/>
          <p:cNvSpPr/>
          <p:nvPr/>
        </p:nvSpPr>
        <p:spPr>
          <a:xfrm>
            <a:off x="1681476" y="3037363"/>
            <a:ext cx="1763557" cy="2129741"/>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a:lnSpc>
                <a:spcPct val="130000"/>
              </a:lnSpc>
              <a:buFont typeface="Arial" panose="020B0604020202020204" pitchFamily="34" charset="0"/>
              <a:buChar char="•"/>
            </a:pP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复审医院</a:t>
            </a:r>
            <a:r>
              <a:rPr lang="zh-CN"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科室</a:t>
            </a:r>
            <a:r>
              <a:rPr lang="zh-CN" altLang="en-US"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主任</a:t>
            </a:r>
            <a:endParaRPr lang="en-US" altLang="zh-CN" sz="105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a:lnSpc>
                <a:spcPct val="130000"/>
              </a:lnSpc>
              <a:buFont typeface="Arial" panose="020B0604020202020204" pitchFamily="34" charset="0"/>
              <a:buNone/>
            </a:pPr>
            <a:r>
              <a:rPr lang="zh-CN" altLang="en-US"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PCCM</a:t>
            </a:r>
            <a:r>
              <a:rPr lang="zh-CN" altLang="en-US" sz="1000" b="1" dirty="0">
                <a:solidFill>
                  <a:srgbClr val="002F5F"/>
                </a:solidFill>
                <a:latin typeface="微软雅黑" panose="020B0503020204020204" pitchFamily="34" charset="-122"/>
                <a:ea typeface="微软雅黑" panose="020B0503020204020204" pitchFamily="34" charset="-122"/>
                <a:cs typeface="Times New Roman" panose="02020603050405020304" pitchFamily="18" charset="0"/>
              </a:rPr>
              <a:t>规建负责人</a:t>
            </a:r>
            <a:endParaRPr lang="zh-CN" altLang="en-US" sz="1000" b="1" dirty="0">
              <a:solidFill>
                <a:srgbClr val="002F5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314027" y="163237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院领导致辞</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314027" y="163237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科室</a:t>
            </a:r>
            <a:r>
              <a:rPr lang="en-US" altLang="zh-CN"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PCCM</a:t>
            </a:r>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规范化建设</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复审情况汇报</a:t>
            </a:r>
            <a:endParaRPr 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55037" y="210499"/>
            <a:ext cx="6720018" cy="594431"/>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rPr>
              <a:t>科室概况</a:t>
            </a:r>
            <a:endParaRPr lang="zh-CN" altLang="en-US" sz="2400" b="1" dirty="0">
              <a:solidFill>
                <a:srgbClr val="A6000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hinkcellActiveDocDoNotDelete"/>
</p:tagLst>
</file>

<file path=ppt/tags/tag11.xml><?xml version="1.0" encoding="utf-8"?>
<p:tagLst xmlns:p="http://schemas.openxmlformats.org/presentationml/2006/main">
  <p:tag name="TABLE_ENDDRAG_ORIGIN_RECT" val="675*85"/>
  <p:tag name="TABLE_ENDDRAG_RECT" val="22*70*675*85"/>
</p:tagLst>
</file>

<file path=ppt/tags/tag12.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3.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4.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5.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6.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7.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8.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19.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xml><?xml version="1.0" encoding="utf-8"?>
<p:tagLst xmlns:p="http://schemas.openxmlformats.org/presentationml/2006/main">
  <p:tag name="THINKCELLSHAPEDONOTDELETE" val="thinkcellActiveDocDoNotDelete"/>
</p:tagLst>
</file>

<file path=ppt/tags/tag20.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1.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2.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3.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4.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5.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6.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7.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8.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29.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xml><?xml version="1.0" encoding="utf-8"?>
<p:tagLst xmlns:p="http://schemas.openxmlformats.org/presentationml/2006/main">
  <p:tag name="THINKCELLSHAPEDONOTDELETE" val="thinkcellActiveDocDoNotDelete"/>
</p:tagLst>
</file>

<file path=ppt/tags/tag30.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1.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2.xml><?xml version="1.0" encoding="utf-8"?>
<p:tagLst xmlns:p="http://schemas.openxmlformats.org/presentationml/2006/main">
  <p:tag name="KSO_WM_DIAGRAM_VIRTUALLY_FRAME" val="{&quot;height&quot;:222.17377952755905,&quot;left&quot;:125.15965403842702,&quot;top&quot;:130.68251968503938,&quot;width&quot;:353.44136958362026}"/>
</p:tagLst>
</file>

<file path=ppt/tags/tag33.xml><?xml version="1.0" encoding="utf-8"?>
<p:tagLst xmlns:p="http://schemas.openxmlformats.org/presentationml/2006/main">
  <p:tag name="ASTRAZENECA" val="TEMPLATE04"/>
  <p:tag name="THINKCELLUNDODONOTDELETE" val="0"/>
  <p:tag name="COMMONDATA" val="eyJoZGlkIjoiNGQzZTZkZTFiOGI5YWQxZjMxYTQ4MTBlMTZmMDU1MWIifQ=="/>
  <p:tag name="KSO_WPP_MARK_KEY" val="e76aa1c0-e772-4093-ad06-cc9b34d93486"/>
</p:tagLst>
</file>

<file path=ppt/tags/tag4.xml><?xml version="1.0" encoding="utf-8"?>
<p:tagLst xmlns:p="http://schemas.openxmlformats.org/presentationml/2006/main">
  <p:tag name="ASTRAZENECA" val="SMARTART"/>
</p:tagLst>
</file>

<file path=ppt/tags/tag5.xml><?xml version="1.0" encoding="utf-8"?>
<p:tagLst xmlns:p="http://schemas.openxmlformats.org/presentationml/2006/main">
  <p:tag name="TABLE_ENDDRAG_ORIGIN_RECT" val="648*98"/>
  <p:tag name="TABLE_ENDDRAG_RECT" val="22*62*648*98"/>
</p:tagLst>
</file>

<file path=ppt/tags/tag6.xml><?xml version="1.0" encoding="utf-8"?>
<p:tagLst xmlns:p="http://schemas.openxmlformats.org/presentationml/2006/main">
  <p:tag name="TABLE_ENDDRAG_ORIGIN_RECT" val="648*80"/>
  <p:tag name="TABLE_ENDDRAG_RECT" val="26*69*648*80"/>
</p:tagLst>
</file>

<file path=ppt/tags/tag7.xml><?xml version="1.0" encoding="utf-8"?>
<p:tagLst xmlns:p="http://schemas.openxmlformats.org/presentationml/2006/main">
  <p:tag name="TABLE_ENDDRAG_ORIGIN_RECT" val="664*61"/>
  <p:tag name="TABLE_ENDDRAG_RECT" val="21*73*664*61"/>
</p:tagLst>
</file>

<file path=ppt/tags/tag8.xml><?xml version="1.0" encoding="utf-8"?>
<p:tagLst xmlns:p="http://schemas.openxmlformats.org/presentationml/2006/main">
  <p:tag name="TABLE_ENDDRAG_ORIGIN_RECT" val="676*127"/>
  <p:tag name="TABLE_ENDDRAG_RECT" val="20*50*676*127"/>
</p:tagLst>
</file>

<file path=ppt/tags/tag9.xml><?xml version="1.0" encoding="utf-8"?>
<p:tagLst xmlns:p="http://schemas.openxmlformats.org/presentationml/2006/main">
  <p:tag name="TABLE_ENDDRAG_ORIGIN_RECT" val="675*113"/>
  <p:tag name="TABLE_ENDDRAG_RECT" val="20*69*675*113"/>
</p:tagLst>
</file>

<file path=ppt/theme/theme1.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4998</Words>
  <Application>WPS 演示</Application>
  <PresentationFormat>全屏显示(16:9)</PresentationFormat>
  <Paragraphs>555</Paragraphs>
  <Slides>27</Slides>
  <Notes>4</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4</vt:i4>
      </vt:variant>
      <vt:variant>
        <vt:lpstr>幻灯片标题</vt:lpstr>
      </vt:variant>
      <vt:variant>
        <vt:i4>27</vt:i4>
      </vt:variant>
    </vt:vector>
  </HeadingPairs>
  <TitlesOfParts>
    <vt:vector size="46" baseType="lpstr">
      <vt:lpstr>Arial</vt:lpstr>
      <vt:lpstr>宋体</vt:lpstr>
      <vt:lpstr>Wingdings</vt:lpstr>
      <vt:lpstr>Arial</vt:lpstr>
      <vt:lpstr>微软雅黑</vt:lpstr>
      <vt:lpstr>Times New Roman</vt:lpstr>
      <vt:lpstr>Calibri</vt:lpstr>
      <vt:lpstr>Verdana</vt:lpstr>
      <vt:lpstr>Consolas</vt:lpstr>
      <vt:lpstr>华文楷体</vt:lpstr>
      <vt:lpstr>Arial Unicode MS</vt:lpstr>
      <vt:lpstr>等线</vt:lpstr>
      <vt:lpstr>Calibri</vt:lpstr>
      <vt:lpstr>Verdana</vt:lpstr>
      <vt:lpstr>AZ General Master Slide Options</vt:lpstr>
      <vt:lpstr>TCLayout.ActiveDocument.1</vt:lpstr>
      <vt:lpstr>TCLayout.ActiveDocument.1</vt:lpstr>
      <vt:lpstr>TCLayout.ActiveDocument.1</vt:lpstr>
      <vt:lpstr>TCLayout.ActiveDocument.1</vt:lpstr>
      <vt:lpstr>PowerPoint 演示文稿</vt:lpstr>
      <vt:lpstr>PowerPoint 演示文稿</vt:lpstr>
      <vt:lpstr>PowerPoint 演示文稿</vt:lpstr>
      <vt:lpstr>PCCM规建2.0复审标准更新的主要变化（2022年始）</vt:lpstr>
      <vt:lpstr>PCCM规建复审概览</vt:lpstr>
      <vt:lpstr>PCCM规范化建设线上/线下复审形式与流程 </vt:lpstr>
      <vt:lpstr>PowerPoint 演示文稿</vt:lpstr>
      <vt:lpstr>PowerPoint 演示文稿</vt:lpstr>
      <vt:lpstr>PowerPoint 演示文稿</vt:lpstr>
      <vt:lpstr>PCCM规建对科室的影响  </vt:lpstr>
      <vt:lpstr>PowerPoint 演示文稿</vt:lpstr>
      <vt:lpstr>独立建制，科室更名为“呼吸与危重症医学科” </vt:lpstr>
      <vt:lpstr>门诊设置 </vt:lpstr>
      <vt:lpstr>专科病房、专业组设置</vt:lpstr>
      <vt:lpstr>  呼吸门诊综合诊疗室（必需含专职人员：专科护士） </vt:lpstr>
      <vt:lpstr>肺功能 </vt:lpstr>
      <vt:lpstr>呼吸内镜室</vt:lpstr>
      <vt:lpstr>睡眠呼吸疾病治疗室</vt:lpstr>
      <vt:lpstr>RICU/MICU</vt:lpstr>
      <vt:lpstr>PCCM专培、专修、单修（3年考核期） </vt:lpstr>
      <vt:lpstr>区域专科联合体 </vt:lpstr>
      <vt:lpstr>PowerPoint 演示文稿</vt:lpstr>
      <vt:lpstr>PowerPoint 演示文稿</vt:lpstr>
      <vt:lpstr>线上/线下实地展示与互动顺序</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category>Template</cp:category>
  <cp:lastModifiedBy>安透</cp:lastModifiedBy>
  <cp:revision>162</cp:revision>
  <cp:lastPrinted>2018-03-07T14:46:00Z</cp:lastPrinted>
  <dcterms:created xsi:type="dcterms:W3CDTF">2020-06-16T05:30:00Z</dcterms:created>
  <dcterms:modified xsi:type="dcterms:W3CDTF">2025-03-20T07:57:54Z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ICV">
    <vt:lpwstr>11E04D0FD50D4771B101EF725DA441E5_12</vt:lpwstr>
  </property>
  <property fmtid="{D5CDD505-2E9C-101B-9397-08002B2CF9AE}" pid="8" name="KSOProductBuildVer">
    <vt:lpwstr>2052-12.1.0.20305</vt:lpwstr>
  </property>
</Properties>
</file>