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93" r:id="rId4"/>
    <p:sldId id="258" r:id="rId5"/>
    <p:sldId id="290" r:id="rId6"/>
    <p:sldId id="291" r:id="rId7"/>
    <p:sldId id="292" r:id="rId8"/>
    <p:sldId id="289" r:id="rId9"/>
    <p:sldId id="259" r:id="rId10"/>
    <p:sldId id="276" r:id="rId11"/>
    <p:sldId id="277" r:id="rId12"/>
    <p:sldId id="269" r:id="rId13"/>
    <p:sldId id="331" r:id="rId14"/>
    <p:sldId id="270" r:id="rId15"/>
    <p:sldId id="332" r:id="rId16"/>
    <p:sldId id="340" r:id="rId17"/>
    <p:sldId id="279" r:id="rId18"/>
    <p:sldId id="278" r:id="rId19"/>
    <p:sldId id="280" r:id="rId20"/>
    <p:sldId id="300" r:id="rId21"/>
    <p:sldId id="299" r:id="rId22"/>
    <p:sldId id="282" r:id="rId23"/>
    <p:sldId id="283" r:id="rId24"/>
    <p:sldId id="267" r:id="rId25"/>
    <p:sldId id="275" r:id="rId26"/>
    <p:sldId id="298" r:id="rId27"/>
    <p:sldId id="294" r:id="rId28"/>
    <p:sldId id="295" r:id="rId29"/>
    <p:sldId id="296" r:id="rId30"/>
    <p:sldId id="297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6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pos="71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00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84" y="100"/>
      </p:cViewPr>
      <p:guideLst>
        <p:guide orient="horz" pos="796"/>
        <p:guide pos="551"/>
        <p:guide pos="71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90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452D-0D2F-422A-BAB7-6D0CD5F19B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512B5-D583-49F0-AF4A-293EC68CF2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9" Type="http://schemas.openxmlformats.org/officeDocument/2006/relationships/tags" Target="../tags/tag63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9452D-0D2F-422A-BAB7-6D0CD5F19B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512B5-D583-49F0-AF4A-293EC68CF25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933065" y="156210"/>
            <a:ext cx="6240780" cy="61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9906000" y="239395"/>
            <a:ext cx="21850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2"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矩形 6"/>
          <p:cNvSpPr/>
          <p:nvPr userDrawn="1">
            <p:custDataLst>
              <p:tags r:id="rId18"/>
            </p:custDataLst>
          </p:nvPr>
        </p:nvSpPr>
        <p:spPr>
          <a:xfrm flipV="1">
            <a:off x="611879" y="613705"/>
            <a:ext cx="10980000" cy="75915"/>
          </a:xfrm>
          <a:prstGeom prst="rect">
            <a:avLst/>
          </a:prstGeom>
          <a:solidFill>
            <a:srgbClr val="99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9.xml"/><Relationship Id="rId2" Type="http://schemas.openxmlformats.org/officeDocument/2006/relationships/image" Target="../media/image4.jpeg"/><Relationship Id="rId1" Type="http://schemas.openxmlformats.org/officeDocument/2006/relationships/tags" Target="../tags/tag8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917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8929" y="1193719"/>
            <a:ext cx="1075414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哮喘</a:t>
            </a:r>
            <a:r>
              <a:rPr lang="en-US" altLang="zh-CN" sz="40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&amp;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慢性阻塞性肺疾病</a:t>
            </a:r>
            <a:endParaRPr lang="zh-CN" altLang="en-US" sz="4000" b="1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algn="ctr">
              <a:spcBef>
                <a:spcPts val="12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专病规建情况汇报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74333" y="4144361"/>
            <a:ext cx="54433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医院名称：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技术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170" y="1104900"/>
            <a:ext cx="1052766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PCCM专科医生对哮喘急性发作的评估及治疗原则的掌握情况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PCCM专科医生对重度哮喘诊治情况：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重度哮喘的诊断能力、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个月内有分型相关的评估检测、重度哮喘的个体化治疗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PCCM专科医生对哮喘评估能力：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哮喘临床控制水平评估、急性发作危险因素评估、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型或嗜酸粒细胞表型评估、过敏状态评估、药物使用情况评估、及合并症评估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肺功能技术质控：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设备定标、肺量计检查报告内容合格、肺量计检查结果判读正确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技术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170" y="1104900"/>
            <a:ext cx="1052766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PCCM专科医生在慢</a:t>
            </a:r>
            <a:r>
              <a:rPr lang="zh-CN" altLang="en-US" sz="2000" b="1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阻肺稳定期规范化治疗中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是否具备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肺功能检查，基于血嗜酸粒细胞进行炎症分型，准确教授吸入药物使用，戒烟宣教，疫苗宣教与指导，合并症评估，康复指导的能力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PCCM专科医生在慢阻肺急性加重期规范化治疗中是否对住院患者进行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血气分析，胸部影像学，心电图，超声心动图，抗感染治疗前病原学的检查并配合雾化吸入支气管扩张剂，吸入药物治疗，住院进行出院叮嘱呼吸康复治疗？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0585" y="1116330"/>
            <a:ext cx="105276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筛查：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对哮喘疑似患者需进行肺功能检查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应有慢阻肺定期科普宣教材料或相关文件推进慢阻肺病早筛早诊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诊治：基于肺功能诊断哮喘、慢阻肺病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重度哮喘的诊断能力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2024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年开展</a:t>
            </a:r>
            <a:r>
              <a:rPr lang="en-US" altLang="zh-CN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MDT</a:t>
            </a:r>
            <a:r>
              <a:rPr lang="zh-CN" altLang="en-US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次数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         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门诊处方吸入药物是否符合哮喘指南规范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辐射：</a:t>
            </a:r>
            <a:r>
              <a:rPr lang="en-US" altLang="zh-CN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2024</a:t>
            </a:r>
            <a:r>
              <a:rPr lang="zh-CN" altLang="en-US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年社区和基层哮喘诊治能力授课、义诊以及线上科普次数</a:t>
            </a:r>
            <a:endParaRPr lang="zh-CN" altLang="en-US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（本页可展示相关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证明照片和证明文件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哮喘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665" y="1116330"/>
            <a:ext cx="105276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年内研究产出与学术影响（哮喘相关）</a:t>
            </a:r>
            <a:endParaRPr lang="zh-CN" altLang="en-US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哮喘相关国家级和省级科研项目（负责人，可累计）</a:t>
            </a:r>
            <a:endParaRPr lang="zh-CN" altLang="en-US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哮喘相关全国多中心临床试验</a:t>
            </a:r>
            <a:endParaRPr lang="zh-CN" altLang="en-US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哮喘第一或通讯</a:t>
            </a:r>
            <a:r>
              <a:rPr lang="en-US" altLang="zh-CN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SCI</a:t>
            </a:r>
            <a:r>
              <a:rPr lang="zh-CN" altLang="en-US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论文以及相关中文核心期刊论文数</a:t>
            </a:r>
            <a:endParaRPr lang="zh-CN" altLang="en-US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科室成员哮喘规范化培训课程完成率</a:t>
            </a:r>
            <a:endParaRPr lang="zh-CN" altLang="en-US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科室成员是否进入国家级或省或市级哮喘学组</a:t>
            </a:r>
            <a:endParaRPr lang="zh-CN" altLang="en-US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（本页可展示相关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证明照片和证明文件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665" y="1116330"/>
            <a:ext cx="10527665" cy="1116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筛查：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应有慢阻肺定期科普宣教材料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或相关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文件推进慢阻肺病早筛早诊。</a:t>
            </a:r>
            <a:b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r>
              <a:rPr 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诊断：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基于肺功能诊断慢阻肺病</a:t>
            </a:r>
            <a:r>
              <a:rPr 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（本页可展示相关病历）</a:t>
            </a:r>
            <a:endParaRPr 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2" y="1127234"/>
          <a:ext cx="10886091" cy="4648106"/>
        </p:xfrm>
        <a:graphic>
          <a:graphicData uri="http://schemas.openxmlformats.org/drawingml/2006/table">
            <a:tbl>
              <a:tblPr/>
              <a:tblGrid>
                <a:gridCol w="901320"/>
                <a:gridCol w="1758444"/>
                <a:gridCol w="3924611"/>
                <a:gridCol w="1065770"/>
                <a:gridCol w="1065770"/>
                <a:gridCol w="1065770"/>
                <a:gridCol w="1104406"/>
              </a:tblGrid>
              <a:tr h="370272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具体具备开展相关治疗的临床诊疗能力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评分标准 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2317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医疗质量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慢阻肺临床路径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卫生部关于开展临床路径管理试点工作的通知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临床路径管理试点工作评估方案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的要求认真制定并实施临床路径。 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检查方法：实地检查慢阻肺临床路径，工作有记录，资料完整，以医务科提供的数据为准。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有记录，资料完整（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开展了临床路径，工作无记录或不完整（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未开展（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152">
                <a:tc v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慢阻肺单病种质量考核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检查慢阻肺单病种质量考核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以医务科提供的数据为准。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通过（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未通过（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152">
                <a:tc v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慢阻肺患者满意度（年）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以近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年医院等相关部门提供的数据来衡量。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&lt;80%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3180">
                <a:tc v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慢阻肺甲级病案率（年）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以近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年医院等相关部门提供的数据来衡量。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慢阻肺甲级病案率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慢阻肺病甲级病案数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慢阻肺病总病案数</a:t>
                      </a:r>
                      <a:endParaRPr lang="zh-CN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&lt;85%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3180">
                <a:tc v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慢阻肺相关医疗事故（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以医务科提供的过往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年数据来衡量。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2" y="1127233"/>
          <a:ext cx="10886092" cy="4607989"/>
        </p:xfrm>
        <a:graphic>
          <a:graphicData uri="http://schemas.openxmlformats.org/drawingml/2006/table">
            <a:tbl>
              <a:tblPr/>
              <a:tblGrid>
                <a:gridCol w="901320"/>
                <a:gridCol w="1345267"/>
                <a:gridCol w="4611413"/>
                <a:gridCol w="974562"/>
                <a:gridCol w="974562"/>
                <a:gridCol w="974562"/>
                <a:gridCol w="1104406"/>
              </a:tblGrid>
              <a:tr h="37049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具体具备开展相关治疗的临床诊疗能力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评分标准 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2678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慢阻肺相关诊疗技术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肺功能检查技术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根据受试者最后完成的报告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判断其质量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包括可接受性和可重复性：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3426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无创机械通气技术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是否病程记录或患者病情观察表记录：血气分析结果、吸气相气道正压（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IPAP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）、呼气相气道正压（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EPAP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）、呼吸频率（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）等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检查方法：随机检查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份无创机械通气的病历或病情观察表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规范记录（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信息不全（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3426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慢阻肺的内科介入治疗术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是否开展慢阻肺的内科介入治疗术：指经支气管镜肺减容术（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BLVR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），例如支气管内活瓣（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EBV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）植入肺减容术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检查方法：近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年有行内科介入治疗的慢阻肺病历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开展（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未开展（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857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吸入药物使用方法教授的准确性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医生能正确演示吸入药物教药过程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示范准确（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示范部分准确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示范不准确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128029" y="1760426"/>
          <a:ext cx="4549778" cy="13595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4331"/>
                <a:gridCol w="593805"/>
                <a:gridCol w="3481642"/>
              </a:tblGrid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等级</a:t>
                      </a:r>
                      <a:endParaRPr lang="zh-CN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1800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结果</a:t>
                      </a:r>
                      <a:endParaRPr lang="zh-CN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1800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可接受的检测次数与可重复性差异</a:t>
                      </a:r>
                      <a:endParaRPr lang="zh-CN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18000" anchor="ctr">
                    <a:solidFill>
                      <a:schemeClr val="accent2"/>
                    </a:solidFill>
                  </a:tcPr>
                </a:tc>
              </a:tr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可靠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 可接受的测试，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FEV1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FVC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的最佳值与次佳值差异≤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0.150L;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</a:tr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可靠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 可接受的测试，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FEV1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FVC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的最佳值与次佳值差异≤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0.150L;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</a:tr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较可靠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 可接受的测试，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FEV1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FVC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的最佳值与次佳值差异≤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0.200L;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</a:tr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不可靠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 可接受的测试，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FEV1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FVC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的最佳值与次佳值差异≤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0.250L;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</a:tr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不可靠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仅有</a:t>
                      </a:r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次可接受的测试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</a:tr>
              <a:tr h="192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不可靠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  <a:tc>
                  <a:txBody>
                    <a:bodyPr/>
                    <a:lstStyle/>
                    <a:p>
                      <a:r>
                        <a:rPr lang="zh-CN" altLang="en-US" sz="8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没有可接受的测试</a:t>
                      </a:r>
                      <a:endParaRPr lang="zh-CN" altLang="en-US" sz="8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1825" y="5945021"/>
            <a:ext cx="4339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（如有，可附加展示病例截图，记录等）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1" y="1127235"/>
          <a:ext cx="10972799" cy="4750987"/>
        </p:xfrm>
        <a:graphic>
          <a:graphicData uri="http://schemas.openxmlformats.org/drawingml/2006/table">
            <a:tbl>
              <a:tblPr/>
              <a:tblGrid>
                <a:gridCol w="955943"/>
                <a:gridCol w="4692422"/>
                <a:gridCol w="1399626"/>
                <a:gridCol w="1399626"/>
                <a:gridCol w="1399626"/>
                <a:gridCol w="1125556"/>
              </a:tblGrid>
              <a:tr h="30180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具体具备开展相关治疗的临床诊疗能力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评分标准 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4679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慢阻肺稳定期规范化治疗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依据现行国内外慢阻肺指南，有综合评估分组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有且符合现行指南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未分组或不准确（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224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肺功能检查情况：抽查门诊诊断为“慢阻肺”的患者，检查是否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年内做过肺功能检查（不限于本院）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份都进行检查（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不足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份检查（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279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炎症表型检查情况：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抽查门诊诊断为“慢阻肺”的患者，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年内每季度是否常规进行炎症标志物检查（例如：反映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型炎症的血嗜酸粒细胞计数等）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不限于本院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份有记录且每个季度一次记录（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份有至少一次记录（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＜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份符合“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年内有至少一次记录”（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43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慢阻肺处方吸入药物，且基本合理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份都处方吸入药物且符合现行国内外慢阻肺指南分级治疗方案（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部分处方吸入药物或不符合分级治疗（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均未处方吸入药物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04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戒烟宣教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(2)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04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疫苗的宣教和指导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(2)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04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合并症的评估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04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康复指导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525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对有家庭长期氧疗指导或家庭无创通气治疗适应症的慢阻肺患者，门诊记录有相应医嘱和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或指导建议。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有适应症的门诊病历都有相应医嘱和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或指导建议 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(2)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部分有（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都没有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(0)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1825" y="5945021"/>
            <a:ext cx="4339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（如有，可附加展示病例截图，记录等）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1" y="1127236"/>
          <a:ext cx="10972800" cy="4758268"/>
        </p:xfrm>
        <a:graphic>
          <a:graphicData uri="http://schemas.openxmlformats.org/drawingml/2006/table">
            <a:tbl>
              <a:tblPr/>
              <a:tblGrid>
                <a:gridCol w="858644"/>
                <a:gridCol w="4635767"/>
                <a:gridCol w="1116849"/>
                <a:gridCol w="1116849"/>
                <a:gridCol w="1116849"/>
                <a:gridCol w="1116849"/>
                <a:gridCol w="1010993"/>
              </a:tblGrid>
              <a:tr h="276511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具体具备开展相关治疗的临床诊疗能力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评分标准 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6450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慢阻肺急性加重期规范化治疗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住院患者是否血气分析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(2)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491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住院期间胸部影像学检查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352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住院期间心电图检查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35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住院期间超声心动图检查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799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住院期间抗感染治疗前病原学送检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799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慢阻肺急性加重患者住院期间抗菌药物暴露时间是否小于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天；如果超过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天，是否在病程记录体现合理性。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799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住院期间雾化吸入支气管扩张剂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(3)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799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出院带药应包括长期吸入治疗药物：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LAMA 、LAMA+LABA 、ICS+LABA 、ICS+LABA+LAMA，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且出院医嘱应规范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(3)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799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住院期间行呼吸康复治疗，或出院医嘱有呼吸康复指导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份都有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一份或以上缺失（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738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对有家庭长期氧疗指导或家庭无创通气治疗适应症的慢阻肺患者，出院记录有相应医嘱和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或指导建议。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有适应症的出院记录都有相应医嘱和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或指导建议（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部分有（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都没有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(0)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19480" y="5205536"/>
            <a:ext cx="3383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（如有，可附加展示相关</a:t>
            </a: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照片）</a:t>
            </a:r>
            <a:endParaRPr 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2" y="1127234"/>
          <a:ext cx="10893974" cy="3697341"/>
        </p:xfrm>
        <a:graphic>
          <a:graphicData uri="http://schemas.openxmlformats.org/drawingml/2006/table">
            <a:tbl>
              <a:tblPr/>
              <a:tblGrid>
                <a:gridCol w="901973"/>
                <a:gridCol w="1661779"/>
                <a:gridCol w="4299213"/>
                <a:gridCol w="975268"/>
                <a:gridCol w="975268"/>
                <a:gridCol w="975268"/>
                <a:gridCol w="1105205"/>
              </a:tblGrid>
              <a:tr h="37837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具体具备开展相关治疗的科研能力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评分标准 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425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教学任务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慢阻肺相关的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本科生教学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上传医院教育处或临床医学院出具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年内相关证明或科室有其他证明来衡量。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有理论授课课表和见习、实习轮转安排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无理论授课，有见习、实习轮转安排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2191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慢阻肺方向的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研究生招生</a:t>
                      </a:r>
                      <a:endParaRPr lang="zh-CN" altLang="en-US" sz="1100" dirty="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检查方法：统计数，上传可以医学院招生网站截屏证实博导、硕导数，学生获硕士或博士学位照片来衡量。或教育处提供相关证明文件。以取得最高级别得分。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签约的全职聘用专家在该院的博士点或硕士点可计入得分，临聘专家不得分。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博士点（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硕士点（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418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继续教育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慢阻肺相关的继续教育学习班（年）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以过去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年的数据为准，国家级、省级继续教育项目，授予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Ⅰ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Ⅱ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类学分。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签约的全职聘用专家以该院名义举办的继续教育学习班可计入得分，临聘专家不得分。 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检查方法：上传学习班编号，讲课照片等证明文件来衡量。以取得最高级别得分。  （不可单项累积）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国家级（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省级（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评审议程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6" name="表格 9"/>
          <p:cNvGraphicFramePr/>
          <p:nvPr>
            <p:custDataLst>
              <p:tags r:id="rId1"/>
            </p:custDataLst>
          </p:nvPr>
        </p:nvGraphicFramePr>
        <p:xfrm>
          <a:off x="960755" y="1466215"/>
          <a:ext cx="10426700" cy="4403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785"/>
                <a:gridCol w="5563235"/>
                <a:gridCol w="2773680"/>
              </a:tblGrid>
              <a:tr h="445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时长</a:t>
                      </a:r>
                      <a:endParaRPr lang="zh-CN" altLang="en-US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具体内容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讲者</a:t>
                      </a:r>
                      <a:endParaRPr lang="zh-CN" altLang="en-US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</a:tr>
              <a:tr h="427990"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线上</a:t>
                      </a:r>
                      <a:r>
                        <a:rPr lang="en-US" alt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线下主持人：指导专家组组长</a:t>
                      </a:r>
                      <a:endParaRPr lang="zh-CN" altLang="en-US" sz="14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 hMerge="1"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专家致辞、介绍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要求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指导专家组组长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医院领导致辞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院领导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哮喘&amp;慢阻肺病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照护能力汇报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科室主任</a:t>
                      </a:r>
                      <a:r>
                        <a:rPr lang="en-US" alt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/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专病负责人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7045"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提问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实地指导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反馈考核意见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9260">
                <a:tc>
                  <a:txBody>
                    <a:bodyPr/>
                    <a:lstStyle/>
                    <a:p>
                      <a:pPr marL="133350" indent="-13335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5’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医院领导</a:t>
                      </a:r>
                      <a:r>
                        <a:rPr lang="zh-CN" altLang="en-US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总结发言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院领导</a:t>
                      </a:r>
                      <a:endParaRPr lang="zh-CN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专家内部讨论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、打分（</a:t>
                      </a:r>
                      <a:r>
                        <a:rPr lang="zh-CN" altLang="en-US" sz="1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医院不参与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19480" y="5678505"/>
            <a:ext cx="3383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（如有，可附加展示相关</a:t>
            </a: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照片）</a:t>
            </a:r>
            <a:endParaRPr 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2" y="1127234"/>
          <a:ext cx="10886094" cy="4488096"/>
        </p:xfrm>
        <a:graphic>
          <a:graphicData uri="http://schemas.openxmlformats.org/drawingml/2006/table">
            <a:tbl>
              <a:tblPr/>
              <a:tblGrid>
                <a:gridCol w="827261"/>
                <a:gridCol w="1524131"/>
                <a:gridCol w="3943102"/>
                <a:gridCol w="894485"/>
                <a:gridCol w="894485"/>
                <a:gridCol w="894485"/>
                <a:gridCol w="894485"/>
                <a:gridCol w="1013660"/>
              </a:tblGrid>
              <a:tr h="37837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具体具备开展相关治疗的科研能力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评分标准 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 marL="6350" marR="6350" marT="6350" marB="0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425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科研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市级以上慢阻肺相关科研课题（近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年）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需与慢阻肺相关课题。外聘专家：署名该医院为第一作者单位的课题，可计入得分。全聘专家既往在前一家医院的成果，不得分。</a:t>
                      </a:r>
                      <a:b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检查方法：上传由医院科研部门盖章确认的项目名称、编号、级别的表格，以近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年的数据为准。以取得最高级别课题得分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负责国家级项目（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负责省级级项目，或参与国家级项目（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负责市级项目（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980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以第一作者或通讯作者发表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SCI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收录或中文核心期刊论文（近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年）</a:t>
                      </a:r>
                      <a:endParaRPr lang="zh-CN" altLang="en-US" sz="1100" dirty="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以慢阻肺为主题。以自然年为准，近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年以第一作者（排名第一）或通讯作者发表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SCI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收录论文或中文核心期刊论文。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外聘专家署名该医院为第一作者单位（并且排名第一）或通讯作者，可计入得分。全聘专家既往在前一家医院的成果，不得分。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检查方法：上传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年内（最多在认定当年向前数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年）发表过慢阻肺病相关论文证明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篇以上（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3-9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篇（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4189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市级以上学术会议中慢阻肺主题的论文交流数（近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年）</a:t>
                      </a:r>
                      <a:endParaRPr lang="zh-CN" altLang="en-US" sz="1100" dirty="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过去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年内参加的国家、省、市学术会议论文数，论文需以慢阻肺为主题。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检查方法：上传过去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年内参加的学术会议以慢阻肺病为主题的论文。需由科研处出具证明，并提供作证材料（议程或论文汇编目录）或科研处出具证明，提供汇编封面和作者页的扫描印件。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签约的全职聘用专家在国家、省、市学术会议上的论文可计入得分，临聘专家不得分。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篇（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115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慢阻肺相关药物临床试验</a:t>
                      </a:r>
                      <a:endParaRPr lang="zh-CN" altLang="en-US" sz="1100" dirty="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牵头或参与慢阻肺相关药物临床试验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检查方法：上传参与慢阻肺病临床研究的截图或文件与资料。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牵头（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参与（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5572" y="4212472"/>
            <a:ext cx="3383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（如有，可附加展示相关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照片）</a:t>
            </a:r>
            <a:endParaRPr 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慢阻肺病</a:t>
            </a:r>
            <a:r>
              <a:rPr lang="zh-CN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572" y="1127233"/>
          <a:ext cx="10886092" cy="2860706"/>
        </p:xfrm>
        <a:graphic>
          <a:graphicData uri="http://schemas.openxmlformats.org/drawingml/2006/table">
            <a:tbl>
              <a:tblPr/>
              <a:tblGrid>
                <a:gridCol w="901320"/>
                <a:gridCol w="1928591"/>
                <a:gridCol w="4028089"/>
                <a:gridCol w="974562"/>
                <a:gridCol w="974562"/>
                <a:gridCol w="974562"/>
                <a:gridCol w="1104406"/>
              </a:tblGrid>
              <a:tr h="37049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具体具备开展相关治疗的人才储备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评分标准 </a:t>
                      </a:r>
                      <a:endParaRPr lang="zh-CN" altLang="en-US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1" i="0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得分</a:t>
                      </a:r>
                      <a:endParaRPr lang="zh-CN" altLang="en-US" sz="11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2678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人才培养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社会影响力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人才梯队（医生）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慢阻肺专病医疗组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应配备有初、中、高级医师。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检查方法：上传由人事处证明科室医师职称结构、学历结构、海外留学经历。临聘专家不得分。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配备三级医师（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3426">
                <a:tc vMerge="1">
                  <a:tcPr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学科带头人与骨干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科室成员是否进入国家级或省或市级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慢阻肺学组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检查方法：可以多人得分，个人以最高任职得分，上传学会官网截图证明，聘书等证明为准。临聘专家不得分。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省级以上学组成员（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市级学组成员（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6665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哮喘专病自评分数：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慢阻肺病专病自评分数：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哮喘/慢阻肺病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专病规建过程中的主要困难与问题：比如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电子病历设计、缺乏专病相关诊疗设备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药物、技术开展困难、专科医护力量不足等。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</a:t>
            </a:r>
            <a:endParaRPr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23092" y="3644021"/>
            <a:ext cx="12192000" cy="344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59790" y="1554480"/>
            <a:ext cx="105079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6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4333" y="4447256"/>
            <a:ext cx="54433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医院名称：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Rectangle 7"/>
          <p:cNvSpPr/>
          <p:nvPr>
            <p:custDataLst>
              <p:tags r:id="rId3"/>
            </p:custDataLst>
          </p:nvPr>
        </p:nvSpPr>
        <p:spPr>
          <a:xfrm flipV="1">
            <a:off x="0" y="3568887"/>
            <a:ext cx="12192000" cy="75134"/>
          </a:xfrm>
          <a:prstGeom prst="rect">
            <a:avLst/>
          </a:prstGeom>
          <a:solidFill>
            <a:srgbClr val="800000"/>
          </a:solidFill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提问</a:t>
            </a:r>
            <a:endParaRPr lang="zh-CN" altLang="en-US" sz="5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实地指导与点评</a:t>
            </a:r>
            <a:endParaRPr lang="zh-CN" altLang="en-US" sz="5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专家意见反馈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医院领导总结发言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524000" y="2418696"/>
            <a:ext cx="943888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专家讨论、打分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（其他人离场）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52649" y="1975633"/>
            <a:ext cx="7886700" cy="1325563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评审专家致辞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199197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院领导致辞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5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752036" y="1993617"/>
            <a:ext cx="8967893" cy="1359508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哮喘</a:t>
            </a:r>
            <a:r>
              <a:rPr lang="en-US" altLang="zh-CN" sz="5335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&amp;</a:t>
            </a:r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慢阻肺病</a:t>
            </a:r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照护能力汇报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基本情况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1238250"/>
            <a:ext cx="10527665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设立哮喘、慢阻肺病专病门诊（现场）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年哮喘、慢阻肺专病门诊量的数据（文件）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专诊数据记录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门诊排班表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挂号系统或工作登记表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门诊配置吸入药物种类、生物靶向药物种类（现场）</a:t>
            </a:r>
            <a:endParaRPr lang="zh-CN" altLang="en-US" sz="2400" b="1" i="0" u="none" strike="noStrike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门诊&amp;住院哮喘标准化电子病历系统、配备哮喘患者管理平台（图片）</a:t>
            </a:r>
            <a:endParaRPr lang="zh-CN" altLang="en-US" sz="2400" b="1" i="0" u="none" strike="noStrik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规模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857250"/>
            <a:ext cx="10527665" cy="5741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17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呼吸门诊综合诊疗室（图片）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17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专职负责吸入装置使用、疾病宣教的呼吸门诊护士（图片）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17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年哮喘、慢阻肺标化电子病历使用例数（初诊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复诊）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17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门诊收治哮喘、慢阻肺病患者数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17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 </a:t>
            </a: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哮喘急性发作为主诊断出院人次</a:t>
            </a:r>
            <a:endParaRPr lang="zh-CN" altLang="en-US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17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 </a:t>
            </a: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全院成人哮喘急诊人次，以及哮喘急诊患者的住院人次、住</a:t>
            </a:r>
            <a:r>
              <a:rPr lang="en-US" altLang="zh-CN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ICU</a:t>
            </a: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人次，死亡人数。</a:t>
            </a:r>
            <a:endParaRPr lang="zh-CN" altLang="en-US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l">
              <a:lnSpc>
                <a:spcPct val="17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 慢阻肺病双向转诊记录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（本页可展示科室照片和证明文件）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规模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953770"/>
            <a:ext cx="1052766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是否具有相关的硬件设备：</a:t>
            </a:r>
            <a:endParaRPr 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肺功能仪，峰流速仪、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FeNO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检测仪、脉冲振荡、心肺运动试验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慢阻肺病：肺功能仪，无创呼吸机，有创呼吸机，床旁血气分析仪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是否包含相关设备：</a:t>
            </a:r>
            <a:endParaRPr 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通气功能、弥散功能、支气管舒张试验、支气管激发试验、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PEF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监测、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FeNO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检测、脉冲振荡肺功能、心肺运动试验、外周血嗜酸性粒细胞检测、诱导痰检查和细胞学分类计数、过敏原检测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慢阻肺病：肺功能检查技术，无创通气技术，经支气管镜肺减容术（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BLVR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），例如支气管内活瓣（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EBV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）植入肺减容术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（本页可展示证明照片和证明文件）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慢阻肺病专病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人员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6155" y="1026160"/>
            <a:ext cx="1052766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工作人员是否为专科医师、呼吸治疗师、专科护士等</a:t>
            </a:r>
            <a:endParaRPr 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哮喘、慢阻肺病专病医师人数</a:t>
            </a:r>
            <a:endParaRPr 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sz="2000" i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（是否</a:t>
            </a:r>
            <a:r>
              <a:rPr lang="zh-CN" altLang="en-US" sz="20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落实主诊医师负责制，主诊医师是否固定， 一线医生来源，是否独立值班）</a:t>
            </a:r>
            <a:endParaRPr lang="zh-CN" altLang="en-US" sz="2000" i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相对固定的高级职称医师人数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相对固定的医师数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参加过PCCM专培人数、专修、单修人数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哮喘、慢阻肺病专病护士人数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呼吸治疗师人数                 ；专职呼吸治疗师人数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2000" b="1" i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p="http://schemas.openxmlformats.org/presentationml/2006/main">
  <p:tag name="KSO_WM_UNIT_TABLE_BEAUTIFY" val="smartTable{81f0ae99-fedb-4898-b51a-1bd246c0998b}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9715bd18-d28f-4c8c-9321-7efd4064a619}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9715bd18-d28f-4c8c-9321-7efd4064a619}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9715bd18-d28f-4c8c-9321-7efd4064a619}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9715bd18-d28f-4c8c-9321-7efd4064a619}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9715bd18-d28f-4c8c-9321-7efd4064a619}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9715bd18-d28f-4c8c-9321-7efd4064a619}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  <p:tag name="TABLE_ENDDRAG_ORIGIN_RECT" val="847*266"/>
  <p:tag name="TABLE_ENDDRAG_RECT" val="61*144*847*266"/>
  <p:tag name="KSO_WM_UNIT_TABLE_BEAUTIFY" val="smartTable{9715bd18-d28f-4c8c-9321-7efd4064a619}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COMMONDATA" val="eyJoZGlkIjoiMmM4OGY2N2MyYWYxMDhjYTRlMzE0NTA0MzZhOTNkYmMifQ=="/>
  <p:tag name="KSO_WPP_MARK_KEY" val="8caf38bb-a6bb-4ab0-a477-991f8871d7e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6145</Words>
  <Application>WPS 演示</Application>
  <PresentationFormat>宽屏</PresentationFormat>
  <Paragraphs>802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Wingdings</vt:lpstr>
      <vt:lpstr>微软雅黑</vt:lpstr>
      <vt:lpstr>Times New Roman</vt:lpstr>
      <vt:lpstr>等线</vt:lpstr>
      <vt:lpstr>等线 Light</vt:lpstr>
      <vt:lpstr>Arial Unicode MS</vt:lpstr>
      <vt:lpstr>Office 主题​​</vt:lpstr>
      <vt:lpstr>自定义设计方案</vt:lpstr>
      <vt:lpstr>PowerPoint 演示文稿</vt:lpstr>
      <vt:lpstr>评审议程</vt:lpstr>
      <vt:lpstr>PowerPoint 演示文稿</vt:lpstr>
      <vt:lpstr>PowerPoint 演示文稿</vt:lpstr>
      <vt:lpstr>PowerPoint 演示文稿</vt:lpstr>
      <vt:lpstr>一、哮喘/慢阻肺病专病基本情况</vt:lpstr>
      <vt:lpstr>二、哮喘/慢阻肺病专病规模</vt:lpstr>
      <vt:lpstr>二、哮喘/慢阻肺病专病规模</vt:lpstr>
      <vt:lpstr>三、哮喘/慢阻肺病专病人员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SINAN WU</dc:creator>
  <cp:lastModifiedBy>安透</cp:lastModifiedBy>
  <cp:revision>56</cp:revision>
  <dcterms:created xsi:type="dcterms:W3CDTF">2024-03-05T01:30:00Z</dcterms:created>
  <dcterms:modified xsi:type="dcterms:W3CDTF">2025-04-27T03:31:36Z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7B28913E01A74798992A8E6C2293049C_13</vt:lpwstr>
  </property>
  <property fmtid="{D5CDD505-2E9C-101B-9397-08002B2CF9AE}" pid="3" name="KSOProductBuildVer">
    <vt:lpwstr>2052-12.1.0.20784</vt:lpwstr>
  </property>
  <property fmtid="{D5CDD505-2E9C-101B-9397-08002B2CF9AE}" pid="4" name="MSIP_Label_d9088468-0951-4aef-9cc3-0a346e475ddc_Enabled">
    <vt:lpwstr>true</vt:lpwstr>
  </property>
  <property fmtid="{D5CDD505-2E9C-101B-9397-08002B2CF9AE}" pid="5" name="MSIP_Label_d9088468-0951-4aef-9cc3-0a346e475ddc_SetDate">
    <vt:lpwstr>2025-02-18T13:37:47Z</vt:lpwstr>
  </property>
  <property fmtid="{D5CDD505-2E9C-101B-9397-08002B2CF9AE}" pid="6" name="MSIP_Label_d9088468-0951-4aef-9cc3-0a346e475ddc_Method">
    <vt:lpwstr>Privileged</vt:lpwstr>
  </property>
  <property fmtid="{D5CDD505-2E9C-101B-9397-08002B2CF9AE}" pid="7" name="MSIP_Label_d9088468-0951-4aef-9cc3-0a346e475ddc_Name">
    <vt:lpwstr>Public</vt:lpwstr>
  </property>
  <property fmtid="{D5CDD505-2E9C-101B-9397-08002B2CF9AE}" pid="8" name="MSIP_Label_d9088468-0951-4aef-9cc3-0a346e475ddc_SiteId">
    <vt:lpwstr>aca3c8d6-aa71-4e1a-a10e-03572fc58c0b</vt:lpwstr>
  </property>
  <property fmtid="{D5CDD505-2E9C-101B-9397-08002B2CF9AE}" pid="9" name="MSIP_Label_d9088468-0951-4aef-9cc3-0a346e475ddc_ActionId">
    <vt:lpwstr>b80ece55-777f-4f80-98e4-975415d2cd49</vt:lpwstr>
  </property>
  <property fmtid="{D5CDD505-2E9C-101B-9397-08002B2CF9AE}" pid="10" name="MSIP_Label_d9088468-0951-4aef-9cc3-0a346e475ddc_ContentBits">
    <vt:lpwstr>0</vt:lpwstr>
  </property>
</Properties>
</file>