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0" r:id="rId3"/>
  </p:sldMasterIdLst>
  <p:notesMasterIdLst>
    <p:notesMasterId r:id="rId13"/>
  </p:notesMasterIdLst>
  <p:handoutMasterIdLst>
    <p:handoutMasterId r:id="rId120"/>
  </p:handoutMasterIdLst>
  <p:sldIdLst>
    <p:sldId id="297" r:id="rId4"/>
    <p:sldId id="332" r:id="rId5"/>
    <p:sldId id="309" r:id="rId6"/>
    <p:sldId id="307" r:id="rId7"/>
    <p:sldId id="308" r:id="rId8"/>
    <p:sldId id="310" r:id="rId9"/>
    <p:sldId id="331" r:id="rId10"/>
    <p:sldId id="16776805" r:id="rId11"/>
    <p:sldId id="280" r:id="rId12"/>
    <p:sldId id="288" r:id="rId14"/>
    <p:sldId id="301" r:id="rId15"/>
    <p:sldId id="302" r:id="rId16"/>
    <p:sldId id="311" r:id="rId17"/>
    <p:sldId id="303" r:id="rId18"/>
    <p:sldId id="304" r:id="rId19"/>
    <p:sldId id="305" r:id="rId20"/>
    <p:sldId id="342" r:id="rId21"/>
    <p:sldId id="343" r:id="rId22"/>
    <p:sldId id="306" r:id="rId23"/>
    <p:sldId id="300" r:id="rId24"/>
    <p:sldId id="335" r:id="rId25"/>
    <p:sldId id="327" r:id="rId26"/>
    <p:sldId id="328" r:id="rId27"/>
    <p:sldId id="313" r:id="rId28"/>
    <p:sldId id="337" r:id="rId29"/>
    <p:sldId id="338" r:id="rId30"/>
    <p:sldId id="346" r:id="rId31"/>
    <p:sldId id="347" r:id="rId32"/>
    <p:sldId id="348" r:id="rId33"/>
    <p:sldId id="339" r:id="rId34"/>
    <p:sldId id="349" r:id="rId35"/>
    <p:sldId id="350" r:id="rId36"/>
    <p:sldId id="351" r:id="rId37"/>
    <p:sldId id="340" r:id="rId38"/>
    <p:sldId id="352" r:id="rId39"/>
    <p:sldId id="353" r:id="rId40"/>
    <p:sldId id="354" r:id="rId41"/>
    <p:sldId id="355" r:id="rId42"/>
    <p:sldId id="326" r:id="rId43"/>
    <p:sldId id="315" r:id="rId44"/>
    <p:sldId id="316" r:id="rId45"/>
    <p:sldId id="317" r:id="rId46"/>
    <p:sldId id="344" r:id="rId47"/>
    <p:sldId id="318" r:id="rId48"/>
    <p:sldId id="345" r:id="rId49"/>
    <p:sldId id="319" r:id="rId50"/>
    <p:sldId id="320" r:id="rId51"/>
    <p:sldId id="322" r:id="rId52"/>
    <p:sldId id="321" r:id="rId53"/>
    <p:sldId id="16776783" r:id="rId54"/>
    <p:sldId id="16776784" r:id="rId55"/>
    <p:sldId id="16776785" r:id="rId56"/>
    <p:sldId id="16776786" r:id="rId57"/>
    <p:sldId id="16776787" r:id="rId58"/>
    <p:sldId id="16776654" r:id="rId59"/>
    <p:sldId id="16776796" r:id="rId60"/>
    <p:sldId id="16776790" r:id="rId61"/>
    <p:sldId id="16776802" r:id="rId62"/>
    <p:sldId id="16776635" r:id="rId63"/>
    <p:sldId id="16776636" r:id="rId64"/>
    <p:sldId id="16776637" r:id="rId65"/>
    <p:sldId id="16776640" r:id="rId66"/>
    <p:sldId id="16776915" r:id="rId67"/>
    <p:sldId id="16776644" r:id="rId68"/>
    <p:sldId id="16776642" r:id="rId69"/>
    <p:sldId id="16776643" r:id="rId70"/>
    <p:sldId id="16776645" r:id="rId71"/>
    <p:sldId id="16776646" r:id="rId72"/>
    <p:sldId id="16776791" r:id="rId73"/>
    <p:sldId id="16776648" r:id="rId74"/>
    <p:sldId id="16776652" r:id="rId75"/>
    <p:sldId id="16776792" r:id="rId76"/>
    <p:sldId id="16776653" r:id="rId77"/>
    <p:sldId id="16776778" r:id="rId78"/>
    <p:sldId id="16776780" r:id="rId79"/>
    <p:sldId id="16776781" r:id="rId80"/>
    <p:sldId id="16776793" r:id="rId81"/>
    <p:sldId id="16776711" r:id="rId82"/>
    <p:sldId id="16776797" r:id="rId83"/>
    <p:sldId id="16776803" r:id="rId84"/>
    <p:sldId id="16776712" r:id="rId85"/>
    <p:sldId id="16776807" r:id="rId86"/>
    <p:sldId id="16776713" r:id="rId87"/>
    <p:sldId id="16776718" r:id="rId88"/>
    <p:sldId id="16776714" r:id="rId89"/>
    <p:sldId id="16776715" r:id="rId90"/>
    <p:sldId id="16776808" r:id="rId91"/>
    <p:sldId id="16776716" r:id="rId92"/>
    <p:sldId id="16776810" r:id="rId93"/>
    <p:sldId id="16776762" r:id="rId94"/>
    <p:sldId id="16776717" r:id="rId95"/>
    <p:sldId id="16776719" r:id="rId96"/>
    <p:sldId id="16776773" r:id="rId97"/>
    <p:sldId id="16776775" r:id="rId98"/>
    <p:sldId id="16776776" r:id="rId99"/>
    <p:sldId id="16776794" r:id="rId100"/>
    <p:sldId id="16776733" r:id="rId101"/>
    <p:sldId id="16776798" r:id="rId102"/>
    <p:sldId id="16776801" r:id="rId103"/>
    <p:sldId id="16776800" r:id="rId104"/>
    <p:sldId id="4097698" r:id="rId105"/>
    <p:sldId id="16776766" r:id="rId106"/>
    <p:sldId id="16776731" r:id="rId107"/>
    <p:sldId id="16776768" r:id="rId108"/>
    <p:sldId id="16776767" r:id="rId109"/>
    <p:sldId id="16776734" r:id="rId110"/>
    <p:sldId id="16776769" r:id="rId111"/>
    <p:sldId id="4097702" r:id="rId112"/>
    <p:sldId id="16776770" r:id="rId113"/>
    <p:sldId id="16776735" r:id="rId114"/>
    <p:sldId id="16776736" r:id="rId115"/>
    <p:sldId id="325" r:id="rId116"/>
    <p:sldId id="333" r:id="rId117"/>
    <p:sldId id="334" r:id="rId118"/>
    <p:sldId id="16776795" r:id="rId119"/>
  </p:sldIdLst>
  <p:sldSz cx="9144000" cy="5143500" type="screen16x9"/>
  <p:notesSz cx="6670675" cy="9875520"/>
  <p:custDataLst>
    <p:tags r:id="rId1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0D0C218-FBC5-40FC-BA33-F6DE0062F240}">
          <p14:sldIdLst/>
        </p14:section>
        <p14:section name="规建" id="{B31265A5-018A-4C4A-A8F9-899D1DE0B7B1}">
          <p14:sldIdLst>
            <p14:sldId id="297"/>
            <p14:sldId id="332"/>
            <p14:sldId id="309"/>
            <p14:sldId id="307"/>
            <p14:sldId id="308"/>
            <p14:sldId id="310"/>
            <p14:sldId id="331"/>
            <p14:sldId id="16776805"/>
            <p14:sldId id="280"/>
            <p14:sldId id="288"/>
            <p14:sldId id="301"/>
            <p14:sldId id="302"/>
            <p14:sldId id="311"/>
            <p14:sldId id="303"/>
            <p14:sldId id="304"/>
            <p14:sldId id="305"/>
            <p14:sldId id="342"/>
            <p14:sldId id="343"/>
            <p14:sldId id="306"/>
            <p14:sldId id="300"/>
            <p14:sldId id="335"/>
            <p14:sldId id="327"/>
            <p14:sldId id="328"/>
            <p14:sldId id="313"/>
            <p14:sldId id="337"/>
            <p14:sldId id="338"/>
            <p14:sldId id="346"/>
            <p14:sldId id="347"/>
            <p14:sldId id="348"/>
            <p14:sldId id="339"/>
            <p14:sldId id="349"/>
            <p14:sldId id="350"/>
            <p14:sldId id="351"/>
            <p14:sldId id="340"/>
            <p14:sldId id="352"/>
            <p14:sldId id="353"/>
            <p14:sldId id="354"/>
            <p14:sldId id="355"/>
            <p14:sldId id="326"/>
            <p14:sldId id="315"/>
            <p14:sldId id="316"/>
            <p14:sldId id="317"/>
            <p14:sldId id="344"/>
            <p14:sldId id="318"/>
            <p14:sldId id="345"/>
            <p14:sldId id="319"/>
            <p14:sldId id="320"/>
            <p14:sldId id="322"/>
            <p14:sldId id="321"/>
            <p14:sldId id="16776783"/>
            <p14:sldId id="16776784"/>
            <p14:sldId id="16776785"/>
            <p14:sldId id="16776786"/>
            <p14:sldId id="16776787"/>
            <p14:sldId id="16776654"/>
            <p14:sldId id="16776796"/>
            <p14:sldId id="16776790"/>
            <p14:sldId id="16776802"/>
            <p14:sldId id="16776635"/>
            <p14:sldId id="16776636"/>
            <p14:sldId id="16776637"/>
            <p14:sldId id="16776640"/>
            <p14:sldId id="16776915"/>
            <p14:sldId id="16776644"/>
            <p14:sldId id="16776642"/>
            <p14:sldId id="16776643"/>
            <p14:sldId id="16776645"/>
            <p14:sldId id="16776646"/>
            <p14:sldId id="16776791"/>
            <p14:sldId id="16776648"/>
            <p14:sldId id="16776652"/>
            <p14:sldId id="16776792"/>
            <p14:sldId id="16776653"/>
            <p14:sldId id="16776778"/>
            <p14:sldId id="16776780"/>
            <p14:sldId id="16776781"/>
            <p14:sldId id="16776793"/>
            <p14:sldId id="16776711"/>
            <p14:sldId id="16776797"/>
            <p14:sldId id="16776803"/>
            <p14:sldId id="16776712"/>
            <p14:sldId id="16776807"/>
            <p14:sldId id="16776713"/>
            <p14:sldId id="16776718"/>
            <p14:sldId id="16776714"/>
            <p14:sldId id="16776715"/>
            <p14:sldId id="16776808"/>
            <p14:sldId id="16776716"/>
            <p14:sldId id="16776810"/>
            <p14:sldId id="16776762"/>
            <p14:sldId id="16776717"/>
            <p14:sldId id="16776719"/>
            <p14:sldId id="16776773"/>
            <p14:sldId id="16776775"/>
            <p14:sldId id="16776776"/>
            <p14:sldId id="16776794"/>
            <p14:sldId id="16776733"/>
            <p14:sldId id="16776798"/>
            <p14:sldId id="16776801"/>
            <p14:sldId id="16776800"/>
            <p14:sldId id="4097698"/>
            <p14:sldId id="16776766"/>
            <p14:sldId id="16776731"/>
            <p14:sldId id="16776768"/>
            <p14:sldId id="16776767"/>
            <p14:sldId id="16776734"/>
            <p14:sldId id="16776769"/>
            <p14:sldId id="4097702"/>
            <p14:sldId id="16776770"/>
            <p14:sldId id="16776735"/>
            <p14:sldId id="16776736"/>
          </p14:sldIdLst>
        </p14:section>
        <p14:section name="肺癌与肺结节" id="{E7B0A9DA-A775-4FBF-BE09-4D06DB655312}">
          <p14:sldIdLst/>
        </p14:section>
        <p14:section name="ARDS" id="{5D78459B-5892-46F9-B61C-FC674E94DC5D}">
          <p14:sldIdLst/>
        </p14:section>
        <p14:section name="sepsis" id="{8E03D47C-37DB-4DC0-9042-8D043443E057}">
          <p14:sldIdLst>
            <p14:sldId id="325"/>
            <p14:sldId id="333"/>
            <p14:sldId id="334"/>
            <p14:sldId id="16776795"/>
          </p14:sldIdLst>
        </p14:section>
      </p14:sectionLst>
    </p:ext>
    <p:ext uri="{EFAFB233-063F-42B5-8137-9DF3F51BA10A}">
      <p15:sldGuideLst xmlns:p15="http://schemas.microsoft.com/office/powerpoint/2012/main">
        <p15:guide id="1" orient="horz" pos="2" userDrawn="1">
          <p15:clr>
            <a:srgbClr val="A4A3A4"/>
          </p15:clr>
        </p15:guide>
        <p15:guide id="6" pos="1" userDrawn="1">
          <p15:clr>
            <a:srgbClr val="A4A3A4"/>
          </p15:clr>
        </p15:guide>
        <p15:guide id="7" pos="56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F0F"/>
    <a:srgbClr val="A60000"/>
    <a:srgbClr val="8D1E25"/>
    <a:srgbClr val="990000"/>
    <a:srgbClr val="B8CCE4"/>
    <a:srgbClr val="BFBFBF"/>
    <a:srgbClr val="931E24"/>
    <a:srgbClr val="D9D9D9"/>
    <a:srgbClr val="F2F2F2"/>
    <a:srgbClr val="BC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99" autoAdjust="0"/>
    <p:restoredTop sz="95087" autoAdjust="0"/>
  </p:normalViewPr>
  <p:slideViewPr>
    <p:cSldViewPr snapToGrid="0" snapToObjects="1" showGuides="1">
      <p:cViewPr varScale="1">
        <p:scale>
          <a:sx n="86" d="100"/>
          <a:sy n="86" d="100"/>
        </p:scale>
        <p:origin x="668" y="68"/>
      </p:cViewPr>
      <p:guideLst>
        <p:guide orient="horz" pos="2"/>
        <p:guide pos="1"/>
        <p:guide pos="5641"/>
      </p:guideLst>
    </p:cSldViewPr>
  </p:slideViewPr>
  <p:notesTextViewPr>
    <p:cViewPr>
      <p:scale>
        <a:sx n="100" d="100"/>
        <a:sy n="100" d="100"/>
      </p:scale>
      <p:origin x="0" y="0"/>
    </p:cViewPr>
  </p:notesTextViewPr>
  <p:sorterViewPr>
    <p:cViewPr varScale="1">
      <p:scale>
        <a:sx n="1" d="1"/>
        <a:sy n="1" d="1"/>
      </p:scale>
      <p:origin x="0" y="-32580"/>
    </p:cViewPr>
  </p:sorterViewPr>
  <p:notesViewPr>
    <p:cSldViewPr snapToGrid="0" snapToObjects="1">
      <p:cViewPr varScale="1">
        <p:scale>
          <a:sx n="55" d="100"/>
          <a:sy n="55" d="100"/>
        </p:scale>
        <p:origin x="-2770" y="-82"/>
      </p:cViewPr>
      <p:guideLst>
        <p:guide orient="horz" pos="3090"/>
        <p:guide pos="2097"/>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4" Type="http://schemas.openxmlformats.org/officeDocument/2006/relationships/tags" Target="tags/tag53.xml"/><Relationship Id="rId123" Type="http://schemas.openxmlformats.org/officeDocument/2006/relationships/tableStyles" Target="tableStyles.xml"/><Relationship Id="rId122" Type="http://schemas.openxmlformats.org/officeDocument/2006/relationships/viewProps" Target="viewProps.xml"/><Relationship Id="rId121" Type="http://schemas.openxmlformats.org/officeDocument/2006/relationships/presProps" Target="presProps.xml"/><Relationship Id="rId120" Type="http://schemas.openxmlformats.org/officeDocument/2006/relationships/handoutMaster" Target="handoutMasters/handoutMaster1.xml"/><Relationship Id="rId12" Type="http://schemas.openxmlformats.org/officeDocument/2006/relationships/slide" Target="slides/slide9.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E7F4961-BC52-45BA-A286-89487DB664F3}" type="doc">
      <dgm:prSet loTypeId="process" loCatId="process" qsTypeId="urn:microsoft.com/office/officeart/2005/8/quickstyle/simple2" qsCatId="simple" csTypeId="urn:microsoft.com/office/officeart/2005/8/colors/accent1_4" csCatId="accent1" phldr="1"/>
      <dgm:spPr/>
    </dgm:pt>
    <dgm:pt modelId="{E962D8FE-8F75-42F6-8FDA-898811112DEC}">
      <dgm:prSet phldrT="[文本]" custT="1"/>
      <dgm:spPr/>
      <dgm:t>
        <a:bodyPr/>
        <a:lstStyle/>
        <a:p>
          <a:r>
            <a:rPr lang="zh-CN" altLang="en-US" sz="1400" b="1" dirty="0">
              <a:latin typeface="Calibri" panose="020F0502020204030204" pitchFamily="34" charset="0"/>
              <a:ea typeface="仿宋_GB2312"/>
              <a:cs typeface="Times New Roman" panose="02020603050405020304" pitchFamily="18" charset="0"/>
            </a:rPr>
            <a:t>致辞</a:t>
          </a:r>
          <a:endParaRPr lang="zh-CN" altLang="en-US" sz="1400" dirty="0"/>
        </a:p>
      </dgm:t>
    </dgm:pt>
    <dgm:pt modelId="{B2B0F593-000F-4796-95D8-963568A5916A}" cxnId="{2CE054F2-5FB9-4233-8432-2CD900FF471B}" type="parTrans">
      <dgm:prSet/>
      <dgm:spPr/>
      <dgm:t>
        <a:bodyPr/>
        <a:lstStyle/>
        <a:p>
          <a:endParaRPr lang="zh-CN" altLang="en-US" sz="1400"/>
        </a:p>
      </dgm:t>
    </dgm:pt>
    <dgm:pt modelId="{81507AB5-7E96-47DA-857B-3C225627F5BC}" cxnId="{2CE054F2-5FB9-4233-8432-2CD900FF471B}" type="sibTrans">
      <dgm:prSet/>
      <dgm:spPr/>
      <dgm:t>
        <a:bodyPr/>
        <a:lstStyle/>
        <a:p>
          <a:endParaRPr lang="zh-CN" altLang="en-US" sz="1400"/>
        </a:p>
      </dgm:t>
    </dgm:pt>
    <dgm:pt modelId="{7690A383-7E2F-41C9-92CC-B2F29E1AAB64}">
      <dgm:prSet phldrT="[文本]" custT="1"/>
      <dgm:spPr/>
      <dgm:t>
        <a:bodyPr/>
        <a:lstStyle/>
        <a:p>
          <a:r>
            <a:rPr lang="zh-CN" altLang="en-US" sz="1400" b="1" dirty="0">
              <a:latin typeface="Calibri" panose="020F0502020204030204" pitchFamily="34" charset="0"/>
              <a:ea typeface="仿宋_GB2312"/>
              <a:cs typeface="Times New Roman" panose="02020603050405020304" pitchFamily="18" charset="0"/>
            </a:rPr>
            <a:t>汇报</a:t>
          </a:r>
          <a:endParaRPr lang="zh-CN" altLang="en-US" sz="1400" dirty="0"/>
        </a:p>
      </dgm:t>
    </dgm:pt>
    <dgm:pt modelId="{50D3C4F1-4DF1-41A3-81B5-79B068F4DC5B}" cxnId="{9FC9587A-CA47-4EF3-B676-B449FF7098AE}" type="parTrans">
      <dgm:prSet/>
      <dgm:spPr/>
      <dgm:t>
        <a:bodyPr/>
        <a:lstStyle/>
        <a:p>
          <a:endParaRPr lang="zh-CN" altLang="en-US" sz="1400"/>
        </a:p>
      </dgm:t>
    </dgm:pt>
    <dgm:pt modelId="{E2097322-4D0B-4612-AF28-B7E872008B46}" cxnId="{9FC9587A-CA47-4EF3-B676-B449FF7098AE}" type="sibTrans">
      <dgm:prSet/>
      <dgm:spPr/>
      <dgm:t>
        <a:bodyPr/>
        <a:lstStyle/>
        <a:p>
          <a:endParaRPr lang="zh-CN" altLang="en-US" sz="1400"/>
        </a:p>
      </dgm:t>
    </dgm:pt>
    <dgm:pt modelId="{0A5B4134-B7A2-4CDE-8BCA-06DB22B5DC4A}">
      <dgm:prSet phldrT="[文本]" custT="1"/>
      <dgm:spPr/>
      <dgm:t>
        <a:bodyPr/>
        <a:lstStyle/>
        <a:p>
          <a:r>
            <a:rPr lang="zh-CN" altLang="en-US" sz="1400" b="1" dirty="0">
              <a:cs typeface="Times New Roman" panose="02020603050405020304" pitchFamily="18" charset="0"/>
            </a:rPr>
            <a:t>线上实地展示与互动</a:t>
          </a:r>
          <a:endParaRPr lang="zh-CN" altLang="en-US" sz="1400" b="1" dirty="0"/>
        </a:p>
      </dgm:t>
    </dgm:pt>
    <dgm:pt modelId="{870D96D7-AB28-446D-A7F9-09B86A4248CE}" cxnId="{5E014584-B5C5-48A4-9667-381F35C1B123}" type="parTrans">
      <dgm:prSet/>
      <dgm:spPr/>
      <dgm:t>
        <a:bodyPr/>
        <a:lstStyle/>
        <a:p>
          <a:endParaRPr lang="zh-CN" altLang="en-US" sz="1400"/>
        </a:p>
      </dgm:t>
    </dgm:pt>
    <dgm:pt modelId="{BB58C82C-2A56-449A-8573-F1877CA1C14A}" cxnId="{5E014584-B5C5-48A4-9667-381F35C1B123}" type="sibTrans">
      <dgm:prSet/>
      <dgm:spPr/>
      <dgm:t>
        <a:bodyPr/>
        <a:lstStyle/>
        <a:p>
          <a:endParaRPr lang="zh-CN" altLang="en-US" sz="1400"/>
        </a:p>
      </dgm:t>
    </dgm:pt>
    <dgm:pt modelId="{2D7D12FC-9522-4131-B107-300D634B6689}">
      <dgm:prSet phldrT="[文本]" custT="1"/>
      <dgm:spPr/>
      <dgm:t>
        <a:bodyPr/>
        <a:lstStyle/>
        <a:p>
          <a:r>
            <a:rPr lang="zh-CN" altLang="en-US" sz="1400" b="1" dirty="0">
              <a:latin typeface="Calibri" panose="020F0502020204030204" pitchFamily="34" charset="0"/>
              <a:ea typeface="仿宋_GB2312"/>
              <a:cs typeface="Times New Roman" panose="02020603050405020304" pitchFamily="18" charset="0"/>
            </a:rPr>
            <a:t>专家反馈</a:t>
          </a:r>
          <a:endParaRPr lang="zh-CN" altLang="en-US" sz="1400" dirty="0"/>
        </a:p>
      </dgm:t>
    </dgm:pt>
    <dgm:pt modelId="{EF9368C5-F77D-4ED0-9E1A-BA925CA20924}" cxnId="{EC5DC492-DDD1-4C91-B8EB-8D27BC100C85}" type="parTrans">
      <dgm:prSet/>
      <dgm:spPr/>
      <dgm:t>
        <a:bodyPr/>
        <a:lstStyle/>
        <a:p>
          <a:endParaRPr lang="zh-CN" altLang="en-US" sz="1400"/>
        </a:p>
      </dgm:t>
    </dgm:pt>
    <dgm:pt modelId="{B80F51C0-702A-49FF-92A7-C1D2A39ABE4D}" cxnId="{EC5DC492-DDD1-4C91-B8EB-8D27BC100C85}" type="sibTrans">
      <dgm:prSet/>
      <dgm:spPr/>
      <dgm:t>
        <a:bodyPr/>
        <a:lstStyle/>
        <a:p>
          <a:endParaRPr lang="zh-CN" altLang="en-US" sz="1400"/>
        </a:p>
      </dgm:t>
    </dgm:pt>
    <dgm:pt modelId="{969E93B6-63ED-445C-978E-AE56C23A0D0D}">
      <dgm:prSet phldrT="[文本]" custT="1"/>
      <dgm:spPr/>
      <dgm:t>
        <a:bodyPr/>
        <a:lstStyle/>
        <a:p>
          <a:r>
            <a:rPr lang="zh-CN" altLang="en-US" sz="1400" b="1" dirty="0">
              <a:latin typeface="Calibri" panose="020F0502020204030204" pitchFamily="34" charset="0"/>
              <a:ea typeface="仿宋_GB2312"/>
              <a:cs typeface="Times New Roman" panose="02020603050405020304" pitchFamily="18" charset="0"/>
            </a:rPr>
            <a:t>专家打分</a:t>
          </a:r>
          <a:endParaRPr lang="zh-CN" altLang="en-US" sz="1400" dirty="0"/>
        </a:p>
      </dgm:t>
    </dgm:pt>
    <dgm:pt modelId="{9DC5EB35-0258-4ED6-B78A-32EB7B5E8FE5}" cxnId="{D0D04633-848D-4C24-8FCB-B6FB0C78639C}" type="parTrans">
      <dgm:prSet/>
      <dgm:spPr/>
      <dgm:t>
        <a:bodyPr/>
        <a:lstStyle/>
        <a:p>
          <a:endParaRPr lang="zh-CN" altLang="en-US" sz="1400"/>
        </a:p>
      </dgm:t>
    </dgm:pt>
    <dgm:pt modelId="{F82C81FC-1122-4564-AF7E-9EE776CE2709}" cxnId="{D0D04633-848D-4C24-8FCB-B6FB0C78639C}" type="sibTrans">
      <dgm:prSet/>
      <dgm:spPr/>
      <dgm:t>
        <a:bodyPr/>
        <a:lstStyle/>
        <a:p>
          <a:endParaRPr lang="zh-CN" altLang="en-US" sz="1400"/>
        </a:p>
      </dgm:t>
    </dgm:pt>
    <dgm:pt modelId="{6A9CBDBB-F33A-437C-AB90-487680967457}" type="pres">
      <dgm:prSet presAssocID="{FE7F4961-BC52-45BA-A286-89487DB664F3}" presName="Name0" presStyleCnt="0">
        <dgm:presLayoutVars>
          <dgm:dir/>
          <dgm:animLvl val="lvl"/>
          <dgm:resizeHandles val="exact"/>
        </dgm:presLayoutVars>
      </dgm:prSet>
      <dgm:spPr/>
    </dgm:pt>
    <dgm:pt modelId="{7197E0BD-DEB6-47DB-979B-F84926D72E98}" type="pres">
      <dgm:prSet presAssocID="{E962D8FE-8F75-42F6-8FDA-898811112DEC}" presName="parTxOnly" presStyleLbl="node1" presStyleIdx="0" presStyleCnt="5" custScaleX="122648" custScaleY="152206">
        <dgm:presLayoutVars>
          <dgm:chMax val="0"/>
          <dgm:chPref val="0"/>
          <dgm:bulletEnabled val="1"/>
        </dgm:presLayoutVars>
      </dgm:prSet>
      <dgm:spPr/>
    </dgm:pt>
    <dgm:pt modelId="{AF3FD36A-1339-4A04-8881-45594737CC37}" type="pres">
      <dgm:prSet presAssocID="{81507AB5-7E96-47DA-857B-3C225627F5BC}" presName="parTxOnlySpace" presStyleCnt="0"/>
      <dgm:spPr/>
    </dgm:pt>
    <dgm:pt modelId="{6FE1E9F8-9F9D-470A-9262-0C67DF4337E4}" type="pres">
      <dgm:prSet presAssocID="{7690A383-7E2F-41C9-92CC-B2F29E1AAB64}" presName="parTxOnly" presStyleLbl="node1" presStyleIdx="1" presStyleCnt="5" custScaleX="129575" custScaleY="152206">
        <dgm:presLayoutVars>
          <dgm:chMax val="0"/>
          <dgm:chPref val="0"/>
          <dgm:bulletEnabled val="1"/>
        </dgm:presLayoutVars>
      </dgm:prSet>
      <dgm:spPr/>
    </dgm:pt>
    <dgm:pt modelId="{50265231-F8D0-4B80-9751-C26B78C0C0D7}" type="pres">
      <dgm:prSet presAssocID="{E2097322-4D0B-4612-AF28-B7E872008B46}" presName="parTxOnlySpace" presStyleCnt="0"/>
      <dgm:spPr/>
    </dgm:pt>
    <dgm:pt modelId="{0AF83AD2-18F2-4723-937B-7863455D67CC}" type="pres">
      <dgm:prSet presAssocID="{0A5B4134-B7A2-4CDE-8BCA-06DB22B5DC4A}" presName="parTxOnly" presStyleLbl="node1" presStyleIdx="2" presStyleCnt="5" custScaleX="255442" custScaleY="152206" custLinFactNeighborX="-2430" custLinFactNeighborY="-4126">
        <dgm:presLayoutVars>
          <dgm:chMax val="0"/>
          <dgm:chPref val="0"/>
          <dgm:bulletEnabled val="1"/>
        </dgm:presLayoutVars>
      </dgm:prSet>
      <dgm:spPr/>
    </dgm:pt>
    <dgm:pt modelId="{EDAC00F9-7A88-4836-8648-58CB496F098F}" type="pres">
      <dgm:prSet presAssocID="{BB58C82C-2A56-449A-8573-F1877CA1C14A}" presName="parTxOnlySpace" presStyleCnt="0"/>
      <dgm:spPr/>
    </dgm:pt>
    <dgm:pt modelId="{F4C411B8-1A89-4643-A6C1-06DA13F69185}" type="pres">
      <dgm:prSet presAssocID="{2D7D12FC-9522-4131-B107-300D634B6689}" presName="parTxOnly" presStyleLbl="node1" presStyleIdx="3" presStyleCnt="5" custScaleX="170796" custScaleY="152206" custLinFactNeighborX="-41031" custLinFactNeighborY="-3957">
        <dgm:presLayoutVars>
          <dgm:chMax val="0"/>
          <dgm:chPref val="0"/>
          <dgm:bulletEnabled val="1"/>
        </dgm:presLayoutVars>
      </dgm:prSet>
      <dgm:spPr/>
    </dgm:pt>
    <dgm:pt modelId="{D1EFF3EF-4BA0-4FA6-A433-DDE9D93349C6}" type="pres">
      <dgm:prSet presAssocID="{B80F51C0-702A-49FF-92A7-C1D2A39ABE4D}" presName="parTxOnlySpace" presStyleCnt="0"/>
      <dgm:spPr/>
    </dgm:pt>
    <dgm:pt modelId="{B9C7CD49-182B-4F1C-B7B7-59464E218887}" type="pres">
      <dgm:prSet presAssocID="{969E93B6-63ED-445C-978E-AE56C23A0D0D}" presName="parTxOnly" presStyleLbl="node1" presStyleIdx="4" presStyleCnt="5" custScaleX="169772" custScaleY="152206">
        <dgm:presLayoutVars>
          <dgm:chMax val="0"/>
          <dgm:chPref val="0"/>
          <dgm:bulletEnabled val="1"/>
        </dgm:presLayoutVars>
      </dgm:prSet>
      <dgm:spPr/>
    </dgm:pt>
  </dgm:ptLst>
  <dgm:cxnLst>
    <dgm:cxn modelId="{2CE054F2-5FB9-4233-8432-2CD900FF471B}" srcId="{FE7F4961-BC52-45BA-A286-89487DB664F3}" destId="{E962D8FE-8F75-42F6-8FDA-898811112DEC}" srcOrd="0" destOrd="0" parTransId="{B2B0F593-000F-4796-95D8-963568A5916A}" sibTransId="{81507AB5-7E96-47DA-857B-3C225627F5BC}"/>
    <dgm:cxn modelId="{9FC9587A-CA47-4EF3-B676-B449FF7098AE}" srcId="{FE7F4961-BC52-45BA-A286-89487DB664F3}" destId="{7690A383-7E2F-41C9-92CC-B2F29E1AAB64}" srcOrd="1" destOrd="0" parTransId="{50D3C4F1-4DF1-41A3-81B5-79B068F4DC5B}" sibTransId="{E2097322-4D0B-4612-AF28-B7E872008B46}"/>
    <dgm:cxn modelId="{5E014584-B5C5-48A4-9667-381F35C1B123}" srcId="{FE7F4961-BC52-45BA-A286-89487DB664F3}" destId="{0A5B4134-B7A2-4CDE-8BCA-06DB22B5DC4A}" srcOrd="2" destOrd="0" parTransId="{870D96D7-AB28-446D-A7F9-09B86A4248CE}" sibTransId="{BB58C82C-2A56-449A-8573-F1877CA1C14A}"/>
    <dgm:cxn modelId="{EC5DC492-DDD1-4C91-B8EB-8D27BC100C85}" srcId="{FE7F4961-BC52-45BA-A286-89487DB664F3}" destId="{2D7D12FC-9522-4131-B107-300D634B6689}" srcOrd="3" destOrd="0" parTransId="{EF9368C5-F77D-4ED0-9E1A-BA925CA20924}" sibTransId="{B80F51C0-702A-49FF-92A7-C1D2A39ABE4D}"/>
    <dgm:cxn modelId="{D0D04633-848D-4C24-8FCB-B6FB0C78639C}" srcId="{FE7F4961-BC52-45BA-A286-89487DB664F3}" destId="{969E93B6-63ED-445C-978E-AE56C23A0D0D}" srcOrd="4" destOrd="0" parTransId="{9DC5EB35-0258-4ED6-B78A-32EB7B5E8FE5}" sibTransId="{F82C81FC-1122-4564-AF7E-9EE776CE2709}"/>
    <dgm:cxn modelId="{DC122296-2A05-42B4-B054-05F4918FAA72}" type="presOf" srcId="{FE7F4961-BC52-45BA-A286-89487DB664F3}" destId="{6A9CBDBB-F33A-437C-AB90-487680967457}" srcOrd="0" destOrd="0" presId="urn:microsoft.com/office/officeart/2005/8/layout/chevron1"/>
    <dgm:cxn modelId="{F8F48DEB-B44A-430A-B4ED-AAF1E30086B3}" type="presParOf" srcId="{6A9CBDBB-F33A-437C-AB90-487680967457}" destId="{7197E0BD-DEB6-47DB-979B-F84926D72E98}" srcOrd="0" destOrd="0" presId="urn:microsoft.com/office/officeart/2005/8/layout/chevron1"/>
    <dgm:cxn modelId="{9A08E5BC-5054-46E9-9EFE-6F509854F5DE}" type="presOf" srcId="{E962D8FE-8F75-42F6-8FDA-898811112DEC}" destId="{7197E0BD-DEB6-47DB-979B-F84926D72E98}" srcOrd="0" destOrd="0" presId="urn:microsoft.com/office/officeart/2005/8/layout/chevron1"/>
    <dgm:cxn modelId="{3E391BFB-DC81-4FFE-94D8-DB6BF2BA06E8}" type="presParOf" srcId="{6A9CBDBB-F33A-437C-AB90-487680967457}" destId="{AF3FD36A-1339-4A04-8881-45594737CC37}" srcOrd="1" destOrd="0" presId="urn:microsoft.com/office/officeart/2005/8/layout/chevron1"/>
    <dgm:cxn modelId="{A4AC9F0D-800A-4AFA-BF7D-EBC97DD9C87F}" type="presParOf" srcId="{6A9CBDBB-F33A-437C-AB90-487680967457}" destId="{6FE1E9F8-9F9D-470A-9262-0C67DF4337E4}" srcOrd="2" destOrd="0" presId="urn:microsoft.com/office/officeart/2005/8/layout/chevron1"/>
    <dgm:cxn modelId="{05FCB80E-5F31-41EE-8BDC-84D8A9A6D82C}" type="presOf" srcId="{7690A383-7E2F-41C9-92CC-B2F29E1AAB64}" destId="{6FE1E9F8-9F9D-470A-9262-0C67DF4337E4}" srcOrd="0" destOrd="0" presId="urn:microsoft.com/office/officeart/2005/8/layout/chevron1"/>
    <dgm:cxn modelId="{F6752993-2A15-4EA7-9908-139068B81ABA}" type="presParOf" srcId="{6A9CBDBB-F33A-437C-AB90-487680967457}" destId="{50265231-F8D0-4B80-9751-C26B78C0C0D7}" srcOrd="3" destOrd="0" presId="urn:microsoft.com/office/officeart/2005/8/layout/chevron1"/>
    <dgm:cxn modelId="{53F61171-2EFC-42C5-889B-684AC97C51DA}" type="presParOf" srcId="{6A9CBDBB-F33A-437C-AB90-487680967457}" destId="{0AF83AD2-18F2-4723-937B-7863455D67CC}" srcOrd="4" destOrd="0" presId="urn:microsoft.com/office/officeart/2005/8/layout/chevron1"/>
    <dgm:cxn modelId="{E9A370FD-A256-4011-BF13-1B6CC61D03DF}" type="presOf" srcId="{0A5B4134-B7A2-4CDE-8BCA-06DB22B5DC4A}" destId="{0AF83AD2-18F2-4723-937B-7863455D67CC}" srcOrd="0" destOrd="0" presId="urn:microsoft.com/office/officeart/2005/8/layout/chevron1"/>
    <dgm:cxn modelId="{969AA940-EAAE-4558-B13A-3B4AFD9C313E}" type="presParOf" srcId="{6A9CBDBB-F33A-437C-AB90-487680967457}" destId="{EDAC00F9-7A88-4836-8648-58CB496F098F}" srcOrd="5" destOrd="0" presId="urn:microsoft.com/office/officeart/2005/8/layout/chevron1"/>
    <dgm:cxn modelId="{9723B1AB-1DA8-4941-B925-0B4F669D75FB}" type="presParOf" srcId="{6A9CBDBB-F33A-437C-AB90-487680967457}" destId="{F4C411B8-1A89-4643-A6C1-06DA13F69185}" srcOrd="6" destOrd="0" presId="urn:microsoft.com/office/officeart/2005/8/layout/chevron1"/>
    <dgm:cxn modelId="{068C7277-6A17-4E5C-9E9D-98E7B4F4778C}" type="presOf" srcId="{2D7D12FC-9522-4131-B107-300D634B6689}" destId="{F4C411B8-1A89-4643-A6C1-06DA13F69185}" srcOrd="0" destOrd="0" presId="urn:microsoft.com/office/officeart/2005/8/layout/chevron1"/>
    <dgm:cxn modelId="{1B5F2E2D-3DA7-4CC1-8B4E-1E116860AEF0}" type="presParOf" srcId="{6A9CBDBB-F33A-437C-AB90-487680967457}" destId="{D1EFF3EF-4BA0-4FA6-A433-DDE9D93349C6}" srcOrd="7" destOrd="0" presId="urn:microsoft.com/office/officeart/2005/8/layout/chevron1"/>
    <dgm:cxn modelId="{4CE277D3-5DEE-46FA-9DE0-F4C0101FD743}" type="presParOf" srcId="{6A9CBDBB-F33A-437C-AB90-487680967457}" destId="{B9C7CD49-182B-4F1C-B7B7-59464E218887}" srcOrd="8" destOrd="0" presId="urn:microsoft.com/office/officeart/2005/8/layout/chevron1"/>
    <dgm:cxn modelId="{01168153-9EBC-427F-A681-C083D9A343FD}" type="presOf" srcId="{969E93B6-63ED-445C-978E-AE56C23A0D0D}" destId="{B9C7CD49-182B-4F1C-B7B7-59464E218887}"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1B510-7F97-4B12-A69E-92F26A0D3260}" type="doc">
      <dgm:prSet loTypeId="urn:microsoft.com/office/officeart/2005/8/layout/process1" loCatId="process" qsTypeId="urn:microsoft.com/office/officeart/2005/8/quickstyle/simple3" qsCatId="simple" csTypeId="urn:microsoft.com/office/officeart/2005/8/colors/accent0_1" csCatId="mainScheme" phldr="1"/>
      <dgm:spPr/>
    </dgm:pt>
    <dgm:pt modelId="{E4347129-FFF6-4E5D-8106-D08FD21D7C4D}">
      <dgm:prSet phldrT="[文本]" custT="1"/>
      <dgm:spPr/>
      <dgm:t>
        <a:bodyPr/>
        <a:lstStyle/>
        <a:p>
          <a:r>
            <a:rPr lang="zh-CN" altLang="en-US" sz="2000" b="1" dirty="0">
              <a:latin typeface="+mn-ea"/>
              <a:ea typeface="+mn-ea"/>
            </a:rPr>
            <a:t>门诊</a:t>
          </a:r>
        </a:p>
      </dgm:t>
    </dgm:pt>
    <dgm:pt modelId="{C62010F8-7CBD-42AD-968F-AA8D30D6EFF5}" cxnId="{6B9A06BB-8098-42D1-A677-6229E3880CD6}" type="parTrans">
      <dgm:prSet/>
      <dgm:spPr/>
      <dgm:t>
        <a:bodyPr/>
        <a:lstStyle/>
        <a:p>
          <a:endParaRPr lang="zh-CN" altLang="en-US" sz="3600">
            <a:solidFill>
              <a:srgbClr val="A60000"/>
            </a:solidFill>
          </a:endParaRPr>
        </a:p>
      </dgm:t>
    </dgm:pt>
    <dgm:pt modelId="{A76884B9-5B1B-49E1-A1EB-E5FAB5958B6B}" cxnId="{6B9A06BB-8098-42D1-A677-6229E3880CD6}" type="sibTrans">
      <dgm:prSet custT="1"/>
      <dgm:spPr>
        <a:solidFill>
          <a:srgbClr val="BFBFBF"/>
        </a:solidFill>
      </dgm:spPr>
      <dgm:t>
        <a:bodyPr/>
        <a:lstStyle/>
        <a:p>
          <a:endParaRPr lang="zh-CN" altLang="en-US" sz="1400">
            <a:solidFill>
              <a:srgbClr val="A60000"/>
            </a:solidFill>
          </a:endParaRPr>
        </a:p>
      </dgm:t>
    </dgm:pt>
    <dgm:pt modelId="{B6969EDB-BAC7-48BF-B8A8-9BCBAE9BDA91}">
      <dgm:prSet phldrT="[文本]" custT="1"/>
      <dgm:spPr/>
      <dgm:t>
        <a:bodyPr/>
        <a:lstStyle/>
        <a:p>
          <a:pPr marL="0" lvl="0" indent="0" algn="ctr" defTabSz="889000">
            <a:lnSpc>
              <a:spcPct val="90000"/>
            </a:lnSpc>
            <a:spcBef>
              <a:spcPct val="0"/>
            </a:spcBef>
            <a:spcAft>
              <a:spcPct val="35000"/>
            </a:spcAft>
            <a:buNone/>
          </a:pPr>
          <a:r>
            <a:rPr lang="zh-CN" altLang="en-US" sz="2000" b="1" kern="1200">
              <a:latin typeface="微软雅黑" panose="020B0503020204020204" charset="-122"/>
              <a:ea typeface="微软雅黑" panose="020B0503020204020204" charset="-122"/>
              <a:cs typeface="+mn-cs"/>
            </a:rPr>
            <a:t>门诊综合诊疗室</a:t>
          </a:r>
          <a:endParaRPr lang="zh-CN" altLang="en-US" sz="2000" b="1" kern="1200" dirty="0">
            <a:latin typeface="微软雅黑" panose="020B0503020204020204" charset="-122"/>
            <a:ea typeface="微软雅黑" panose="020B0503020204020204" charset="-122"/>
            <a:cs typeface="+mn-cs"/>
          </a:endParaRPr>
        </a:p>
      </dgm:t>
    </dgm:pt>
    <dgm:pt modelId="{3486C7A0-BA25-4628-8067-1F729BB38D81}" cxnId="{64F79F23-EA57-4F94-BEA0-01B978972D7A}" type="parTrans">
      <dgm:prSet/>
      <dgm:spPr/>
      <dgm:t>
        <a:bodyPr/>
        <a:lstStyle/>
        <a:p>
          <a:endParaRPr lang="zh-CN" altLang="en-US" sz="3600">
            <a:solidFill>
              <a:srgbClr val="A60000"/>
            </a:solidFill>
          </a:endParaRPr>
        </a:p>
      </dgm:t>
    </dgm:pt>
    <dgm:pt modelId="{0F756B1D-FCCB-4FAD-B986-D4176B17F2B6}" cxnId="{64F79F23-EA57-4F94-BEA0-01B978972D7A}" type="sibTrans">
      <dgm:prSet custT="1"/>
      <dgm:spPr>
        <a:solidFill>
          <a:srgbClr val="BFBFBF"/>
        </a:solidFill>
      </dgm:spPr>
      <dgm:t>
        <a:bodyPr/>
        <a:lstStyle/>
        <a:p>
          <a:endParaRPr lang="zh-CN" altLang="en-US" sz="1400">
            <a:solidFill>
              <a:srgbClr val="A60000"/>
            </a:solidFill>
          </a:endParaRPr>
        </a:p>
      </dgm:t>
    </dgm:pt>
    <dgm:pt modelId="{A9CCF915-E232-40CB-9587-B00D12301ECC}">
      <dgm:prSet phldrT="[文本]" custT="1"/>
      <dgm:spPr/>
      <dgm:t>
        <a:bodyPr/>
        <a:lstStyle/>
        <a:p>
          <a:pPr marL="0" lvl="0" indent="0" algn="ctr" defTabSz="889000">
            <a:lnSpc>
              <a:spcPct val="90000"/>
            </a:lnSpc>
            <a:spcBef>
              <a:spcPct val="0"/>
            </a:spcBef>
            <a:spcAft>
              <a:spcPct val="35000"/>
            </a:spcAft>
            <a:buNone/>
          </a:pPr>
          <a:r>
            <a:rPr lang="zh-CN" altLang="en-US" sz="2000" b="1" kern="1200">
              <a:latin typeface="微软雅黑" panose="020B0503020204020204" charset="-122"/>
              <a:ea typeface="微软雅黑" panose="020B0503020204020204" charset="-122"/>
              <a:cs typeface="+mn-cs"/>
            </a:rPr>
            <a:t>肺功能室</a:t>
          </a:r>
          <a:endParaRPr lang="zh-CN" altLang="en-US" sz="2000" b="1" kern="1200" dirty="0">
            <a:latin typeface="微软雅黑" panose="020B0503020204020204" charset="-122"/>
            <a:ea typeface="微软雅黑" panose="020B0503020204020204" charset="-122"/>
            <a:cs typeface="+mn-cs"/>
          </a:endParaRPr>
        </a:p>
      </dgm:t>
    </dgm:pt>
    <dgm:pt modelId="{599E0ACA-E512-490E-9DF8-0716CEACFB18}" cxnId="{86A1D92F-7DA9-4413-A22B-8B45BF77CCCA}" type="parTrans">
      <dgm:prSet/>
      <dgm:spPr/>
      <dgm:t>
        <a:bodyPr/>
        <a:lstStyle/>
        <a:p>
          <a:endParaRPr lang="zh-CN" altLang="en-US" sz="3600">
            <a:solidFill>
              <a:srgbClr val="A60000"/>
            </a:solidFill>
          </a:endParaRPr>
        </a:p>
      </dgm:t>
    </dgm:pt>
    <dgm:pt modelId="{C690345A-318C-4A66-9C7A-70B74BB72FFA}" cxnId="{86A1D92F-7DA9-4413-A22B-8B45BF77CCCA}" type="sibTrans">
      <dgm:prSet custT="1"/>
      <dgm:spPr>
        <a:solidFill>
          <a:srgbClr val="BFBFBF"/>
        </a:solidFill>
      </dgm:spPr>
      <dgm:t>
        <a:bodyPr/>
        <a:lstStyle/>
        <a:p>
          <a:endParaRPr lang="zh-CN" altLang="en-US" sz="1400">
            <a:solidFill>
              <a:srgbClr val="A60000"/>
            </a:solidFill>
          </a:endParaRPr>
        </a:p>
      </dgm:t>
    </dgm:pt>
    <dgm:pt modelId="{DBE1DC56-A3AC-4E63-B146-76CD68933F88}">
      <dgm:prSet phldrT="[文本]" custT="1"/>
      <dgm:spPr/>
      <dgm:t>
        <a:bodyPr/>
        <a:lstStyle/>
        <a:p>
          <a:pPr marL="0" lvl="0" indent="0" algn="ctr" defTabSz="889000">
            <a:lnSpc>
              <a:spcPct val="90000"/>
            </a:lnSpc>
            <a:spcBef>
              <a:spcPct val="0"/>
            </a:spcBef>
            <a:spcAft>
              <a:spcPct val="35000"/>
            </a:spcAft>
            <a:buNone/>
          </a:pPr>
          <a:r>
            <a:rPr lang="zh-CN" altLang="en-US" sz="2000" b="1" kern="1200">
              <a:latin typeface="微软雅黑" panose="020B0503020204020204" charset="-122"/>
              <a:ea typeface="微软雅黑" panose="020B0503020204020204" charset="-122"/>
              <a:cs typeface="+mn-cs"/>
            </a:rPr>
            <a:t>呼吸内镜室</a:t>
          </a:r>
          <a:endParaRPr lang="zh-CN" altLang="en-US" sz="2000" b="1" kern="1200" dirty="0">
            <a:latin typeface="微软雅黑" panose="020B0503020204020204" charset="-122"/>
            <a:ea typeface="微软雅黑" panose="020B0503020204020204" charset="-122"/>
            <a:cs typeface="+mn-cs"/>
          </a:endParaRPr>
        </a:p>
      </dgm:t>
    </dgm:pt>
    <dgm:pt modelId="{500E969C-1266-43BA-B84F-A837160FDB85}" cxnId="{B232F145-5EF2-49DA-8DF0-71089EE8033C}" type="parTrans">
      <dgm:prSet/>
      <dgm:spPr/>
      <dgm:t>
        <a:bodyPr/>
        <a:lstStyle/>
        <a:p>
          <a:endParaRPr lang="zh-CN" altLang="en-US" sz="3600">
            <a:solidFill>
              <a:srgbClr val="A60000"/>
            </a:solidFill>
          </a:endParaRPr>
        </a:p>
      </dgm:t>
    </dgm:pt>
    <dgm:pt modelId="{3803A1C2-C17A-4752-9666-5AB9F35CC291}" cxnId="{B232F145-5EF2-49DA-8DF0-71089EE8033C}" type="sibTrans">
      <dgm:prSet custT="1"/>
      <dgm:spPr>
        <a:solidFill>
          <a:srgbClr val="BFBFBF"/>
        </a:solidFill>
      </dgm:spPr>
      <dgm:t>
        <a:bodyPr/>
        <a:lstStyle/>
        <a:p>
          <a:endParaRPr lang="zh-CN" altLang="en-US" sz="1400">
            <a:solidFill>
              <a:srgbClr val="A60000"/>
            </a:solidFill>
          </a:endParaRPr>
        </a:p>
      </dgm:t>
    </dgm:pt>
    <dgm:pt modelId="{E005A554-3617-41FD-B13A-AB7A1D4E9A6A}">
      <dgm:prSet phldrT="[文本]" custT="1"/>
      <dgm:spPr/>
      <dgm:t>
        <a:bodyPr/>
        <a:lstStyle/>
        <a:p>
          <a:pPr marL="0" lvl="0" indent="0" algn="ctr" defTabSz="889000">
            <a:lnSpc>
              <a:spcPct val="90000"/>
            </a:lnSpc>
            <a:spcBef>
              <a:spcPct val="0"/>
            </a:spcBef>
            <a:spcAft>
              <a:spcPct val="35000"/>
            </a:spcAft>
            <a:buNone/>
          </a:pPr>
          <a:r>
            <a:rPr lang="zh-CN" altLang="en-US" sz="2000" b="1" kern="1200">
              <a:latin typeface="微软雅黑" panose="020B0503020204020204" charset="-122"/>
              <a:ea typeface="+mn-ea"/>
              <a:cs typeface="+mn-cs"/>
            </a:rPr>
            <a:t>呼吸睡眠监测室</a:t>
          </a:r>
          <a:endParaRPr lang="zh-CN" altLang="en-US" sz="2000" b="1" kern="1200" dirty="0">
            <a:latin typeface="微软雅黑" panose="020B0503020204020204" charset="-122"/>
            <a:ea typeface="微软雅黑" panose="020B0503020204020204" charset="-122"/>
            <a:cs typeface="+mn-cs"/>
          </a:endParaRPr>
        </a:p>
      </dgm:t>
    </dgm:pt>
    <dgm:pt modelId="{6ABE6864-7FC3-4620-BC11-BBA2DF1D0A38}" cxnId="{2EEA07A3-9370-485E-A6E4-FDD7CBECEBD5}" type="parTrans">
      <dgm:prSet/>
      <dgm:spPr/>
      <dgm:t>
        <a:bodyPr/>
        <a:lstStyle/>
        <a:p>
          <a:endParaRPr lang="zh-CN" altLang="en-US" sz="3600">
            <a:solidFill>
              <a:srgbClr val="A60000"/>
            </a:solidFill>
          </a:endParaRPr>
        </a:p>
      </dgm:t>
    </dgm:pt>
    <dgm:pt modelId="{36AB585A-044D-48CC-9E4E-1A5E9B48CF8B}" cxnId="{2EEA07A3-9370-485E-A6E4-FDD7CBECEBD5}" type="sibTrans">
      <dgm:prSet custT="1"/>
      <dgm:spPr>
        <a:solidFill>
          <a:srgbClr val="BFBFBF"/>
        </a:solidFill>
      </dgm:spPr>
      <dgm:t>
        <a:bodyPr/>
        <a:lstStyle/>
        <a:p>
          <a:endParaRPr lang="zh-CN" altLang="en-US" sz="1400">
            <a:solidFill>
              <a:srgbClr val="A60000"/>
            </a:solidFill>
          </a:endParaRPr>
        </a:p>
      </dgm:t>
    </dgm:pt>
    <dgm:pt modelId="{1514BFA8-63E6-4456-8E2C-0AE9B94AA623}">
      <dgm:prSet phldrT="[文本]" custT="1"/>
      <dgm:spPr/>
      <dgm:t>
        <a:bodyPr/>
        <a:lstStyle/>
        <a:p>
          <a:r>
            <a:rPr lang="en-US" altLang="zh-CN" sz="2000" b="1" dirty="0">
              <a:latin typeface="Arial" panose="020B0604020202020204" pitchFamily="34" charset="0"/>
              <a:cs typeface="Arial" panose="020B0604020202020204" pitchFamily="34" charset="0"/>
            </a:rPr>
            <a:t>RICU/MICU</a:t>
          </a:r>
          <a:endParaRPr lang="zh-CN" altLang="en-US" sz="2000" b="1" dirty="0">
            <a:latin typeface="Arial" panose="020B0604020202020204" pitchFamily="34" charset="0"/>
            <a:cs typeface="Arial" panose="020B0604020202020204" pitchFamily="34" charset="0"/>
          </a:endParaRPr>
        </a:p>
      </dgm:t>
    </dgm:pt>
    <dgm:pt modelId="{92301154-B50D-4471-8070-6952C532FBFD}" cxnId="{75A2A280-D4A8-434F-A442-0948CBE6FBE0}" type="parTrans">
      <dgm:prSet/>
      <dgm:spPr/>
      <dgm:t>
        <a:bodyPr/>
        <a:lstStyle/>
        <a:p>
          <a:endParaRPr lang="zh-CN" altLang="en-US" sz="3600">
            <a:solidFill>
              <a:srgbClr val="A60000"/>
            </a:solidFill>
          </a:endParaRPr>
        </a:p>
      </dgm:t>
    </dgm:pt>
    <dgm:pt modelId="{D6368CE2-20DD-4CD3-8D26-B41392605D75}" cxnId="{75A2A280-D4A8-434F-A442-0948CBE6FBE0}" type="sibTrans">
      <dgm:prSet custT="1"/>
      <dgm:spPr>
        <a:solidFill>
          <a:srgbClr val="BFBFBF"/>
        </a:solidFill>
      </dgm:spPr>
      <dgm:t>
        <a:bodyPr/>
        <a:lstStyle/>
        <a:p>
          <a:endParaRPr lang="zh-CN" altLang="en-US" sz="1400">
            <a:solidFill>
              <a:srgbClr val="A60000"/>
            </a:solidFill>
          </a:endParaRPr>
        </a:p>
      </dgm:t>
    </dgm:pt>
    <dgm:pt modelId="{BAE48D34-8616-4CC7-8F6B-856606CCA031}">
      <dgm:prSet phldrT="[文本]" custT="1"/>
      <dgm:spPr/>
      <dgm:t>
        <a:bodyPr/>
        <a:lstStyle/>
        <a:p>
          <a:pPr marL="0" lvl="0" indent="0" algn="ctr" defTabSz="889000">
            <a:lnSpc>
              <a:spcPct val="90000"/>
            </a:lnSpc>
            <a:spcBef>
              <a:spcPct val="0"/>
            </a:spcBef>
            <a:spcAft>
              <a:spcPct val="35000"/>
            </a:spcAft>
            <a:buNone/>
          </a:pPr>
          <a:r>
            <a:rPr lang="zh-CN" altLang="en-US" sz="2000" b="1" kern="1200">
              <a:latin typeface="微软雅黑" panose="020B0503020204020204" charset="-122"/>
              <a:ea typeface="微软雅黑" panose="020B0503020204020204" charset="-122"/>
              <a:cs typeface="+mn-cs"/>
            </a:rPr>
            <a:t>病房</a:t>
          </a:r>
          <a:endParaRPr lang="zh-CN" altLang="en-US" sz="2000" b="1" kern="1200" dirty="0">
            <a:latin typeface="微软雅黑" panose="020B0503020204020204" charset="-122"/>
            <a:ea typeface="微软雅黑" panose="020B0503020204020204" charset="-122"/>
            <a:cs typeface="+mn-cs"/>
          </a:endParaRPr>
        </a:p>
      </dgm:t>
    </dgm:pt>
    <dgm:pt modelId="{EE12AD4C-86D2-4AA0-A395-F1638C684C5C}" cxnId="{9225D4B0-E929-425B-B501-B6E94791C72C}" type="parTrans">
      <dgm:prSet/>
      <dgm:spPr/>
      <dgm:t>
        <a:bodyPr/>
        <a:lstStyle/>
        <a:p>
          <a:endParaRPr lang="zh-CN" altLang="en-US" sz="3600">
            <a:solidFill>
              <a:srgbClr val="A60000"/>
            </a:solidFill>
          </a:endParaRPr>
        </a:p>
      </dgm:t>
    </dgm:pt>
    <dgm:pt modelId="{A539E78E-78C1-4630-8B13-FEA0D8B0B141}" cxnId="{9225D4B0-E929-425B-B501-B6E94791C72C}" type="sibTrans">
      <dgm:prSet/>
      <dgm:spPr/>
      <dgm:t>
        <a:bodyPr/>
        <a:lstStyle/>
        <a:p>
          <a:endParaRPr lang="zh-CN" altLang="en-US" sz="3600">
            <a:solidFill>
              <a:srgbClr val="A60000"/>
            </a:solidFill>
          </a:endParaRPr>
        </a:p>
      </dgm:t>
    </dgm:pt>
    <dgm:pt modelId="{58C84E10-A251-4825-86C0-8252BF2BCF2C}" type="pres">
      <dgm:prSet presAssocID="{5341B510-7F97-4B12-A69E-92F26A0D3260}" presName="Name0" presStyleCnt="0">
        <dgm:presLayoutVars>
          <dgm:dir/>
          <dgm:resizeHandles val="exact"/>
        </dgm:presLayoutVars>
      </dgm:prSet>
      <dgm:spPr/>
    </dgm:pt>
    <dgm:pt modelId="{3A70A3F4-85DD-48E7-91E5-0EEB2B6ED704}" type="pres">
      <dgm:prSet presAssocID="{E4347129-FFF6-4E5D-8106-D08FD21D7C4D}" presName="node" presStyleLbl="node1" presStyleIdx="0" presStyleCnt="7" custLinFactNeighborX="0">
        <dgm:presLayoutVars>
          <dgm:bulletEnabled val="1"/>
        </dgm:presLayoutVars>
      </dgm:prSet>
      <dgm:spPr/>
    </dgm:pt>
    <dgm:pt modelId="{D95A0384-991F-4E96-95B7-94FA270BF401}" type="pres">
      <dgm:prSet presAssocID="{A76884B9-5B1B-49E1-A1EB-E5FAB5958B6B}" presName="sibTrans" presStyleLbl="sibTrans2D1" presStyleIdx="0" presStyleCnt="6"/>
      <dgm:spPr/>
    </dgm:pt>
    <dgm:pt modelId="{2F2BBD85-CE3B-426F-A20E-477D4BA7393C}" type="pres">
      <dgm:prSet presAssocID="{A76884B9-5B1B-49E1-A1EB-E5FAB5958B6B}" presName="connectorText" presStyleLbl="sibTrans2D1" presStyleIdx="0" presStyleCnt="6"/>
      <dgm:spPr/>
    </dgm:pt>
    <dgm:pt modelId="{AFB5940B-7961-4F29-A273-CE9FE657237E}" type="pres">
      <dgm:prSet presAssocID="{B6969EDB-BAC7-48BF-B8A8-9BCBAE9BDA91}" presName="node" presStyleLbl="node1" presStyleIdx="1" presStyleCnt="7" custLinFactNeighborX="30614" custLinFactNeighborY="2144">
        <dgm:presLayoutVars>
          <dgm:bulletEnabled val="1"/>
        </dgm:presLayoutVars>
      </dgm:prSet>
      <dgm:spPr/>
    </dgm:pt>
    <dgm:pt modelId="{03130315-4DE1-4D54-A148-6CB873CB6A30}" type="pres">
      <dgm:prSet presAssocID="{0F756B1D-FCCB-4FAD-B986-D4176B17F2B6}" presName="sibTrans" presStyleLbl="sibTrans2D1" presStyleIdx="1" presStyleCnt="6"/>
      <dgm:spPr/>
    </dgm:pt>
    <dgm:pt modelId="{87DDEA37-1E91-478E-937A-2E058072F8C7}" type="pres">
      <dgm:prSet presAssocID="{0F756B1D-FCCB-4FAD-B986-D4176B17F2B6}" presName="connectorText" presStyleLbl="sibTrans2D1" presStyleIdx="1" presStyleCnt="6"/>
      <dgm:spPr/>
    </dgm:pt>
    <dgm:pt modelId="{ABED5A84-6DB1-4163-8860-EB23CC961934}" type="pres">
      <dgm:prSet presAssocID="{A9CCF915-E232-40CB-9587-B00D12301ECC}" presName="node" presStyleLbl="node1" presStyleIdx="2" presStyleCnt="7" custLinFactNeighborX="0">
        <dgm:presLayoutVars>
          <dgm:bulletEnabled val="1"/>
        </dgm:presLayoutVars>
      </dgm:prSet>
      <dgm:spPr/>
    </dgm:pt>
    <dgm:pt modelId="{3704DC4C-DA33-4A5D-BAA1-898E710267A5}" type="pres">
      <dgm:prSet presAssocID="{C690345A-318C-4A66-9C7A-70B74BB72FFA}" presName="sibTrans" presStyleLbl="sibTrans2D1" presStyleIdx="2" presStyleCnt="6"/>
      <dgm:spPr/>
    </dgm:pt>
    <dgm:pt modelId="{C9077DE0-9A45-423C-9622-AAF21B3FC3DE}" type="pres">
      <dgm:prSet presAssocID="{C690345A-318C-4A66-9C7A-70B74BB72FFA}" presName="connectorText" presStyleLbl="sibTrans2D1" presStyleIdx="2" presStyleCnt="6"/>
      <dgm:spPr/>
    </dgm:pt>
    <dgm:pt modelId="{737BE5C4-F7E6-46A8-B887-DC69A17E758C}" type="pres">
      <dgm:prSet presAssocID="{DBE1DC56-A3AC-4E63-B146-76CD68933F88}" presName="node" presStyleLbl="node1" presStyleIdx="3" presStyleCnt="7" custLinFactNeighborX="0">
        <dgm:presLayoutVars>
          <dgm:bulletEnabled val="1"/>
        </dgm:presLayoutVars>
      </dgm:prSet>
      <dgm:spPr/>
    </dgm:pt>
    <dgm:pt modelId="{FB0FBE8F-E131-43BA-A895-16CB447CEA4D}" type="pres">
      <dgm:prSet presAssocID="{3803A1C2-C17A-4752-9666-5AB9F35CC291}" presName="sibTrans" presStyleLbl="sibTrans2D1" presStyleIdx="3" presStyleCnt="6"/>
      <dgm:spPr/>
    </dgm:pt>
    <dgm:pt modelId="{D98E567B-5763-41D4-8C24-7DCF66A3FE3D}" type="pres">
      <dgm:prSet presAssocID="{3803A1C2-C17A-4752-9666-5AB9F35CC291}" presName="connectorText" presStyleLbl="sibTrans2D1" presStyleIdx="3" presStyleCnt="6"/>
      <dgm:spPr/>
    </dgm:pt>
    <dgm:pt modelId="{A1E16AE0-6494-4DA0-A056-6F65D72F4D66}" type="pres">
      <dgm:prSet presAssocID="{E005A554-3617-41FD-B13A-AB7A1D4E9A6A}" presName="node" presStyleLbl="node1" presStyleIdx="4" presStyleCnt="7">
        <dgm:presLayoutVars>
          <dgm:bulletEnabled val="1"/>
        </dgm:presLayoutVars>
      </dgm:prSet>
      <dgm:spPr/>
    </dgm:pt>
    <dgm:pt modelId="{44696006-2492-4355-9D33-527C939B3FB0}" type="pres">
      <dgm:prSet presAssocID="{36AB585A-044D-48CC-9E4E-1A5E9B48CF8B}" presName="sibTrans" presStyleLbl="sibTrans2D1" presStyleIdx="4" presStyleCnt="6"/>
      <dgm:spPr/>
    </dgm:pt>
    <dgm:pt modelId="{3832B15B-FFC2-4CFC-AB5B-6526B318B39F}" type="pres">
      <dgm:prSet presAssocID="{36AB585A-044D-48CC-9E4E-1A5E9B48CF8B}" presName="connectorText" presStyleLbl="sibTrans2D1" presStyleIdx="4" presStyleCnt="6"/>
      <dgm:spPr/>
    </dgm:pt>
    <dgm:pt modelId="{C9C44C0A-DC43-4D90-A791-708ACCD3AD80}" type="pres">
      <dgm:prSet presAssocID="{1514BFA8-63E6-4456-8E2C-0AE9B94AA623}" presName="node" presStyleLbl="node1" presStyleIdx="5" presStyleCnt="7">
        <dgm:presLayoutVars>
          <dgm:bulletEnabled val="1"/>
        </dgm:presLayoutVars>
      </dgm:prSet>
      <dgm:spPr/>
    </dgm:pt>
    <dgm:pt modelId="{D14B341C-3DCC-4D35-847D-7F0F2F9F0A44}" type="pres">
      <dgm:prSet presAssocID="{D6368CE2-20DD-4CD3-8D26-B41392605D75}" presName="sibTrans" presStyleLbl="sibTrans2D1" presStyleIdx="5" presStyleCnt="6"/>
      <dgm:spPr/>
    </dgm:pt>
    <dgm:pt modelId="{D08194CA-93A8-4B89-A4CA-BEDBFBD7AC52}" type="pres">
      <dgm:prSet presAssocID="{D6368CE2-20DD-4CD3-8D26-B41392605D75}" presName="connectorText" presStyleLbl="sibTrans2D1" presStyleIdx="5" presStyleCnt="6"/>
      <dgm:spPr/>
    </dgm:pt>
    <dgm:pt modelId="{F026DC5F-5D84-42F4-9E7D-2D5C596061CA}" type="pres">
      <dgm:prSet presAssocID="{BAE48D34-8616-4CC7-8F6B-856606CCA031}" presName="node" presStyleLbl="node1" presStyleIdx="6" presStyleCnt="7">
        <dgm:presLayoutVars>
          <dgm:bulletEnabled val="1"/>
        </dgm:presLayoutVars>
      </dgm:prSet>
      <dgm:spPr/>
    </dgm:pt>
  </dgm:ptLst>
  <dgm:cxnLst>
    <dgm:cxn modelId="{A81E0711-ED42-41BF-8A4E-1BE75D0E30C5}" type="presOf" srcId="{0F756B1D-FCCB-4FAD-B986-D4176B17F2B6}" destId="{87DDEA37-1E91-478E-937A-2E058072F8C7}" srcOrd="1" destOrd="0" presId="urn:microsoft.com/office/officeart/2005/8/layout/process1"/>
    <dgm:cxn modelId="{64F79F23-EA57-4F94-BEA0-01B978972D7A}" srcId="{5341B510-7F97-4B12-A69E-92F26A0D3260}" destId="{B6969EDB-BAC7-48BF-B8A8-9BCBAE9BDA91}" srcOrd="1" destOrd="0" parTransId="{3486C7A0-BA25-4628-8067-1F729BB38D81}" sibTransId="{0F756B1D-FCCB-4FAD-B986-D4176B17F2B6}"/>
    <dgm:cxn modelId="{28E0C523-4EF8-4CC0-B51D-199307F40AB2}" type="presOf" srcId="{A76884B9-5B1B-49E1-A1EB-E5FAB5958B6B}" destId="{2F2BBD85-CE3B-426F-A20E-477D4BA7393C}" srcOrd="1" destOrd="0" presId="urn:microsoft.com/office/officeart/2005/8/layout/process1"/>
    <dgm:cxn modelId="{86A1D92F-7DA9-4413-A22B-8B45BF77CCCA}" srcId="{5341B510-7F97-4B12-A69E-92F26A0D3260}" destId="{A9CCF915-E232-40CB-9587-B00D12301ECC}" srcOrd="2" destOrd="0" parTransId="{599E0ACA-E512-490E-9DF8-0716CEACFB18}" sibTransId="{C690345A-318C-4A66-9C7A-70B74BB72FFA}"/>
    <dgm:cxn modelId="{CA789D3A-2C1A-494D-9309-34FE244F2B5E}" type="presOf" srcId="{B6969EDB-BAC7-48BF-B8A8-9BCBAE9BDA91}" destId="{AFB5940B-7961-4F29-A273-CE9FE657237E}" srcOrd="0" destOrd="0" presId="urn:microsoft.com/office/officeart/2005/8/layout/process1"/>
    <dgm:cxn modelId="{5D4DCF5B-69C2-4182-BE91-83BDBCB90BC9}" type="presOf" srcId="{5341B510-7F97-4B12-A69E-92F26A0D3260}" destId="{58C84E10-A251-4825-86C0-8252BF2BCF2C}" srcOrd="0" destOrd="0" presId="urn:microsoft.com/office/officeart/2005/8/layout/process1"/>
    <dgm:cxn modelId="{B232F145-5EF2-49DA-8DF0-71089EE8033C}" srcId="{5341B510-7F97-4B12-A69E-92F26A0D3260}" destId="{DBE1DC56-A3AC-4E63-B146-76CD68933F88}" srcOrd="3" destOrd="0" parTransId="{500E969C-1266-43BA-B84F-A837160FDB85}" sibTransId="{3803A1C2-C17A-4752-9666-5AB9F35CC291}"/>
    <dgm:cxn modelId="{083F934A-EBD8-4F58-9D2A-38AD24AA7C9A}" type="presOf" srcId="{36AB585A-044D-48CC-9E4E-1A5E9B48CF8B}" destId="{3832B15B-FFC2-4CFC-AB5B-6526B318B39F}" srcOrd="1" destOrd="0" presId="urn:microsoft.com/office/officeart/2005/8/layout/process1"/>
    <dgm:cxn modelId="{22C1324B-0297-44C4-A980-1969684EA00B}" type="presOf" srcId="{A9CCF915-E232-40CB-9587-B00D12301ECC}" destId="{ABED5A84-6DB1-4163-8860-EB23CC961934}" srcOrd="0" destOrd="0" presId="urn:microsoft.com/office/officeart/2005/8/layout/process1"/>
    <dgm:cxn modelId="{045BD153-D6D4-4020-95FE-1DA312599BE0}" type="presOf" srcId="{C690345A-318C-4A66-9C7A-70B74BB72FFA}" destId="{3704DC4C-DA33-4A5D-BAA1-898E710267A5}" srcOrd="0" destOrd="0" presId="urn:microsoft.com/office/officeart/2005/8/layout/process1"/>
    <dgm:cxn modelId="{4F064E74-5F3D-46EB-954C-A7EE4307D0CF}" type="presOf" srcId="{3803A1C2-C17A-4752-9666-5AB9F35CC291}" destId="{FB0FBE8F-E131-43BA-A895-16CB447CEA4D}" srcOrd="0" destOrd="0" presId="urn:microsoft.com/office/officeart/2005/8/layout/process1"/>
    <dgm:cxn modelId="{090CFD55-C173-4986-91D8-EC7B059D99D4}" type="presOf" srcId="{C690345A-318C-4A66-9C7A-70B74BB72FFA}" destId="{C9077DE0-9A45-423C-9622-AAF21B3FC3DE}" srcOrd="1" destOrd="0" presId="urn:microsoft.com/office/officeart/2005/8/layout/process1"/>
    <dgm:cxn modelId="{75A2A280-D4A8-434F-A442-0948CBE6FBE0}" srcId="{5341B510-7F97-4B12-A69E-92F26A0D3260}" destId="{1514BFA8-63E6-4456-8E2C-0AE9B94AA623}" srcOrd="5" destOrd="0" parTransId="{92301154-B50D-4471-8070-6952C532FBFD}" sibTransId="{D6368CE2-20DD-4CD3-8D26-B41392605D75}"/>
    <dgm:cxn modelId="{1EE0C785-2E68-4E19-9A41-6FA68729390B}" type="presOf" srcId="{E005A554-3617-41FD-B13A-AB7A1D4E9A6A}" destId="{A1E16AE0-6494-4DA0-A056-6F65D72F4D66}" srcOrd="0" destOrd="0" presId="urn:microsoft.com/office/officeart/2005/8/layout/process1"/>
    <dgm:cxn modelId="{8757BA94-0E2D-4CB8-B137-F86FA5F65004}" type="presOf" srcId="{E4347129-FFF6-4E5D-8106-D08FD21D7C4D}" destId="{3A70A3F4-85DD-48E7-91E5-0EEB2B6ED704}" srcOrd="0" destOrd="0" presId="urn:microsoft.com/office/officeart/2005/8/layout/process1"/>
    <dgm:cxn modelId="{AEA66A95-832E-4841-AFB6-6871DA66D9A4}" type="presOf" srcId="{D6368CE2-20DD-4CD3-8D26-B41392605D75}" destId="{D08194CA-93A8-4B89-A4CA-BEDBFBD7AC52}" srcOrd="1" destOrd="0" presId="urn:microsoft.com/office/officeart/2005/8/layout/process1"/>
    <dgm:cxn modelId="{2EEA07A3-9370-485E-A6E4-FDD7CBECEBD5}" srcId="{5341B510-7F97-4B12-A69E-92F26A0D3260}" destId="{E005A554-3617-41FD-B13A-AB7A1D4E9A6A}" srcOrd="4" destOrd="0" parTransId="{6ABE6864-7FC3-4620-BC11-BBA2DF1D0A38}" sibTransId="{36AB585A-044D-48CC-9E4E-1A5E9B48CF8B}"/>
    <dgm:cxn modelId="{9225D4B0-E929-425B-B501-B6E94791C72C}" srcId="{5341B510-7F97-4B12-A69E-92F26A0D3260}" destId="{BAE48D34-8616-4CC7-8F6B-856606CCA031}" srcOrd="6" destOrd="0" parTransId="{EE12AD4C-86D2-4AA0-A395-F1638C684C5C}" sibTransId="{A539E78E-78C1-4630-8B13-FEA0D8B0B141}"/>
    <dgm:cxn modelId="{6B9A06BB-8098-42D1-A677-6229E3880CD6}" srcId="{5341B510-7F97-4B12-A69E-92F26A0D3260}" destId="{E4347129-FFF6-4E5D-8106-D08FD21D7C4D}" srcOrd="0" destOrd="0" parTransId="{C62010F8-7CBD-42AD-968F-AA8D30D6EFF5}" sibTransId="{A76884B9-5B1B-49E1-A1EB-E5FAB5958B6B}"/>
    <dgm:cxn modelId="{A8AD5FBC-01EF-4064-A58F-04D709A832A8}" type="presOf" srcId="{36AB585A-044D-48CC-9E4E-1A5E9B48CF8B}" destId="{44696006-2492-4355-9D33-527C939B3FB0}" srcOrd="0" destOrd="0" presId="urn:microsoft.com/office/officeart/2005/8/layout/process1"/>
    <dgm:cxn modelId="{6CD697C2-2CF0-423D-8C02-B7F42E3FC117}" type="presOf" srcId="{A76884B9-5B1B-49E1-A1EB-E5FAB5958B6B}" destId="{D95A0384-991F-4E96-95B7-94FA270BF401}" srcOrd="0" destOrd="0" presId="urn:microsoft.com/office/officeart/2005/8/layout/process1"/>
    <dgm:cxn modelId="{9F92C8C2-4DC6-409B-9C3E-2017C16CB676}" type="presOf" srcId="{3803A1C2-C17A-4752-9666-5AB9F35CC291}" destId="{D98E567B-5763-41D4-8C24-7DCF66A3FE3D}" srcOrd="1" destOrd="0" presId="urn:microsoft.com/office/officeart/2005/8/layout/process1"/>
    <dgm:cxn modelId="{F957BED1-21F2-41A5-A8AC-8B61B1C6CBDB}" type="presOf" srcId="{1514BFA8-63E6-4456-8E2C-0AE9B94AA623}" destId="{C9C44C0A-DC43-4D90-A791-708ACCD3AD80}" srcOrd="0" destOrd="0" presId="urn:microsoft.com/office/officeart/2005/8/layout/process1"/>
    <dgm:cxn modelId="{4C09C6D4-7111-4395-B0D4-FB131E4D489A}" type="presOf" srcId="{0F756B1D-FCCB-4FAD-B986-D4176B17F2B6}" destId="{03130315-4DE1-4D54-A148-6CB873CB6A30}" srcOrd="0" destOrd="0" presId="urn:microsoft.com/office/officeart/2005/8/layout/process1"/>
    <dgm:cxn modelId="{CB182DE1-1025-4CFF-B531-B3531D54954C}" type="presOf" srcId="{BAE48D34-8616-4CC7-8F6B-856606CCA031}" destId="{F026DC5F-5D84-42F4-9E7D-2D5C596061CA}" srcOrd="0" destOrd="0" presId="urn:microsoft.com/office/officeart/2005/8/layout/process1"/>
    <dgm:cxn modelId="{3377BCE9-8A42-4E99-AA34-E7803B218300}" type="presOf" srcId="{D6368CE2-20DD-4CD3-8D26-B41392605D75}" destId="{D14B341C-3DCC-4D35-847D-7F0F2F9F0A44}" srcOrd="0" destOrd="0" presId="urn:microsoft.com/office/officeart/2005/8/layout/process1"/>
    <dgm:cxn modelId="{E42091FD-7D54-47E4-BEE9-6C16DB4AB56B}" type="presOf" srcId="{DBE1DC56-A3AC-4E63-B146-76CD68933F88}" destId="{737BE5C4-F7E6-46A8-B887-DC69A17E758C}" srcOrd="0" destOrd="0" presId="urn:microsoft.com/office/officeart/2005/8/layout/process1"/>
    <dgm:cxn modelId="{3C2A7BFA-74A8-4312-AE90-027DE80016D2}" type="presParOf" srcId="{58C84E10-A251-4825-86C0-8252BF2BCF2C}" destId="{3A70A3F4-85DD-48E7-91E5-0EEB2B6ED704}" srcOrd="0" destOrd="0" presId="urn:microsoft.com/office/officeart/2005/8/layout/process1"/>
    <dgm:cxn modelId="{1A1BB1D1-1DB9-486E-A066-E5DF9E46BDBA}" type="presParOf" srcId="{58C84E10-A251-4825-86C0-8252BF2BCF2C}" destId="{D95A0384-991F-4E96-95B7-94FA270BF401}" srcOrd="1" destOrd="0" presId="urn:microsoft.com/office/officeart/2005/8/layout/process1"/>
    <dgm:cxn modelId="{E0E8CF01-382A-4F2F-B9B7-513A0BF862D0}" type="presParOf" srcId="{D95A0384-991F-4E96-95B7-94FA270BF401}" destId="{2F2BBD85-CE3B-426F-A20E-477D4BA7393C}" srcOrd="0" destOrd="0" presId="urn:microsoft.com/office/officeart/2005/8/layout/process1"/>
    <dgm:cxn modelId="{382C747C-C92C-4D4E-A470-6BD5157A1347}" type="presParOf" srcId="{58C84E10-A251-4825-86C0-8252BF2BCF2C}" destId="{AFB5940B-7961-4F29-A273-CE9FE657237E}" srcOrd="2" destOrd="0" presId="urn:microsoft.com/office/officeart/2005/8/layout/process1"/>
    <dgm:cxn modelId="{E5932325-398F-498B-A911-EF878A1C0642}" type="presParOf" srcId="{58C84E10-A251-4825-86C0-8252BF2BCF2C}" destId="{03130315-4DE1-4D54-A148-6CB873CB6A30}" srcOrd="3" destOrd="0" presId="urn:microsoft.com/office/officeart/2005/8/layout/process1"/>
    <dgm:cxn modelId="{8473C623-3D8B-4624-890C-EDCA1F26A6DC}" type="presParOf" srcId="{03130315-4DE1-4D54-A148-6CB873CB6A30}" destId="{87DDEA37-1E91-478E-937A-2E058072F8C7}" srcOrd="0" destOrd="0" presId="urn:microsoft.com/office/officeart/2005/8/layout/process1"/>
    <dgm:cxn modelId="{AB2C9E4B-7F0F-4BC7-B77F-FAF6526B86C3}" type="presParOf" srcId="{58C84E10-A251-4825-86C0-8252BF2BCF2C}" destId="{ABED5A84-6DB1-4163-8860-EB23CC961934}" srcOrd="4" destOrd="0" presId="urn:microsoft.com/office/officeart/2005/8/layout/process1"/>
    <dgm:cxn modelId="{BA2CC5FF-6D97-435F-BF4A-5508C5455762}" type="presParOf" srcId="{58C84E10-A251-4825-86C0-8252BF2BCF2C}" destId="{3704DC4C-DA33-4A5D-BAA1-898E710267A5}" srcOrd="5" destOrd="0" presId="urn:microsoft.com/office/officeart/2005/8/layout/process1"/>
    <dgm:cxn modelId="{C0A98416-F76D-4A7D-A7E4-08862507A793}" type="presParOf" srcId="{3704DC4C-DA33-4A5D-BAA1-898E710267A5}" destId="{C9077DE0-9A45-423C-9622-AAF21B3FC3DE}" srcOrd="0" destOrd="0" presId="urn:microsoft.com/office/officeart/2005/8/layout/process1"/>
    <dgm:cxn modelId="{6B399C7D-5FD3-4C9E-BE5A-D2997B9C09A9}" type="presParOf" srcId="{58C84E10-A251-4825-86C0-8252BF2BCF2C}" destId="{737BE5C4-F7E6-46A8-B887-DC69A17E758C}" srcOrd="6" destOrd="0" presId="urn:microsoft.com/office/officeart/2005/8/layout/process1"/>
    <dgm:cxn modelId="{9B4A0DDC-9908-4894-A5C6-791CFA06DC05}" type="presParOf" srcId="{58C84E10-A251-4825-86C0-8252BF2BCF2C}" destId="{FB0FBE8F-E131-43BA-A895-16CB447CEA4D}" srcOrd="7" destOrd="0" presId="urn:microsoft.com/office/officeart/2005/8/layout/process1"/>
    <dgm:cxn modelId="{8A6890AE-4851-4E28-A5F7-7DE8983E846D}" type="presParOf" srcId="{FB0FBE8F-E131-43BA-A895-16CB447CEA4D}" destId="{D98E567B-5763-41D4-8C24-7DCF66A3FE3D}" srcOrd="0" destOrd="0" presId="urn:microsoft.com/office/officeart/2005/8/layout/process1"/>
    <dgm:cxn modelId="{23AFAD42-1AA7-43BB-8067-4CE93A85F205}" type="presParOf" srcId="{58C84E10-A251-4825-86C0-8252BF2BCF2C}" destId="{A1E16AE0-6494-4DA0-A056-6F65D72F4D66}" srcOrd="8" destOrd="0" presId="urn:microsoft.com/office/officeart/2005/8/layout/process1"/>
    <dgm:cxn modelId="{822443E7-A140-4E2E-B045-E1965786AA2D}" type="presParOf" srcId="{58C84E10-A251-4825-86C0-8252BF2BCF2C}" destId="{44696006-2492-4355-9D33-527C939B3FB0}" srcOrd="9" destOrd="0" presId="urn:microsoft.com/office/officeart/2005/8/layout/process1"/>
    <dgm:cxn modelId="{03EF4A9F-0060-42BC-BF80-C82A040FE267}" type="presParOf" srcId="{44696006-2492-4355-9D33-527C939B3FB0}" destId="{3832B15B-FFC2-4CFC-AB5B-6526B318B39F}" srcOrd="0" destOrd="0" presId="urn:microsoft.com/office/officeart/2005/8/layout/process1"/>
    <dgm:cxn modelId="{769CE84F-D3EE-4111-85FF-D68684BCDB03}" type="presParOf" srcId="{58C84E10-A251-4825-86C0-8252BF2BCF2C}" destId="{C9C44C0A-DC43-4D90-A791-708ACCD3AD80}" srcOrd="10" destOrd="0" presId="urn:microsoft.com/office/officeart/2005/8/layout/process1"/>
    <dgm:cxn modelId="{14AD9859-267E-482F-A4AD-E1B6EC1BA2DE}" type="presParOf" srcId="{58C84E10-A251-4825-86C0-8252BF2BCF2C}" destId="{D14B341C-3DCC-4D35-847D-7F0F2F9F0A44}" srcOrd="11" destOrd="0" presId="urn:microsoft.com/office/officeart/2005/8/layout/process1"/>
    <dgm:cxn modelId="{CBD3C38E-00A8-4E26-B6C3-FD8BF761C554}" type="presParOf" srcId="{D14B341C-3DCC-4D35-847D-7F0F2F9F0A44}" destId="{D08194CA-93A8-4B89-A4CA-BEDBFBD7AC52}" srcOrd="0" destOrd="0" presId="urn:microsoft.com/office/officeart/2005/8/layout/process1"/>
    <dgm:cxn modelId="{F109942F-A294-4D7D-921D-972DC869C577}" type="presParOf" srcId="{58C84E10-A251-4825-86C0-8252BF2BCF2C}" destId="{F026DC5F-5D84-42F4-9E7D-2D5C596061CA}" srcOrd="1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647066" cy="853983"/>
        <a:chOff x="0" y="0"/>
        <a:chExt cx="8647066" cy="853983"/>
      </a:xfrm>
    </dsp:grpSpPr>
    <dsp:sp modelId="{7197E0BD-DEB6-47DB-979B-F84926D72E98}">
      <dsp:nvSpPr>
        <dsp:cNvPr id="3" name="燕尾形 2"/>
        <dsp:cNvSpPr/>
      </dsp:nvSpPr>
      <dsp:spPr bwMode="white">
        <a:xfrm>
          <a:off x="0" y="51032"/>
          <a:ext cx="1879797" cy="751919"/>
        </a:xfrm>
        <a:prstGeom prst="chevron">
          <a:avLst/>
        </a:prstGeom>
      </dsp:spPr>
      <dsp:style>
        <a:lnRef idx="3">
          <a:schemeClr val="lt1"/>
        </a:lnRef>
        <a:fillRef idx="1">
          <a:schemeClr val="accent1">
            <a:shade val="50000"/>
            <a:hueOff val="0"/>
            <a:satOff val="0"/>
            <a:lumOff val="0"/>
            <a:alpha val="100000"/>
          </a:schemeClr>
        </a:fillRef>
        <a:effectRef idx="1">
          <a:scrgbClr r="0" g="0" b="0"/>
        </a:effectRef>
        <a:fontRef idx="minor">
          <a:schemeClr val="lt1"/>
        </a:fontRef>
      </dsp:style>
      <dsp:txBody>
        <a:bodyPr lIns="56007" tIns="18669" rIns="18669" bIns="1866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latin typeface="Calibri" panose="020F0502020204030204" pitchFamily="34" charset="0"/>
              <a:ea typeface="仿宋_GB2312"/>
              <a:cs typeface="Times New Roman" panose="02020603050405020304" pitchFamily="18" charset="0"/>
            </a:rPr>
            <a:t>致辞</a:t>
          </a:r>
          <a:endParaRPr lang="zh-CN" altLang="en-US" sz="1400" dirty="0"/>
        </a:p>
      </dsp:txBody>
      <dsp:txXfrm>
        <a:off x="0" y="51032"/>
        <a:ext cx="1879797" cy="751919"/>
      </dsp:txXfrm>
    </dsp:sp>
    <dsp:sp modelId="{6FE1E9F8-9F9D-470A-9262-0C67DF4337E4}">
      <dsp:nvSpPr>
        <dsp:cNvPr id="4" name="燕尾形 3"/>
        <dsp:cNvSpPr/>
      </dsp:nvSpPr>
      <dsp:spPr bwMode="white">
        <a:xfrm>
          <a:off x="1691817" y="51032"/>
          <a:ext cx="1879797" cy="751919"/>
        </a:xfrm>
        <a:prstGeom prst="chevron">
          <a:avLst/>
        </a:prstGeom>
      </dsp:spPr>
      <dsp:style>
        <a:lnRef idx="3">
          <a:schemeClr val="lt1"/>
        </a:lnRef>
        <a:fillRef idx="1">
          <a:schemeClr val="accent1">
            <a:shade val="50000"/>
            <a:hueOff val="312000"/>
            <a:satOff val="-33568"/>
            <a:lumOff val="22431"/>
            <a:alpha val="100000"/>
          </a:schemeClr>
        </a:fillRef>
        <a:effectRef idx="1">
          <a:scrgbClr r="0" g="0" b="0"/>
        </a:effectRef>
        <a:fontRef idx="minor">
          <a:schemeClr val="lt1"/>
        </a:fontRef>
      </dsp:style>
      <dsp:txBody>
        <a:bodyPr lIns="56007" tIns="18669" rIns="18669" bIns="1866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latin typeface="Calibri" panose="020F0502020204030204" pitchFamily="34" charset="0"/>
              <a:ea typeface="仿宋_GB2312"/>
              <a:cs typeface="Times New Roman" panose="02020603050405020304" pitchFamily="18" charset="0"/>
            </a:rPr>
            <a:t>汇报</a:t>
          </a:r>
          <a:endParaRPr lang="zh-CN" altLang="en-US" sz="1400" dirty="0"/>
        </a:p>
      </dsp:txBody>
      <dsp:txXfrm>
        <a:off x="1691817" y="51032"/>
        <a:ext cx="1879797" cy="751919"/>
      </dsp:txXfrm>
    </dsp:sp>
    <dsp:sp modelId="{0AF83AD2-18F2-4723-937B-7863455D67CC}">
      <dsp:nvSpPr>
        <dsp:cNvPr id="5" name="燕尾形 4"/>
        <dsp:cNvSpPr/>
      </dsp:nvSpPr>
      <dsp:spPr bwMode="white">
        <a:xfrm>
          <a:off x="3388202" y="30649"/>
          <a:ext cx="1879797" cy="751919"/>
        </a:xfrm>
        <a:prstGeom prst="chevron">
          <a:avLst/>
        </a:prstGeom>
      </dsp:spPr>
      <dsp:style>
        <a:lnRef idx="3">
          <a:schemeClr val="lt1"/>
        </a:lnRef>
        <a:fillRef idx="1">
          <a:schemeClr val="accent1">
            <a:shade val="50000"/>
            <a:hueOff val="624000"/>
            <a:satOff val="-67136"/>
            <a:lumOff val="44863"/>
            <a:alpha val="100000"/>
          </a:schemeClr>
        </a:fillRef>
        <a:effectRef idx="1">
          <a:scrgbClr r="0" g="0" b="0"/>
        </a:effectRef>
        <a:fontRef idx="minor">
          <a:schemeClr val="lt1"/>
        </a:fontRef>
      </dsp:style>
      <dsp:txBody>
        <a:bodyPr lIns="56007" tIns="18669" rIns="18669" bIns="1866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cs typeface="Times New Roman" panose="02020603050405020304" pitchFamily="18" charset="0"/>
            </a:rPr>
            <a:t>线上实地展示与互动</a:t>
          </a:r>
          <a:endParaRPr lang="zh-CN" altLang="en-US" sz="1400" b="1" dirty="0"/>
        </a:p>
      </dsp:txBody>
      <dsp:txXfrm>
        <a:off x="3388202" y="30649"/>
        <a:ext cx="1879797" cy="751919"/>
      </dsp:txXfrm>
    </dsp:sp>
    <dsp:sp modelId="{F4C411B8-1A89-4643-A6C1-06DA13F69185}">
      <dsp:nvSpPr>
        <dsp:cNvPr id="6" name="燕尾形 5"/>
        <dsp:cNvSpPr/>
      </dsp:nvSpPr>
      <dsp:spPr bwMode="white">
        <a:xfrm>
          <a:off x="5152582" y="31484"/>
          <a:ext cx="1879797" cy="751919"/>
        </a:xfrm>
        <a:prstGeom prst="chevron">
          <a:avLst/>
        </a:prstGeom>
      </dsp:spPr>
      <dsp:style>
        <a:lnRef idx="3">
          <a:schemeClr val="lt1"/>
        </a:lnRef>
        <a:fillRef idx="1">
          <a:schemeClr val="accent1">
            <a:tint val="55000"/>
            <a:hueOff val="-156000"/>
            <a:satOff val="16784"/>
            <a:lumOff val="-11215"/>
            <a:alpha val="100000"/>
          </a:schemeClr>
        </a:fillRef>
        <a:effectRef idx="1">
          <a:scrgbClr r="0" g="0" b="0"/>
        </a:effectRef>
        <a:fontRef idx="minor">
          <a:schemeClr val="lt1"/>
        </a:fontRef>
      </dsp:style>
      <dsp:txBody>
        <a:bodyPr lIns="56007" tIns="18669" rIns="18669" bIns="1866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latin typeface="Calibri" panose="020F0502020204030204" pitchFamily="34" charset="0"/>
              <a:ea typeface="仿宋_GB2312"/>
              <a:cs typeface="Times New Roman" panose="02020603050405020304" pitchFamily="18" charset="0"/>
            </a:rPr>
            <a:t>专家反馈</a:t>
          </a:r>
          <a:endParaRPr lang="zh-CN" altLang="en-US" sz="1400" dirty="0"/>
        </a:p>
      </dsp:txBody>
      <dsp:txXfrm>
        <a:off x="5152582" y="31484"/>
        <a:ext cx="1879797" cy="751919"/>
      </dsp:txXfrm>
    </dsp:sp>
    <dsp:sp modelId="{B9C7CD49-182B-4F1C-B7B7-59464E218887}">
      <dsp:nvSpPr>
        <dsp:cNvPr id="7" name="燕尾形 6"/>
        <dsp:cNvSpPr/>
      </dsp:nvSpPr>
      <dsp:spPr bwMode="white">
        <a:xfrm>
          <a:off x="6767269" y="51032"/>
          <a:ext cx="1879797" cy="751919"/>
        </a:xfrm>
        <a:prstGeom prst="chevron">
          <a:avLst/>
        </a:prstGeom>
      </dsp:spPr>
      <dsp:style>
        <a:lnRef idx="3">
          <a:schemeClr val="lt1"/>
        </a:lnRef>
        <a:fillRef idx="1">
          <a:schemeClr val="accent1">
            <a:tint val="55000"/>
            <a:hueOff val="-468000"/>
            <a:satOff val="50353"/>
            <a:lumOff val="-33646"/>
            <a:alpha val="100000"/>
          </a:schemeClr>
        </a:fillRef>
        <a:effectRef idx="1">
          <a:scrgbClr r="0" g="0" b="0"/>
        </a:effectRef>
        <a:fontRef idx="minor">
          <a:schemeClr val="lt1"/>
        </a:fontRef>
      </dsp:style>
      <dsp:txBody>
        <a:bodyPr lIns="56007" tIns="18669" rIns="18669" bIns="1866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latin typeface="Calibri" panose="020F0502020204030204" pitchFamily="34" charset="0"/>
              <a:ea typeface="仿宋_GB2312"/>
              <a:cs typeface="Times New Roman" panose="02020603050405020304" pitchFamily="18" charset="0"/>
            </a:rPr>
            <a:t>专家打分</a:t>
          </a:r>
          <a:endParaRPr lang="zh-CN" altLang="en-US" sz="1400" dirty="0"/>
        </a:p>
      </dsp:txBody>
      <dsp:txXfrm>
        <a:off x="6767269" y="51032"/>
        <a:ext cx="1879797" cy="751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561493" cy="1916854"/>
        <a:chOff x="0" y="0"/>
        <a:chExt cx="8561493" cy="1916854"/>
      </a:xfrm>
    </dsp:grpSpPr>
    <dsp:sp modelId="{3A70A3F4-85DD-48E7-91E5-0EEB2B6ED704}">
      <dsp:nvSpPr>
        <dsp:cNvPr id="3" name="圆角矩形 2"/>
        <dsp:cNvSpPr/>
      </dsp:nvSpPr>
      <dsp:spPr bwMode="white">
        <a:xfrm>
          <a:off x="0" y="685188"/>
          <a:ext cx="910797" cy="546478"/>
        </a:xfrm>
        <a:prstGeom prst="roundRect">
          <a:avLst>
            <a:gd name="adj" fmla="val 10000"/>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a:solidFill>
                <a:schemeClr val="dk1"/>
              </a:solidFill>
              <a:latin typeface="+mn-ea"/>
              <a:ea typeface="+mn-ea"/>
            </a:rPr>
            <a:t>门诊</a:t>
          </a:r>
          <a:endParaRPr>
            <a:solidFill>
              <a:schemeClr val="dk1"/>
            </a:solidFill>
          </a:endParaRPr>
        </a:p>
      </dsp:txBody>
      <dsp:txXfrm>
        <a:off x="0" y="685188"/>
        <a:ext cx="910797" cy="546478"/>
      </dsp:txXfrm>
    </dsp:sp>
    <dsp:sp modelId="{D95A0384-991F-4E96-95B7-94FA270BF401}">
      <dsp:nvSpPr>
        <dsp:cNvPr id="4" name="右箭头 3"/>
        <dsp:cNvSpPr/>
      </dsp:nvSpPr>
      <dsp:spPr bwMode="white">
        <a:xfrm rot="29046">
          <a:off x="1022618" y="851346"/>
          <a:ext cx="252210" cy="225878"/>
        </a:xfrm>
        <a:prstGeom prst="rightArrow">
          <a:avLst>
            <a:gd name="adj1" fmla="val 60000"/>
            <a:gd name="adj2" fmla="val 50000"/>
          </a:avLst>
        </a:prstGeom>
        <a:solidFill>
          <a:srgbClr val="BFBFBF"/>
        </a:solidFill>
      </dsp:spPr>
      <dsp:style>
        <a:lnRef idx="0">
          <a:schemeClr val="dk1">
            <a:tint val="60000"/>
          </a:schemeClr>
        </a:lnRef>
        <a:fillRef idx="2">
          <a:schemeClr val="dk1">
            <a:tint val="60000"/>
          </a:schemeClr>
        </a:fillRef>
        <a:effectRef idx="1">
          <a:scrgbClr r="0" g="0" b="0"/>
        </a:effectRef>
        <a:fontRef idx="minor">
          <a:schemeClr val="dk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rgbClr val="A60000"/>
            </a:solidFill>
          </a:endParaRPr>
        </a:p>
      </dsp:txBody>
      <dsp:txXfrm rot="29046">
        <a:off x="1022618" y="851346"/>
        <a:ext cx="252210" cy="225878"/>
      </dsp:txXfrm>
    </dsp:sp>
    <dsp:sp modelId="{AFB5940B-7961-4F29-A273-CE9FE657237E}">
      <dsp:nvSpPr>
        <dsp:cNvPr id="5" name="圆角矩形 4"/>
        <dsp:cNvSpPr/>
      </dsp:nvSpPr>
      <dsp:spPr bwMode="white">
        <a:xfrm>
          <a:off x="1386649" y="696904"/>
          <a:ext cx="910797" cy="546478"/>
        </a:xfrm>
        <a:prstGeom prst="roundRect">
          <a:avLst>
            <a:gd name="adj" fmla="val 10000"/>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889000">
            <a:lnSpc>
              <a:spcPct val="90000"/>
            </a:lnSpc>
            <a:spcBef>
              <a:spcPct val="0"/>
            </a:spcBef>
            <a:spcAft>
              <a:spcPct val="35000"/>
            </a:spcAft>
            <a:buNone/>
          </a:pPr>
          <a:r>
            <a:rPr lang="zh-CN" altLang="en-US" sz="2000" b="1" kern="1200">
              <a:solidFill>
                <a:schemeClr val="dk1"/>
              </a:solidFill>
              <a:latin typeface="微软雅黑" panose="020B0503020204020204" charset="-122"/>
              <a:ea typeface="微软雅黑" panose="020B0503020204020204" charset="-122"/>
              <a:cs typeface="+mn-cs"/>
            </a:rPr>
            <a:t>门诊综合诊疗室</a:t>
          </a:r>
          <a:endParaRPr lang="zh-CN" altLang="en-US" sz="2000" b="1" kern="1200" dirty="0">
            <a:solidFill>
              <a:schemeClr val="dk1"/>
            </a:solidFill>
            <a:latin typeface="微软雅黑" panose="020B0503020204020204" charset="-122"/>
            <a:ea typeface="微软雅黑" panose="020B0503020204020204" charset="-122"/>
            <a:cs typeface="+mn-cs"/>
          </a:endParaRPr>
        </a:p>
      </dsp:txBody>
      <dsp:txXfrm>
        <a:off x="1386649" y="696904"/>
        <a:ext cx="910797" cy="546478"/>
      </dsp:txXfrm>
    </dsp:sp>
    <dsp:sp modelId="{03130315-4DE1-4D54-A148-6CB873CB6A30}">
      <dsp:nvSpPr>
        <dsp:cNvPr id="6" name="右箭头 5"/>
        <dsp:cNvSpPr/>
      </dsp:nvSpPr>
      <dsp:spPr bwMode="white">
        <a:xfrm rot="-34614">
          <a:off x="2356847" y="851346"/>
          <a:ext cx="133984" cy="225878"/>
        </a:xfrm>
        <a:prstGeom prst="rightArrow">
          <a:avLst>
            <a:gd name="adj1" fmla="val 60000"/>
            <a:gd name="adj2" fmla="val 50000"/>
          </a:avLst>
        </a:prstGeom>
        <a:solidFill>
          <a:srgbClr val="BFBFBF"/>
        </a:solidFill>
      </dsp:spPr>
      <dsp:style>
        <a:lnRef idx="0">
          <a:schemeClr val="dk1">
            <a:tint val="60000"/>
          </a:schemeClr>
        </a:lnRef>
        <a:fillRef idx="2">
          <a:schemeClr val="dk1">
            <a:tint val="60000"/>
          </a:schemeClr>
        </a:fillRef>
        <a:effectRef idx="1">
          <a:scrgbClr r="0" g="0" b="0"/>
        </a:effectRef>
        <a:fontRef idx="minor">
          <a:schemeClr val="dk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rgbClr val="A60000"/>
            </a:solidFill>
          </a:endParaRPr>
        </a:p>
      </dsp:txBody>
      <dsp:txXfrm rot="-34614">
        <a:off x="2356847" y="851346"/>
        <a:ext cx="133984" cy="225878"/>
      </dsp:txXfrm>
    </dsp:sp>
    <dsp:sp modelId="{ABED5A84-6DB1-4163-8860-EB23CC961934}">
      <dsp:nvSpPr>
        <dsp:cNvPr id="7" name="圆角矩形 6"/>
        <dsp:cNvSpPr/>
      </dsp:nvSpPr>
      <dsp:spPr bwMode="white">
        <a:xfrm>
          <a:off x="2550232" y="685188"/>
          <a:ext cx="910797" cy="546478"/>
        </a:xfrm>
        <a:prstGeom prst="roundRect">
          <a:avLst>
            <a:gd name="adj" fmla="val 10000"/>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889000">
            <a:lnSpc>
              <a:spcPct val="90000"/>
            </a:lnSpc>
            <a:spcBef>
              <a:spcPct val="0"/>
            </a:spcBef>
            <a:spcAft>
              <a:spcPct val="35000"/>
            </a:spcAft>
            <a:buNone/>
          </a:pPr>
          <a:r>
            <a:rPr lang="zh-CN" altLang="en-US" sz="2000" b="1" kern="1200">
              <a:solidFill>
                <a:schemeClr val="dk1"/>
              </a:solidFill>
              <a:latin typeface="微软雅黑" panose="020B0503020204020204" charset="-122"/>
              <a:ea typeface="微软雅黑" panose="020B0503020204020204" charset="-122"/>
              <a:cs typeface="+mn-cs"/>
            </a:rPr>
            <a:t>肺功能室</a:t>
          </a:r>
          <a:endParaRPr lang="zh-CN" altLang="en-US" sz="2000" b="1" kern="1200" dirty="0">
            <a:solidFill>
              <a:schemeClr val="dk1"/>
            </a:solidFill>
            <a:latin typeface="微软雅黑" panose="020B0503020204020204" charset="-122"/>
            <a:ea typeface="微软雅黑" panose="020B0503020204020204" charset="-122"/>
            <a:cs typeface="+mn-cs"/>
          </a:endParaRPr>
        </a:p>
      </dsp:txBody>
      <dsp:txXfrm>
        <a:off x="2550232" y="685188"/>
        <a:ext cx="910797" cy="546478"/>
      </dsp:txXfrm>
    </dsp:sp>
    <dsp:sp modelId="{3704DC4C-DA33-4A5D-BAA1-898E710267A5}">
      <dsp:nvSpPr>
        <dsp:cNvPr id="8" name="右箭头 7"/>
        <dsp:cNvSpPr/>
      </dsp:nvSpPr>
      <dsp:spPr bwMode="white">
        <a:xfrm>
          <a:off x="3546644" y="845488"/>
          <a:ext cx="193089" cy="225878"/>
        </a:xfrm>
        <a:prstGeom prst="rightArrow">
          <a:avLst>
            <a:gd name="adj1" fmla="val 60000"/>
            <a:gd name="adj2" fmla="val 50000"/>
          </a:avLst>
        </a:prstGeom>
        <a:solidFill>
          <a:srgbClr val="BFBFBF"/>
        </a:solidFill>
      </dsp:spPr>
      <dsp:style>
        <a:lnRef idx="0">
          <a:schemeClr val="dk1">
            <a:tint val="60000"/>
          </a:schemeClr>
        </a:lnRef>
        <a:fillRef idx="2">
          <a:schemeClr val="dk1">
            <a:tint val="60000"/>
          </a:schemeClr>
        </a:fillRef>
        <a:effectRef idx="1">
          <a:scrgbClr r="0" g="0" b="0"/>
        </a:effectRef>
        <a:fontRef idx="minor">
          <a:schemeClr val="dk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rgbClr val="A60000"/>
            </a:solidFill>
          </a:endParaRPr>
        </a:p>
      </dsp:txBody>
      <dsp:txXfrm>
        <a:off x="3546644" y="845488"/>
        <a:ext cx="193089" cy="225878"/>
      </dsp:txXfrm>
    </dsp:sp>
    <dsp:sp modelId="{737BE5C4-F7E6-46A8-B887-DC69A17E758C}">
      <dsp:nvSpPr>
        <dsp:cNvPr id="9" name="圆角矩形 8"/>
        <dsp:cNvSpPr/>
      </dsp:nvSpPr>
      <dsp:spPr bwMode="white">
        <a:xfrm>
          <a:off x="3825348" y="685188"/>
          <a:ext cx="910797" cy="546478"/>
        </a:xfrm>
        <a:prstGeom prst="roundRect">
          <a:avLst>
            <a:gd name="adj" fmla="val 10000"/>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889000">
            <a:lnSpc>
              <a:spcPct val="90000"/>
            </a:lnSpc>
            <a:spcBef>
              <a:spcPct val="0"/>
            </a:spcBef>
            <a:spcAft>
              <a:spcPct val="35000"/>
            </a:spcAft>
            <a:buNone/>
          </a:pPr>
          <a:r>
            <a:rPr lang="zh-CN" altLang="en-US" sz="2000" b="1" kern="1200">
              <a:solidFill>
                <a:schemeClr val="dk1"/>
              </a:solidFill>
              <a:latin typeface="微软雅黑" panose="020B0503020204020204" charset="-122"/>
              <a:ea typeface="微软雅黑" panose="020B0503020204020204" charset="-122"/>
              <a:cs typeface="+mn-cs"/>
            </a:rPr>
            <a:t>呼吸内镜室</a:t>
          </a:r>
          <a:endParaRPr lang="zh-CN" altLang="en-US" sz="2000" b="1" kern="1200" dirty="0">
            <a:solidFill>
              <a:schemeClr val="dk1"/>
            </a:solidFill>
            <a:latin typeface="微软雅黑" panose="020B0503020204020204" charset="-122"/>
            <a:ea typeface="微软雅黑" panose="020B0503020204020204" charset="-122"/>
            <a:cs typeface="+mn-cs"/>
          </a:endParaRPr>
        </a:p>
      </dsp:txBody>
      <dsp:txXfrm>
        <a:off x="3825348" y="685188"/>
        <a:ext cx="910797" cy="546478"/>
      </dsp:txXfrm>
    </dsp:sp>
    <dsp:sp modelId="{FB0FBE8F-E131-43BA-A895-16CB447CEA4D}">
      <dsp:nvSpPr>
        <dsp:cNvPr id="10" name="右箭头 9"/>
        <dsp:cNvSpPr/>
      </dsp:nvSpPr>
      <dsp:spPr bwMode="white">
        <a:xfrm>
          <a:off x="4821760" y="845488"/>
          <a:ext cx="193089" cy="225878"/>
        </a:xfrm>
        <a:prstGeom prst="rightArrow">
          <a:avLst>
            <a:gd name="adj1" fmla="val 60000"/>
            <a:gd name="adj2" fmla="val 50000"/>
          </a:avLst>
        </a:prstGeom>
        <a:solidFill>
          <a:srgbClr val="BFBFBF"/>
        </a:solidFill>
      </dsp:spPr>
      <dsp:style>
        <a:lnRef idx="0">
          <a:schemeClr val="dk1">
            <a:tint val="60000"/>
          </a:schemeClr>
        </a:lnRef>
        <a:fillRef idx="2">
          <a:schemeClr val="dk1">
            <a:tint val="60000"/>
          </a:schemeClr>
        </a:fillRef>
        <a:effectRef idx="1">
          <a:scrgbClr r="0" g="0" b="0"/>
        </a:effectRef>
        <a:fontRef idx="minor">
          <a:schemeClr val="dk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rgbClr val="A60000"/>
            </a:solidFill>
          </a:endParaRPr>
        </a:p>
      </dsp:txBody>
      <dsp:txXfrm>
        <a:off x="4821760" y="845488"/>
        <a:ext cx="193089" cy="225878"/>
      </dsp:txXfrm>
    </dsp:sp>
    <dsp:sp modelId="{A1E16AE0-6494-4DA0-A056-6F65D72F4D66}">
      <dsp:nvSpPr>
        <dsp:cNvPr id="11" name="圆角矩形 10"/>
        <dsp:cNvSpPr/>
      </dsp:nvSpPr>
      <dsp:spPr bwMode="white">
        <a:xfrm>
          <a:off x="5100464" y="685188"/>
          <a:ext cx="910797" cy="546478"/>
        </a:xfrm>
        <a:prstGeom prst="roundRect">
          <a:avLst>
            <a:gd name="adj" fmla="val 10000"/>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889000">
            <a:lnSpc>
              <a:spcPct val="90000"/>
            </a:lnSpc>
            <a:spcBef>
              <a:spcPct val="0"/>
            </a:spcBef>
            <a:spcAft>
              <a:spcPct val="35000"/>
            </a:spcAft>
            <a:buNone/>
          </a:pPr>
          <a:r>
            <a:rPr lang="zh-CN" altLang="en-US" sz="2000" b="1" kern="1200">
              <a:solidFill>
                <a:schemeClr val="dk1"/>
              </a:solidFill>
              <a:latin typeface="微软雅黑" panose="020B0503020204020204" charset="-122"/>
              <a:ea typeface="+mn-ea"/>
              <a:cs typeface="+mn-cs"/>
            </a:rPr>
            <a:t>呼吸睡眠监测室</a:t>
          </a:r>
          <a:endParaRPr lang="zh-CN" altLang="en-US" sz="2000" b="1" kern="1200" dirty="0">
            <a:solidFill>
              <a:schemeClr val="dk1"/>
            </a:solidFill>
            <a:latin typeface="微软雅黑" panose="020B0503020204020204" charset="-122"/>
            <a:ea typeface="微软雅黑" panose="020B0503020204020204" charset="-122"/>
            <a:cs typeface="+mn-cs"/>
          </a:endParaRPr>
        </a:p>
      </dsp:txBody>
      <dsp:txXfrm>
        <a:off x="5100464" y="685188"/>
        <a:ext cx="910797" cy="546478"/>
      </dsp:txXfrm>
    </dsp:sp>
    <dsp:sp modelId="{44696006-2492-4355-9D33-527C939B3FB0}">
      <dsp:nvSpPr>
        <dsp:cNvPr id="12" name="右箭头 11"/>
        <dsp:cNvSpPr/>
      </dsp:nvSpPr>
      <dsp:spPr bwMode="white">
        <a:xfrm>
          <a:off x="6096876" y="845488"/>
          <a:ext cx="193089" cy="225878"/>
        </a:xfrm>
        <a:prstGeom prst="rightArrow">
          <a:avLst>
            <a:gd name="adj1" fmla="val 60000"/>
            <a:gd name="adj2" fmla="val 50000"/>
          </a:avLst>
        </a:prstGeom>
        <a:solidFill>
          <a:srgbClr val="BFBFBF"/>
        </a:solidFill>
      </dsp:spPr>
      <dsp:style>
        <a:lnRef idx="0">
          <a:schemeClr val="dk1">
            <a:tint val="60000"/>
          </a:schemeClr>
        </a:lnRef>
        <a:fillRef idx="2">
          <a:schemeClr val="dk1">
            <a:tint val="60000"/>
          </a:schemeClr>
        </a:fillRef>
        <a:effectRef idx="1">
          <a:scrgbClr r="0" g="0" b="0"/>
        </a:effectRef>
        <a:fontRef idx="minor">
          <a:schemeClr val="dk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rgbClr val="A60000"/>
            </a:solidFill>
          </a:endParaRPr>
        </a:p>
      </dsp:txBody>
      <dsp:txXfrm>
        <a:off x="6096876" y="845488"/>
        <a:ext cx="193089" cy="225878"/>
      </dsp:txXfrm>
    </dsp:sp>
    <dsp:sp modelId="{C9C44C0A-DC43-4D90-A791-708ACCD3AD80}">
      <dsp:nvSpPr>
        <dsp:cNvPr id="13" name="圆角矩形 12"/>
        <dsp:cNvSpPr/>
      </dsp:nvSpPr>
      <dsp:spPr bwMode="white">
        <a:xfrm>
          <a:off x="6375580" y="685188"/>
          <a:ext cx="910797" cy="546478"/>
        </a:xfrm>
        <a:prstGeom prst="roundRect">
          <a:avLst>
            <a:gd name="adj" fmla="val 10000"/>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dirty="0">
              <a:solidFill>
                <a:schemeClr val="dk1"/>
              </a:solidFill>
              <a:latin typeface="Arial" panose="020B0604020202020204" pitchFamily="34" charset="0"/>
              <a:cs typeface="Arial" panose="020B0604020202020204" pitchFamily="34" charset="0"/>
            </a:rPr>
            <a:t>RICU/MICU</a:t>
          </a:r>
          <a:endParaRPr lang="zh-CN" altLang="en-US" sz="2000" b="1" dirty="0">
            <a:solidFill>
              <a:schemeClr val="dk1"/>
            </a:solidFill>
            <a:latin typeface="Arial" panose="020B0604020202020204" pitchFamily="34" charset="0"/>
            <a:cs typeface="Arial" panose="020B0604020202020204" pitchFamily="34" charset="0"/>
          </a:endParaRPr>
        </a:p>
      </dsp:txBody>
      <dsp:txXfrm>
        <a:off x="6375580" y="685188"/>
        <a:ext cx="910797" cy="546478"/>
      </dsp:txXfrm>
    </dsp:sp>
    <dsp:sp modelId="{D14B341C-3DCC-4D35-847D-7F0F2F9F0A44}">
      <dsp:nvSpPr>
        <dsp:cNvPr id="14" name="右箭头 13"/>
        <dsp:cNvSpPr/>
      </dsp:nvSpPr>
      <dsp:spPr bwMode="white">
        <a:xfrm>
          <a:off x="7371992" y="845488"/>
          <a:ext cx="193089" cy="225878"/>
        </a:xfrm>
        <a:prstGeom prst="rightArrow">
          <a:avLst>
            <a:gd name="adj1" fmla="val 60000"/>
            <a:gd name="adj2" fmla="val 50000"/>
          </a:avLst>
        </a:prstGeom>
        <a:solidFill>
          <a:srgbClr val="BFBFBF"/>
        </a:solidFill>
      </dsp:spPr>
      <dsp:style>
        <a:lnRef idx="0">
          <a:schemeClr val="dk1">
            <a:tint val="60000"/>
          </a:schemeClr>
        </a:lnRef>
        <a:fillRef idx="2">
          <a:schemeClr val="dk1">
            <a:tint val="60000"/>
          </a:schemeClr>
        </a:fillRef>
        <a:effectRef idx="1">
          <a:scrgbClr r="0" g="0" b="0"/>
        </a:effectRef>
        <a:fontRef idx="minor">
          <a:schemeClr val="dk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rgbClr val="A60000"/>
            </a:solidFill>
          </a:endParaRPr>
        </a:p>
      </dsp:txBody>
      <dsp:txXfrm>
        <a:off x="7371992" y="845488"/>
        <a:ext cx="193089" cy="225878"/>
      </dsp:txXfrm>
    </dsp:sp>
    <dsp:sp modelId="{F026DC5F-5D84-42F4-9E7D-2D5C596061CA}">
      <dsp:nvSpPr>
        <dsp:cNvPr id="15" name="圆角矩形 14"/>
        <dsp:cNvSpPr/>
      </dsp:nvSpPr>
      <dsp:spPr bwMode="white">
        <a:xfrm>
          <a:off x="7650696" y="685188"/>
          <a:ext cx="910797" cy="546478"/>
        </a:xfrm>
        <a:prstGeom prst="roundRect">
          <a:avLst>
            <a:gd name="adj" fmla="val 10000"/>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889000">
            <a:lnSpc>
              <a:spcPct val="90000"/>
            </a:lnSpc>
            <a:spcBef>
              <a:spcPct val="0"/>
            </a:spcBef>
            <a:spcAft>
              <a:spcPct val="35000"/>
            </a:spcAft>
            <a:buNone/>
          </a:pPr>
          <a:r>
            <a:rPr lang="zh-CN" altLang="en-US" sz="2000" b="1" kern="1200">
              <a:solidFill>
                <a:schemeClr val="dk1"/>
              </a:solidFill>
              <a:latin typeface="微软雅黑" panose="020B0503020204020204" charset="-122"/>
              <a:ea typeface="微软雅黑" panose="020B0503020204020204" charset="-122"/>
              <a:cs typeface="+mn-cs"/>
            </a:rPr>
            <a:t>病房</a:t>
          </a:r>
          <a:endParaRPr lang="zh-CN" altLang="en-US" sz="2000" b="1" kern="1200" dirty="0">
            <a:solidFill>
              <a:schemeClr val="dk1"/>
            </a:solidFill>
            <a:latin typeface="微软雅黑" panose="020B0503020204020204" charset="-122"/>
            <a:ea typeface="微软雅黑" panose="020B0503020204020204" charset="-122"/>
            <a:cs typeface="+mn-cs"/>
          </a:endParaRPr>
        </a:p>
      </dsp:txBody>
      <dsp:txXfrm>
        <a:off x="7650696" y="685188"/>
        <a:ext cx="910797" cy="5464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CE74F17-811D-4B7E-B0A5-B3A81F4F8AE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D751AE-7ABC-314D-AFAD-47B860ED6FF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061" y="227127"/>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title</a:t>
            </a:r>
            <a:endParaRPr lang="en-GB" noProof="0" dirty="0"/>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endParaRPr lang="en-GB" noProof="0" dirty="0"/>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endParaRPr lang="en-GB" noProof="0" dirty="0"/>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endParaRPr lang="en-GB" noProof="0" dirty="0"/>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endParaRPr lang="en-GB" noProof="0" dirty="0"/>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endParaRPr lang="en-GB" noProof="0" dirty="0"/>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endParaRPr lang="en-GB" noProof="0" dirty="0"/>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endParaRPr lang="en-GB" noProof="0" dirty="0"/>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endParaRPr lang="en-GB" noProof="0" dirty="0"/>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endParaRPr lang="en-GB" noProof="0" dirty="0"/>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endParaRPr lang="en-GB" noProof="0" dirty="0"/>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endParaRPr lang="en-GB" noProof="0" dirty="0"/>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endParaRPr lang="en-GB" noProof="0"/>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endParaRPr lang="en-GB" noProof="0" dirty="0"/>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1 title</a:t>
            </a:r>
            <a:endParaRPr lang="en-GB" noProof="0" dirty="0"/>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defRPr/>
            </a:pPr>
            <a:r>
              <a:rPr kumimoji="0" lang="en-GB" sz="18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rPr>
              <a:t>1</a:t>
            </a:r>
            <a:endParaRPr kumimoji="0" lang="en-GB" sz="18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endParaRP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2</a:t>
            </a:r>
            <a:endPar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3</a:t>
            </a:r>
            <a:endPar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4</a:t>
            </a:r>
            <a:endPar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5</a:t>
            </a:r>
            <a:endPar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6</a:t>
            </a:r>
            <a:endPar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endParaRPr lang="en-GB" noProof="0" dirty="0"/>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endParaRPr lang="en-GB" noProof="0"/>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endParaRPr lang="en-GB" noProof="0" dirty="0"/>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endParaRPr lang="en-GB" noProof="0"/>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endParaRPr lang="en-GB" noProof="0"/>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endParaRPr lang="en-GB" noProof="0" dirty="0"/>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endParaRPr lang="en-GB" noProof="0" dirty="0"/>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endParaRPr lang="en-GB" noProof="0"/>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endParaRPr lang="en-GB" noProof="0" dirty="0"/>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endParaRPr lang="en-GB" noProof="0" dirty="0"/>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endParaRPr lang="en-GB" noProof="0" dirty="0"/>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endParaRPr lang="en-GB" noProof="0"/>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endParaRPr lang="en-GB" noProof="0"/>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endParaRPr lang="en-GB" noProof="0" dirty="0"/>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anose="020B0604020202020204" pitchFamily="34" charset="0"/>
                <a:cs typeface="Arial" panose="020B0604020202020204" pitchFamily="34" charset="0"/>
              </a:defRPr>
            </a:lvl1pPr>
            <a:lvl2pPr marL="472440" indent="-135255">
              <a:lnSpc>
                <a:spcPct val="100000"/>
              </a:lnSpc>
              <a:spcBef>
                <a:spcPts val="0"/>
              </a:spcBef>
              <a:buClrTx/>
              <a:buFont typeface="Arial" panose="020B0604020202020204" pitchFamily="34" charset="0"/>
              <a:buChar char="•"/>
              <a:defRPr sz="16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content title</a:t>
            </a:r>
            <a:endParaRPr lang="en-GB" noProof="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endParaRPr lang="en-GB"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2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3</a:t>
            </a:r>
            <a:endParaRPr lang="en-GB" noProof="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endParaRPr lang="en-GB" noProof="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endParaRPr lang="en-GB" noProof="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273844"/>
            <a:ext cx="7886700" cy="497205"/>
          </a:xfrm>
        </p:spPr>
        <p:txBody>
          <a:bodyPr>
            <a:noAutofit/>
          </a:bodyPr>
          <a:lstStyle>
            <a:lvl1pPr>
              <a:defRPr sz="2100" b="1">
                <a:solidFill>
                  <a:srgbClr val="C00000"/>
                </a:solidFill>
                <a:latin typeface="Verdana Regular" panose="020B0804030504040204" charset="0"/>
                <a:ea typeface="微软雅黑" panose="020B0503020204020204" charset="-122"/>
                <a:cs typeface="Verdana Regular" panose="020B0804030504040204" charset="0"/>
              </a:defRPr>
            </a:lvl1pPr>
          </a:lstStyle>
          <a:p>
            <a:r>
              <a:rPr kumimoji="1" lang="zh-CN" altLang="en-US"/>
              <a:t>微软雅黑</a:t>
            </a:r>
            <a:r>
              <a:rPr kumimoji="1" lang="en-US" altLang="zh-CN"/>
              <a:t> 28</a:t>
            </a:r>
            <a:r>
              <a:rPr kumimoji="1" lang="zh-CN" altLang="en-US"/>
              <a:t>号字</a:t>
            </a:r>
            <a:r>
              <a:rPr kumimoji="1" lang="en-US" altLang="zh-CN"/>
              <a:t>/Verdana 28</a:t>
            </a:r>
            <a:r>
              <a:rPr kumimoji="1" lang="zh-CN" altLang="en-US"/>
              <a:t>号字</a:t>
            </a:r>
            <a:r>
              <a:rPr kumimoji="1" lang="en-US" altLang="zh-CN"/>
              <a:t> </a:t>
            </a:r>
            <a:endParaRPr kumimoji="1" lang="en-US" altLang="zh-CN"/>
          </a:p>
        </p:txBody>
      </p:sp>
      <p:sp>
        <p:nvSpPr>
          <p:cNvPr id="3" name="内容占位符 2"/>
          <p:cNvSpPr>
            <a:spLocks noGrp="1"/>
          </p:cNvSpPr>
          <p:nvPr>
            <p:ph idx="1" hasCustomPrompt="1"/>
          </p:nvPr>
        </p:nvSpPr>
        <p:spPr>
          <a:xfrm>
            <a:off x="628650" y="929640"/>
            <a:ext cx="7886700" cy="3703320"/>
          </a:xfrm>
        </p:spPr>
        <p:txBody>
          <a:bodyPr/>
          <a:lstStyle>
            <a:lvl1pPr marL="0" indent="0">
              <a:buNone/>
              <a:defRPr sz="1050">
                <a:latin typeface="Verdana Regular" panose="020B0804030504040204" charset="0"/>
                <a:ea typeface="微软雅黑" panose="020B0503020204020204" charset="-122"/>
                <a:cs typeface="Verdana Regular" panose="020B0804030504040204" charset="0"/>
              </a:defRPr>
            </a:lvl1pPr>
          </a:lstStyle>
          <a:p>
            <a:pPr lvl="0"/>
            <a:r>
              <a:rPr kumimoji="1" lang="zh-CN" altLang="en-US"/>
              <a:t>正文：</a:t>
            </a:r>
            <a:endParaRPr kumimoji="1" lang="zh-CN" altLang="en-US"/>
          </a:p>
          <a:p>
            <a:pPr lvl="0"/>
            <a:r>
              <a:rPr kumimoji="1" lang="zh-CN" altLang="en-US"/>
              <a:t>微软雅黑</a:t>
            </a:r>
            <a:r>
              <a:rPr kumimoji="1" lang="en-US" altLang="zh-CN"/>
              <a:t> 14</a:t>
            </a:r>
            <a:r>
              <a:rPr kumimoji="1" lang="zh-CN" altLang="en-US"/>
              <a:t>号字</a:t>
            </a:r>
            <a:endParaRPr kumimoji="1" lang="zh-CN" altLang="en-US"/>
          </a:p>
          <a:p>
            <a:pPr lvl="0"/>
            <a:r>
              <a:rPr kumimoji="1" lang="en-US" altLang="zh-CN">
                <a:sym typeface="+mn-ea"/>
              </a:rPr>
              <a:t>Verdana 14</a:t>
            </a:r>
            <a:r>
              <a:rPr kumimoji="1" lang="zh-CN" altLang="en-US">
                <a:sym typeface="+mn-ea"/>
              </a:rPr>
              <a:t>号字</a:t>
            </a:r>
            <a:endParaRPr kumimoji="1" lang="zh-CN" altLang="en-US"/>
          </a:p>
        </p:txBody>
      </p:sp>
      <p:sp>
        <p:nvSpPr>
          <p:cNvPr id="4" name="日期占位符 3"/>
          <p:cNvSpPr>
            <a:spLocks noGrp="1"/>
          </p:cNvSpPr>
          <p:nvPr>
            <p:ph type="dt" sz="half" idx="10"/>
          </p:nvPr>
        </p:nvSpPr>
        <p:spPr/>
        <p:txBody>
          <a:bodyPr/>
          <a:lstStyle/>
          <a:p>
            <a:fld id="{F79563AD-7FE6-9A43-BBF1-DDD49D2278C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21EEB25-F0DA-5847-B9CF-C29385800AD8}" type="slidenum">
              <a:rPr kumimoji="1" lang="zh-CN" altLang="en-US" smtClean="0"/>
            </a:fld>
            <a:endParaRPr kumimoji="1"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3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endParaRPr lang="en-GB" noProof="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endParaRPr lang="en-GB" noProof="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1EA14DB-09B1-43DB-8E70-71BF568AD7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284001-80DB-41BC-8003-1323AC14EAB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4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4</a:t>
            </a:r>
            <a:endParaRPr lang="en-GB" noProof="0" dirty="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endParaRPr lang="en-GB" noProof="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5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endParaRPr lang="en-GB" noProof="0" dirty="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5</a:t>
            </a:r>
            <a:endParaRPr lang="en-GB" noProof="0" dirty="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6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endParaRPr lang="en-GB" noProof="0" dirty="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5</a:t>
            </a:r>
            <a:endParaRPr lang="en-GB" noProof="0" dirty="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6</a:t>
            </a:r>
            <a:endParaRPr lang="en-GB" noProof="0" dirty="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ln>
          <a:effectLst/>
        </p:spPr>
        <p:txBody>
          <a:bodyPr anchor="b"/>
          <a:lstStyle/>
          <a:p>
            <a:r>
              <a:rPr lang="en-GB" sz="1400" b="1" dirty="0">
                <a:solidFill>
                  <a:schemeClr val="tx1"/>
                </a:solidFill>
                <a:latin typeface="Arial" panose="020B0604020202020204" pitchFamily="34" charset="0"/>
                <a:cs typeface="Arial" panose="020B0604020202020204" pitchFamily="34" charset="0"/>
              </a:rPr>
              <a:t>Confidentiality Notice </a:t>
            </a:r>
            <a:endParaRPr lang="en-GB" sz="2400" dirty="0">
              <a:solidFill>
                <a:schemeClr val="tx1"/>
              </a:solidFill>
              <a:latin typeface="Arial" panose="020B0604020202020204" pitchFamily="34" charset="0"/>
              <a:cs typeface="Arial" panose="020B0604020202020204"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ln>
          <a:effectLst/>
        </p:spPr>
        <p:txBody>
          <a:bodyPr/>
          <a:lstStyle/>
          <a:p>
            <a:r>
              <a:rPr lang="en-GB" sz="900" noProof="0" dirty="0">
                <a:solidFill>
                  <a:schemeClr val="tx1"/>
                </a:solidFill>
                <a:latin typeface="+mn-lt"/>
                <a:cs typeface="Arial" panose="020B0604020202020204"/>
              </a:rPr>
              <a:t>This file is private and may contain confidential and proprietary information. If you have received this file in error, please notify us and remove </a:t>
            </a:r>
            <a:br>
              <a:rPr lang="en-GB" sz="900" noProof="0" dirty="0">
                <a:solidFill>
                  <a:schemeClr val="tx1"/>
                </a:solidFill>
                <a:latin typeface="+mn-lt"/>
                <a:cs typeface="Arial" panose="020B0604020202020204"/>
              </a:rPr>
            </a:br>
            <a:r>
              <a:rPr lang="en-GB" sz="900" noProof="0" dirty="0">
                <a:solidFill>
                  <a:schemeClr val="tx1"/>
                </a:solidFill>
                <a:latin typeface="+mn-lt"/>
                <a:cs typeface="Arial" panose="020B0604020202020204"/>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panose="020B0604020202020204"/>
              </a:rPr>
              <a:t>1 Francis Crick Avenue</a:t>
            </a:r>
            <a:r>
              <a:rPr lang="en-US" sz="900" kern="1200" baseline="0" dirty="0">
                <a:solidFill>
                  <a:schemeClr val="tx1"/>
                </a:solidFill>
                <a:latin typeface="+mn-lt"/>
                <a:ea typeface="+mn-ea"/>
                <a:cs typeface="Arial" panose="020B0604020202020204"/>
              </a:rPr>
              <a:t>, </a:t>
            </a:r>
            <a:r>
              <a:rPr lang="en-US" sz="900" kern="1200" dirty="0">
                <a:solidFill>
                  <a:schemeClr val="tx1"/>
                </a:solidFill>
                <a:latin typeface="+mn-lt"/>
                <a:ea typeface="+mn-ea"/>
                <a:cs typeface="Arial" panose="020B0604020202020204"/>
              </a:rPr>
              <a:t>Cambridge Biomedical Campus, Cambridge, CB2 0AA</a:t>
            </a:r>
            <a:r>
              <a:rPr lang="en-GB" sz="900" noProof="0" dirty="0">
                <a:solidFill>
                  <a:schemeClr val="tx1"/>
                </a:solidFill>
                <a:latin typeface="+mn-lt"/>
                <a:cs typeface="Arial" panose="020B0604020202020204"/>
              </a:rPr>
              <a:t>, UK, T: +44(0)203 749 5000, www.astrazeneca.com</a:t>
            </a:r>
            <a:endParaRPr lang="en-GB" sz="900" noProof="0" dirty="0">
              <a:solidFill>
                <a:schemeClr val="tx1"/>
              </a:solidFill>
              <a:latin typeface="+mn-lt"/>
              <a:cs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anose="020B0604020202020204" pitchFamily="34" charset="0"/>
                <a:cs typeface="Arial" panose="020B0604020202020204" pitchFamily="34" charset="0"/>
              </a:defRPr>
            </a:lvl1pPr>
          </a:lstStyle>
          <a:p>
            <a:r>
              <a:rPr lang="en-GB" noProof="0" dirty="0"/>
              <a:t>Click to add title</a:t>
            </a:r>
            <a:endParaRPr lang="en-GB" noProof="0" dirty="0"/>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endParaRPr lang="en-GB" noProof="0" dirty="0"/>
          </a:p>
          <a:p>
            <a:pPr lvl="1"/>
            <a:r>
              <a:rPr lang="en-GB" noProof="0" dirty="0"/>
              <a:t>Second level</a:t>
            </a:r>
            <a:endParaRPr lang="en-GB" noProof="0" dirty="0"/>
          </a:p>
          <a:p>
            <a:pPr lvl="1"/>
            <a:r>
              <a:rPr lang="en-GB" noProof="0" dirty="0"/>
              <a:t>Third level</a:t>
            </a:r>
            <a:endParaRPr lang="en-GB" noProof="0" dirty="0"/>
          </a:p>
          <a:p>
            <a:pPr lvl="1"/>
            <a:r>
              <a:rPr lang="en-GB" noProof="0" dirty="0"/>
              <a:t>Fourth level</a:t>
            </a:r>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6" Type="http://schemas.openxmlformats.org/officeDocument/2006/relationships/theme" Target="../theme/theme1.xml"/><Relationship Id="rId35" Type="http://schemas.openxmlformats.org/officeDocument/2006/relationships/vmlDrawing" Target="../drawings/vmlDrawing1.vml"/><Relationship Id="rId34" Type="http://schemas.openxmlformats.org/officeDocument/2006/relationships/image" Target="../media/image1.emf"/><Relationship Id="rId33" Type="http://schemas.openxmlformats.org/officeDocument/2006/relationships/oleObject" Target="../embeddings/oleObject1.bin"/><Relationship Id="rId32" Type="http://schemas.openxmlformats.org/officeDocument/2006/relationships/tags" Target="../tags/tag1.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6" Type="http://schemas.openxmlformats.org/officeDocument/2006/relationships/theme" Target="../theme/theme2.xml"/><Relationship Id="rId15" Type="http://schemas.openxmlformats.org/officeDocument/2006/relationships/vmlDrawing" Target="../drawings/vmlDrawing2.vml"/><Relationship Id="rId14" Type="http://schemas.openxmlformats.org/officeDocument/2006/relationships/image" Target="../media/image1.emf"/><Relationship Id="rId13" Type="http://schemas.openxmlformats.org/officeDocument/2006/relationships/oleObject" Target="../embeddings/oleObject2.bin"/><Relationship Id="rId12" Type="http://schemas.openxmlformats.org/officeDocument/2006/relationships/tags" Target="../tags/tag2.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3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33" imgW="5715" imgH="5715" progId="TCLayout.ActiveDocument.1">
                  <p:embed/>
                </p:oleObj>
              </mc:Choice>
              <mc:Fallback>
                <p:oleObj name="think-cell 幻灯片" r:id="rId33" imgW="5715" imgH="5715" progId="TCLayout.ActiveDocument.1">
                  <p:embed/>
                  <p:pic>
                    <p:nvPicPr>
                      <p:cNvPr id="0" name="对象 1"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13" imgW="5715" imgH="5715" progId="TCLayout.ActiveDocument.1">
                  <p:embed/>
                </p:oleObj>
              </mc:Choice>
              <mc:Fallback>
                <p:oleObj name="think-cell 幻灯片" r:id="rId13" imgW="5715" imgH="5715" progId="TCLayout.ActiveDocument.1">
                  <p:embed/>
                  <p:pic>
                    <p:nvPicPr>
                      <p:cNvPr id="0" name="think-cell data - do not delete"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4" name="文本占位符 3"/>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1EA14DB-09B1-43DB-8E70-71BF568AD744}" type="datetimeFigureOut">
              <a:rPr lang="zh-CN" altLang="en-US" smtClean="0"/>
            </a:fld>
            <a:endParaRPr lang="zh-CN" altLang="en-US"/>
          </a:p>
        </p:txBody>
      </p:sp>
      <p:sp>
        <p:nvSpPr>
          <p:cNvPr id="6" name="页脚占位符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8" name="灯片编号占位符 7"/>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F284001-80DB-41BC-8003-1323AC14EAB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4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3.xml.rels><?xml version="1.0" encoding="UTF-8" standalone="yes"?>
<Relationships xmlns="http://schemas.openxmlformats.org/package/2006/relationships"><Relationship Id="rId5" Type="http://schemas.openxmlformats.org/officeDocument/2006/relationships/vmlDrawing" Target="../drawings/vmlDrawing41.vml"/><Relationship Id="rId4" Type="http://schemas.openxmlformats.org/officeDocument/2006/relationships/slideLayout" Target="../slideLayouts/slideLayout31.xml"/><Relationship Id="rId3" Type="http://schemas.openxmlformats.org/officeDocument/2006/relationships/image" Target="../media/image1.emf"/><Relationship Id="rId2" Type="http://schemas.openxmlformats.org/officeDocument/2006/relationships/oleObject" Target="../embeddings/oleObject41.bin"/><Relationship Id="rId1" Type="http://schemas.openxmlformats.org/officeDocument/2006/relationships/tags" Target="../tags/tag46.xml"/></Relationships>
</file>

<file path=ppt/slides/_rels/slide104.xml.rels><?xml version="1.0" encoding="UTF-8" standalone="yes"?>
<Relationships xmlns="http://schemas.openxmlformats.org/package/2006/relationships"><Relationship Id="rId5" Type="http://schemas.openxmlformats.org/officeDocument/2006/relationships/vmlDrawing" Target="../drawings/vmlDrawing42.vml"/><Relationship Id="rId4" Type="http://schemas.openxmlformats.org/officeDocument/2006/relationships/slideLayout" Target="../slideLayouts/slideLayout31.xml"/><Relationship Id="rId3" Type="http://schemas.openxmlformats.org/officeDocument/2006/relationships/image" Target="../media/image1.emf"/><Relationship Id="rId2" Type="http://schemas.openxmlformats.org/officeDocument/2006/relationships/oleObject" Target="../embeddings/oleObject42.bin"/><Relationship Id="rId1" Type="http://schemas.openxmlformats.org/officeDocument/2006/relationships/tags" Target="../tags/tag47.xml"/></Relationships>
</file>

<file path=ppt/slides/_rels/slide105.xml.rels><?xml version="1.0" encoding="UTF-8" standalone="yes"?>
<Relationships xmlns="http://schemas.openxmlformats.org/package/2006/relationships"><Relationship Id="rId5" Type="http://schemas.openxmlformats.org/officeDocument/2006/relationships/vmlDrawing" Target="../drawings/vmlDrawing43.vml"/><Relationship Id="rId4" Type="http://schemas.openxmlformats.org/officeDocument/2006/relationships/slideLayout" Target="../slideLayouts/slideLayout31.xml"/><Relationship Id="rId3" Type="http://schemas.openxmlformats.org/officeDocument/2006/relationships/image" Target="../media/image1.emf"/><Relationship Id="rId2" Type="http://schemas.openxmlformats.org/officeDocument/2006/relationships/oleObject" Target="../embeddings/oleObject43.bin"/><Relationship Id="rId1" Type="http://schemas.openxmlformats.org/officeDocument/2006/relationships/tags" Target="../tags/tag48.xml"/></Relationships>
</file>

<file path=ppt/slides/_rels/slide106.xml.rels><?xml version="1.0" encoding="UTF-8" standalone="yes"?>
<Relationships xmlns="http://schemas.openxmlformats.org/package/2006/relationships"><Relationship Id="rId5" Type="http://schemas.openxmlformats.org/officeDocument/2006/relationships/vmlDrawing" Target="../drawings/vmlDrawing44.vml"/><Relationship Id="rId4" Type="http://schemas.openxmlformats.org/officeDocument/2006/relationships/slideLayout" Target="../slideLayouts/slideLayout31.xml"/><Relationship Id="rId3" Type="http://schemas.openxmlformats.org/officeDocument/2006/relationships/image" Target="../media/image1.emf"/><Relationship Id="rId2" Type="http://schemas.openxmlformats.org/officeDocument/2006/relationships/oleObject" Target="../embeddings/oleObject44.bin"/><Relationship Id="rId1" Type="http://schemas.openxmlformats.org/officeDocument/2006/relationships/tags" Target="../tags/tag49.xml"/></Relationships>
</file>

<file path=ppt/slides/_rels/slide107.xml.rels><?xml version="1.0" encoding="UTF-8" standalone="yes"?>
<Relationships xmlns="http://schemas.openxmlformats.org/package/2006/relationships"><Relationship Id="rId5" Type="http://schemas.openxmlformats.org/officeDocument/2006/relationships/vmlDrawing" Target="../drawings/vmlDrawing45.vml"/><Relationship Id="rId4" Type="http://schemas.openxmlformats.org/officeDocument/2006/relationships/slideLayout" Target="../slideLayouts/slideLayout31.xml"/><Relationship Id="rId3" Type="http://schemas.openxmlformats.org/officeDocument/2006/relationships/image" Target="../media/image1.emf"/><Relationship Id="rId2" Type="http://schemas.openxmlformats.org/officeDocument/2006/relationships/oleObject" Target="../embeddings/oleObject45.bin"/><Relationship Id="rId1" Type="http://schemas.openxmlformats.org/officeDocument/2006/relationships/tags" Target="../tags/tag5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0.xml.rels><?xml version="1.0" encoding="UTF-8" standalone="yes"?>
<Relationships xmlns="http://schemas.openxmlformats.org/package/2006/relationships"><Relationship Id="rId5" Type="http://schemas.openxmlformats.org/officeDocument/2006/relationships/vmlDrawing" Target="../drawings/vmlDrawing46.vml"/><Relationship Id="rId4" Type="http://schemas.openxmlformats.org/officeDocument/2006/relationships/slideLayout" Target="../slideLayouts/slideLayout31.xml"/><Relationship Id="rId3" Type="http://schemas.openxmlformats.org/officeDocument/2006/relationships/image" Target="../media/image1.emf"/><Relationship Id="rId2" Type="http://schemas.openxmlformats.org/officeDocument/2006/relationships/oleObject" Target="../embeddings/oleObject46.bin"/><Relationship Id="rId1" Type="http://schemas.openxmlformats.org/officeDocument/2006/relationships/tags" Target="../tags/tag51.xml"/></Relationships>
</file>

<file path=ppt/slides/_rels/slide111.xml.rels><?xml version="1.0" encoding="UTF-8" standalone="yes"?>
<Relationships xmlns="http://schemas.openxmlformats.org/package/2006/relationships"><Relationship Id="rId5" Type="http://schemas.openxmlformats.org/officeDocument/2006/relationships/vmlDrawing" Target="../drawings/vmlDrawing47.vml"/><Relationship Id="rId4" Type="http://schemas.openxmlformats.org/officeDocument/2006/relationships/slideLayout" Target="../slideLayouts/slideLayout31.xml"/><Relationship Id="rId3" Type="http://schemas.openxmlformats.org/officeDocument/2006/relationships/image" Target="../media/image1.emf"/><Relationship Id="rId2" Type="http://schemas.openxmlformats.org/officeDocument/2006/relationships/oleObject" Target="../embeddings/oleObject47.bin"/><Relationship Id="rId1" Type="http://schemas.openxmlformats.org/officeDocument/2006/relationships/tags" Target="../tags/tag5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4.bin"/><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5.bin"/><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6.bin"/><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vmlDrawing" Target="../drawings/vmlDrawing7.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vmlDrawing" Target="../drawings/vmlDrawing8.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8.bin"/><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9.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9.bin"/><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vmlDrawing" Target="../drawings/vmlDrawing10.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10.bin"/><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vmlDrawing" Target="../drawings/vmlDrawing11.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11.bin"/><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vmlDrawing" Target="../drawings/vmlDrawing12.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12.bin"/><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vmlDrawing" Target="../drawings/vmlDrawing13.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13.bin"/><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vmlDrawing" Target="../drawings/vmlDrawing14.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14.bin"/><Relationship Id="rId1" Type="http://schemas.openxmlformats.org/officeDocument/2006/relationships/tags" Target="../tags/tag15.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vmlDrawing" Target="../drawings/vmlDrawing15.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15.bin"/><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vmlDrawing" Target="../drawings/vmlDrawing16.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16.bin"/><Relationship Id="rId1" Type="http://schemas.openxmlformats.org/officeDocument/2006/relationships/tags" Target="../tags/tag17.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vmlDrawing" Target="../drawings/vmlDrawing17.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17.bin"/><Relationship Id="rId1" Type="http://schemas.openxmlformats.org/officeDocument/2006/relationships/tags" Target="../tags/tag18.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vmlDrawing" Target="../drawings/vmlDrawing18.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18.bin"/><Relationship Id="rId1" Type="http://schemas.openxmlformats.org/officeDocument/2006/relationships/tags" Target="../tags/tag19.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vmlDrawing" Target="../drawings/vmlDrawing19.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19.bin"/><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vmlDrawing" Target="../drawings/vmlDrawing20.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20.bin"/><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9" Type="http://schemas.openxmlformats.org/officeDocument/2006/relationships/diagramQuickStyle" Target="../diagrams/quickStyle1.xml"/><Relationship Id="rId8" Type="http://schemas.openxmlformats.org/officeDocument/2006/relationships/diagramLayout" Target="../diagrams/layout1.xml"/><Relationship Id="rId7" Type="http://schemas.openxmlformats.org/officeDocument/2006/relationships/diagramData" Target="../diagrams/data1.xml"/><Relationship Id="rId6"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emf"/><Relationship Id="rId2" Type="http://schemas.openxmlformats.org/officeDocument/2006/relationships/oleObject" Target="../embeddings/oleObject3.bin"/><Relationship Id="rId13" Type="http://schemas.openxmlformats.org/officeDocument/2006/relationships/vmlDrawing" Target="../drawings/vmlDrawing3.vml"/><Relationship Id="rId12" Type="http://schemas.openxmlformats.org/officeDocument/2006/relationships/slideLayout" Target="../slideLayouts/slideLayout1.xml"/><Relationship Id="rId11" Type="http://schemas.microsoft.com/office/2007/relationships/diagramDrawing" Target="../diagrams/drawing1.xml"/><Relationship Id="rId10" Type="http://schemas.openxmlformats.org/officeDocument/2006/relationships/diagramColors" Target="../diagrams/colors1.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5" Type="http://schemas.openxmlformats.org/officeDocument/2006/relationships/vmlDrawing" Target="../drawings/vmlDrawing21.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21.bin"/><Relationship Id="rId1" Type="http://schemas.openxmlformats.org/officeDocument/2006/relationships/tags" Target="../tags/tag22.xml"/></Relationships>
</file>

<file path=ppt/slides/_rels/slide43.xml.rels><?xml version="1.0" encoding="UTF-8" standalone="yes"?>
<Relationships xmlns="http://schemas.openxmlformats.org/package/2006/relationships"><Relationship Id="rId5" Type="http://schemas.openxmlformats.org/officeDocument/2006/relationships/vmlDrawing" Target="../drawings/vmlDrawing22.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22.bin"/><Relationship Id="rId1" Type="http://schemas.openxmlformats.org/officeDocument/2006/relationships/tags" Target="../tags/tag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5" Type="http://schemas.openxmlformats.org/officeDocument/2006/relationships/vmlDrawing" Target="../drawings/vmlDrawing23.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23.bin"/><Relationship Id="rId1" Type="http://schemas.openxmlformats.org/officeDocument/2006/relationships/tags" Target="../tags/tag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9" Type="http://schemas.microsoft.com/office/2007/relationships/diagramDrawing" Target="../diagrams/drawing2.xml"/><Relationship Id="rId8" Type="http://schemas.openxmlformats.org/officeDocument/2006/relationships/diagramColors" Target="../diagrams/colors2.xml"/><Relationship Id="rId7" Type="http://schemas.openxmlformats.org/officeDocument/2006/relationships/diagramQuickStyle" Target="../diagrams/quickStyl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tags" Target="../tags/tag26.xml"/><Relationship Id="rId3" Type="http://schemas.openxmlformats.org/officeDocument/2006/relationships/image" Target="../media/image3.emf"/><Relationship Id="rId2" Type="http://schemas.openxmlformats.org/officeDocument/2006/relationships/oleObject" Target="../embeddings/oleObject24.bin"/><Relationship Id="rId12" Type="http://schemas.openxmlformats.org/officeDocument/2006/relationships/notesSlide" Target="../notesSlides/notesSlide18.xml"/><Relationship Id="rId11" Type="http://schemas.openxmlformats.org/officeDocument/2006/relationships/vmlDrawing" Target="../drawings/vmlDrawing24.vml"/><Relationship Id="rId10" Type="http://schemas.openxmlformats.org/officeDocument/2006/relationships/slideLayout" Target="../slideLayouts/slideLayout28.xml"/><Relationship Id="rId1" Type="http://schemas.openxmlformats.org/officeDocument/2006/relationships/tags" Target="../tags/tag2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5" Type="http://schemas.openxmlformats.org/officeDocument/2006/relationships/vmlDrawing" Target="../drawings/vmlDrawing25.vml"/><Relationship Id="rId4" Type="http://schemas.openxmlformats.org/officeDocument/2006/relationships/slideLayout" Target="../slideLayouts/slideLayout2.xml"/><Relationship Id="rId3" Type="http://schemas.openxmlformats.org/officeDocument/2006/relationships/image" Target="../media/image3.emf"/><Relationship Id="rId2" Type="http://schemas.openxmlformats.org/officeDocument/2006/relationships/oleObject" Target="../embeddings/oleObject25.bin"/><Relationship Id="rId1" Type="http://schemas.openxmlformats.org/officeDocument/2006/relationships/tags" Target="../tags/tag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5" Type="http://schemas.openxmlformats.org/officeDocument/2006/relationships/vmlDrawing" Target="../drawings/vmlDrawing26.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26.bin"/><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5" Type="http://schemas.openxmlformats.org/officeDocument/2006/relationships/vmlDrawing" Target="../drawings/vmlDrawing27.vml"/><Relationship Id="rId4" Type="http://schemas.openxmlformats.org/officeDocument/2006/relationships/slideLayout" Target="../slideLayouts/slideLayout1.xml"/><Relationship Id="rId3" Type="http://schemas.openxmlformats.org/officeDocument/2006/relationships/image" Target="../media/image1.emf"/><Relationship Id="rId2" Type="http://schemas.openxmlformats.org/officeDocument/2006/relationships/oleObject" Target="../embeddings/oleObject27.bin"/><Relationship Id="rId1" Type="http://schemas.openxmlformats.org/officeDocument/2006/relationships/tags" Target="../tags/tag29.xml"/></Relationships>
</file>

<file path=ppt/slides/_rels/slide61.xml.rels><?xml version="1.0" encoding="UTF-8" standalone="yes"?>
<Relationships xmlns="http://schemas.openxmlformats.org/package/2006/relationships"><Relationship Id="rId5" Type="http://schemas.openxmlformats.org/officeDocument/2006/relationships/vmlDrawing" Target="../drawings/vmlDrawing28.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28.bin"/><Relationship Id="rId1" Type="http://schemas.openxmlformats.org/officeDocument/2006/relationships/tags" Target="../tags/tag30.xml"/></Relationships>
</file>

<file path=ppt/slides/_rels/slide62.xml.rels><?xml version="1.0" encoding="UTF-8" standalone="yes"?>
<Relationships xmlns="http://schemas.openxmlformats.org/package/2006/relationships"><Relationship Id="rId6" Type="http://schemas.openxmlformats.org/officeDocument/2006/relationships/vmlDrawing" Target="../drawings/vmlDrawing29.vml"/><Relationship Id="rId5" Type="http://schemas.openxmlformats.org/officeDocument/2006/relationships/slideLayout" Target="../slideLayouts/slideLayout13.xml"/><Relationship Id="rId4" Type="http://schemas.openxmlformats.org/officeDocument/2006/relationships/tags" Target="../tags/tag32.xml"/><Relationship Id="rId3" Type="http://schemas.openxmlformats.org/officeDocument/2006/relationships/image" Target="../media/image1.emf"/><Relationship Id="rId2" Type="http://schemas.openxmlformats.org/officeDocument/2006/relationships/oleObject" Target="../embeddings/oleObject29.bin"/><Relationship Id="rId1" Type="http://schemas.openxmlformats.org/officeDocument/2006/relationships/tags" Target="../tags/tag31.xml"/></Relationships>
</file>

<file path=ppt/slides/_rels/slide63.xml.rels><?xml version="1.0" encoding="UTF-8" standalone="yes"?>
<Relationships xmlns="http://schemas.openxmlformats.org/package/2006/relationships"><Relationship Id="rId6" Type="http://schemas.openxmlformats.org/officeDocument/2006/relationships/vmlDrawing" Target="../drawings/vmlDrawing30.vml"/><Relationship Id="rId5" Type="http://schemas.openxmlformats.org/officeDocument/2006/relationships/slideLayout" Target="../slideLayouts/slideLayout13.xml"/><Relationship Id="rId4" Type="http://schemas.openxmlformats.org/officeDocument/2006/relationships/tags" Target="../tags/tag34.xml"/><Relationship Id="rId3" Type="http://schemas.openxmlformats.org/officeDocument/2006/relationships/image" Target="../media/image1.emf"/><Relationship Id="rId2" Type="http://schemas.openxmlformats.org/officeDocument/2006/relationships/oleObject" Target="../embeddings/oleObject30.bin"/><Relationship Id="rId1" Type="http://schemas.openxmlformats.org/officeDocument/2006/relationships/tags" Target="../tags/tag33.xml"/></Relationships>
</file>

<file path=ppt/slides/_rels/slide64.xml.rels><?xml version="1.0" encoding="UTF-8" standalone="yes"?>
<Relationships xmlns="http://schemas.openxmlformats.org/package/2006/relationships"><Relationship Id="rId5" Type="http://schemas.openxmlformats.org/officeDocument/2006/relationships/vmlDrawing" Target="../drawings/vmlDrawing31.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31.bin"/><Relationship Id="rId1" Type="http://schemas.openxmlformats.org/officeDocument/2006/relationships/tags" Target="../tags/tag35.xml"/></Relationships>
</file>

<file path=ppt/slides/_rels/slide65.xml.rels><?xml version="1.0" encoding="UTF-8" standalone="yes"?>
<Relationships xmlns="http://schemas.openxmlformats.org/package/2006/relationships"><Relationship Id="rId5" Type="http://schemas.openxmlformats.org/officeDocument/2006/relationships/vmlDrawing" Target="../drawings/vmlDrawing32.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32.bin"/><Relationship Id="rId1" Type="http://schemas.openxmlformats.org/officeDocument/2006/relationships/tags" Target="../tags/tag36.xml"/></Relationships>
</file>

<file path=ppt/slides/_rels/slide66.xml.rels><?xml version="1.0" encoding="UTF-8" standalone="yes"?>
<Relationships xmlns="http://schemas.openxmlformats.org/package/2006/relationships"><Relationship Id="rId5" Type="http://schemas.openxmlformats.org/officeDocument/2006/relationships/vmlDrawing" Target="../drawings/vmlDrawing33.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33.bin"/><Relationship Id="rId1" Type="http://schemas.openxmlformats.org/officeDocument/2006/relationships/tags" Target="../tags/tag37.xml"/></Relationships>
</file>

<file path=ppt/slides/_rels/slide67.xml.rels><?xml version="1.0" encoding="UTF-8" standalone="yes"?>
<Relationships xmlns="http://schemas.openxmlformats.org/package/2006/relationships"><Relationship Id="rId5" Type="http://schemas.openxmlformats.org/officeDocument/2006/relationships/vmlDrawing" Target="../drawings/vmlDrawing34.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34.bin"/><Relationship Id="rId1" Type="http://schemas.openxmlformats.org/officeDocument/2006/relationships/tags" Target="../tags/tag38.xml"/></Relationships>
</file>

<file path=ppt/slides/_rels/slide68.xml.rels><?xml version="1.0" encoding="UTF-8" standalone="yes"?>
<Relationships xmlns="http://schemas.openxmlformats.org/package/2006/relationships"><Relationship Id="rId5" Type="http://schemas.openxmlformats.org/officeDocument/2006/relationships/vmlDrawing" Target="../drawings/vmlDrawing35.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35.bin"/><Relationship Id="rId1" Type="http://schemas.openxmlformats.org/officeDocument/2006/relationships/tags" Target="../tags/tag39.xml"/></Relationships>
</file>

<file path=ppt/slides/_rels/slide69.xml.rels><?xml version="1.0" encoding="UTF-8" standalone="yes"?>
<Relationships xmlns="http://schemas.openxmlformats.org/package/2006/relationships"><Relationship Id="rId5" Type="http://schemas.openxmlformats.org/officeDocument/2006/relationships/vmlDrawing" Target="../drawings/vmlDrawing36.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36.bin"/><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5" Type="http://schemas.openxmlformats.org/officeDocument/2006/relationships/vmlDrawing" Target="../drawings/vmlDrawing37.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37.bin"/><Relationship Id="rId1" Type="http://schemas.openxmlformats.org/officeDocument/2006/relationships/tags" Target="../tags/tag41.xml"/></Relationships>
</file>

<file path=ppt/slides/_rels/slide71.xml.rels><?xml version="1.0" encoding="UTF-8" standalone="yes"?>
<Relationships xmlns="http://schemas.openxmlformats.org/package/2006/relationships"><Relationship Id="rId5" Type="http://schemas.openxmlformats.org/officeDocument/2006/relationships/vmlDrawing" Target="../drawings/vmlDrawing38.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38.bin"/><Relationship Id="rId1" Type="http://schemas.openxmlformats.org/officeDocument/2006/relationships/tags" Target="../tags/tag42.xml"/></Relationships>
</file>

<file path=ppt/slides/_rels/slide72.xml.rels><?xml version="1.0" encoding="UTF-8" standalone="yes"?>
<Relationships xmlns="http://schemas.openxmlformats.org/package/2006/relationships"><Relationship Id="rId5" Type="http://schemas.openxmlformats.org/officeDocument/2006/relationships/vmlDrawing" Target="../drawings/vmlDrawing39.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39.bin"/><Relationship Id="rId1" Type="http://schemas.openxmlformats.org/officeDocument/2006/relationships/tags" Target="../tags/tag43.xml"/></Relationships>
</file>

<file path=ppt/slides/_rels/slide73.xml.rels><?xml version="1.0" encoding="UTF-8" standalone="yes"?>
<Relationships xmlns="http://schemas.openxmlformats.org/package/2006/relationships"><Relationship Id="rId5" Type="http://schemas.openxmlformats.org/officeDocument/2006/relationships/vmlDrawing" Target="../drawings/vmlDrawing40.vml"/><Relationship Id="rId4" Type="http://schemas.openxmlformats.org/officeDocument/2006/relationships/slideLayout" Target="../slideLayouts/slideLayout13.xml"/><Relationship Id="rId3" Type="http://schemas.openxmlformats.org/officeDocument/2006/relationships/image" Target="../media/image1.emf"/><Relationship Id="rId2" Type="http://schemas.openxmlformats.org/officeDocument/2006/relationships/oleObject" Target="../embeddings/oleObject40.bin"/><Relationship Id="rId1" Type="http://schemas.openxmlformats.org/officeDocument/2006/relationships/tags" Target="../tags/tag4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49379" cy="5143500"/>
          </a:xfrm>
          <a:prstGeom prst="rect">
            <a:avLst/>
          </a:prstGeom>
        </p:spPr>
      </p:pic>
      <p:sp>
        <p:nvSpPr>
          <p:cNvPr id="17" name="矩形 16"/>
          <p:cNvSpPr/>
          <p:nvPr/>
        </p:nvSpPr>
        <p:spPr>
          <a:xfrm>
            <a:off x="756668" y="1183418"/>
            <a:ext cx="7630664" cy="1493550"/>
          </a:xfrm>
          <a:prstGeom prst="rect">
            <a:avLst/>
          </a:prstGeom>
        </p:spPr>
        <p:txBody>
          <a:bodyPr wrap="square">
            <a:spAutoFit/>
          </a:bodyPr>
          <a:lstStyle/>
          <a:p>
            <a:pPr algn="ctr" defTabSz="342900">
              <a:lnSpc>
                <a:spcPct val="150000"/>
              </a:lnSpc>
            </a:pPr>
            <a:r>
              <a:rPr lang="zh-CN" altLang="en-US" sz="3600" b="1" dirty="0">
                <a:solidFill>
                  <a:srgbClr val="FFFFFF"/>
                </a:solidFill>
                <a:latin typeface="微软雅黑" panose="020B0503020204020204" charset="-122"/>
                <a:ea typeface="微软雅黑" panose="020B0503020204020204" charset="-122"/>
              </a:rPr>
              <a:t>呼吸与危重症医学科规范化建设汇报</a:t>
            </a:r>
            <a:endParaRPr lang="en-US" altLang="zh-CN" sz="3600" b="1" dirty="0">
              <a:solidFill>
                <a:srgbClr val="FFFFFF"/>
              </a:solidFill>
              <a:latin typeface="微软雅黑" panose="020B0503020204020204" charset="-122"/>
              <a:ea typeface="微软雅黑" panose="020B0503020204020204" charset="-122"/>
            </a:endParaRPr>
          </a:p>
          <a:p>
            <a:pPr algn="ctr" defTabSz="342900">
              <a:lnSpc>
                <a:spcPct val="150000"/>
              </a:lnSpc>
            </a:pPr>
            <a:r>
              <a:rPr lang="en-US" altLang="zh-CN" sz="2800" b="1" dirty="0">
                <a:solidFill>
                  <a:srgbClr val="FFFFFF"/>
                </a:solidFill>
                <a:latin typeface="微软雅黑" panose="020B0503020204020204" charset="-122"/>
                <a:ea typeface="微软雅黑" panose="020B0503020204020204" charset="-122"/>
              </a:rPr>
              <a:t>****</a:t>
            </a:r>
            <a:r>
              <a:rPr lang="zh-CN" altLang="en-US" sz="2800" b="1" dirty="0">
                <a:solidFill>
                  <a:srgbClr val="FFFFFF"/>
                </a:solidFill>
                <a:latin typeface="微软雅黑" panose="020B0503020204020204" charset="-122"/>
                <a:ea typeface="微软雅黑" panose="020B0503020204020204" charset="-122"/>
              </a:rPr>
              <a:t>医院</a:t>
            </a:r>
            <a:endParaRPr lang="zh-CN" altLang="en-US" sz="28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30756" y="398621"/>
            <a:ext cx="8514519" cy="535432"/>
          </a:xfrm>
        </p:spPr>
        <p:txBody>
          <a:bodyPr vert="horz" lIns="68580" tIns="34290" rIns="68580" bIns="34290" rtlCol="0" anchor="ctr">
            <a:noAutofit/>
          </a:bodyPr>
          <a:lstStyle/>
          <a:p>
            <a:pPr algn="l">
              <a:lnSpc>
                <a:spcPct val="150000"/>
              </a:lnSpc>
            </a:pPr>
            <a:r>
              <a:rPr lang="zh-CN" altLang="en-US" sz="2400" b="1" dirty="0">
                <a:solidFill>
                  <a:srgbClr val="A60000"/>
                </a:solidFill>
                <a:latin typeface="微软雅黑" panose="020B0503020204020204" charset="-122"/>
                <a:ea typeface="微软雅黑" panose="020B0503020204020204" charset="-122"/>
                <a:cs typeface="Arial" panose="020B0604020202020204" pitchFamily="34" charset="0"/>
              </a:rPr>
              <a:t>独立建制，科室更名为“呼吸与危重症医学科”</a:t>
            </a:r>
            <a:br>
              <a:rPr lang="en-US" altLang="zh-CN" sz="2400" b="1" dirty="0">
                <a:solidFill>
                  <a:srgbClr val="A60000"/>
                </a:solidFill>
                <a:latin typeface="微软雅黑" panose="020B0503020204020204" charset="-122"/>
                <a:ea typeface="微软雅黑" panose="020B0503020204020204" charset="-122"/>
                <a:cs typeface="Arial" panose="020B0604020202020204" pitchFamily="34" charset="0"/>
              </a:rPr>
            </a:br>
            <a:endParaRPr lang="en-US" sz="24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
        <p:nvSpPr>
          <p:cNvPr id="3" name="内容占位符 2"/>
          <p:cNvSpPr>
            <a:spLocks noGrp="1"/>
          </p:cNvSpPr>
          <p:nvPr>
            <p:ph idx="1"/>
          </p:nvPr>
        </p:nvSpPr>
        <p:spPr/>
        <p:txBody>
          <a:bodyPr>
            <a:normAutofit fontScale="25000" lnSpcReduction="20000"/>
          </a:bodyPr>
          <a:lstStyle/>
          <a:p>
            <a:pPr marL="0" indent="0">
              <a:buNone/>
            </a:pPr>
            <a:endParaRPr lang="en-US" sz="1500" b="1" kern="0" dirty="0">
              <a:solidFill>
                <a:srgbClr val="000000"/>
              </a:solidFill>
              <a:latin typeface="等线" panose="02010600030101010101" pitchFamily="2" charset="-122"/>
              <a:ea typeface="微软雅黑" panose="020B0503020204020204" charset="-122"/>
              <a:cs typeface="Calibri" panose="020F0502020204030204" pitchFamily="34" charset="0"/>
            </a:endParaRPr>
          </a:p>
          <a:p>
            <a:pPr marL="0" indent="0">
              <a:buNone/>
            </a:pPr>
            <a:endParaRPr lang="en-US" sz="1500" dirty="0"/>
          </a:p>
        </p:txBody>
      </p:sp>
      <p:sp>
        <p:nvSpPr>
          <p:cNvPr id="7" name="内容占位符 2"/>
          <p:cNvSpPr txBox="1"/>
          <p:nvPr/>
        </p:nvSpPr>
        <p:spPr>
          <a:xfrm>
            <a:off x="577637" y="2134940"/>
            <a:ext cx="5980854" cy="1177936"/>
          </a:xfrm>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dirty="0">
                <a:solidFill>
                  <a:schemeClr val="bg1">
                    <a:lumMod val="50000"/>
                  </a:schemeClr>
                </a:solidFill>
                <a:latin typeface="+mn-ea"/>
              </a:rPr>
              <a:t>医院目前情况说明</a:t>
            </a:r>
            <a:endParaRPr lang="en-US" sz="1600" dirty="0">
              <a:solidFill>
                <a:schemeClr val="bg1">
                  <a:lumMod val="50000"/>
                </a:schemeClr>
              </a:solidFill>
              <a:latin typeface="+mn-ea"/>
            </a:endParaRPr>
          </a:p>
        </p:txBody>
      </p:sp>
      <p:sp>
        <p:nvSpPr>
          <p:cNvPr id="9" name="内容占位符 2"/>
          <p:cNvSpPr txBox="1"/>
          <p:nvPr/>
        </p:nvSpPr>
        <p:spPr>
          <a:xfrm rot="19108343">
            <a:off x="5033782" y="2909660"/>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需含医院材料证明，图文并茂</a:t>
            </a:r>
            <a:endParaRPr lang="en-US" sz="2000" dirty="0">
              <a:highlight>
                <a:srgbClr val="FFFF00"/>
              </a:highlight>
            </a:endParaRPr>
          </a:p>
        </p:txBody>
      </p:sp>
      <p:sp>
        <p:nvSpPr>
          <p:cNvPr id="10" name="文本框 9"/>
          <p:cNvSpPr txBox="1"/>
          <p:nvPr/>
        </p:nvSpPr>
        <p:spPr>
          <a:xfrm>
            <a:off x="230756" y="704768"/>
            <a:ext cx="8514518" cy="584775"/>
          </a:xfrm>
          <a:prstGeom prst="rect">
            <a:avLst/>
          </a:prstGeom>
          <a:noFill/>
        </p:spPr>
        <p:txBody>
          <a:bodyPr wrap="square">
            <a:spAutoFit/>
          </a:bodyPr>
          <a:lstStyle/>
          <a:p>
            <a:r>
              <a:rPr lang="zh-CN" altLang="en-US" sz="1600" dirty="0">
                <a:latin typeface="+mn-ea"/>
              </a:rPr>
              <a:t>关于中医更名问题：考虑到中医学科发展的需求，对于参加PCCM科规建项目的中医医院（中西医结合医院），科室名称以“肺病科·呼吸与危重症医学科”为标准名称。</a:t>
            </a:r>
            <a:endParaRPr lang="zh-CN" altLang="en-US" sz="1600" dirty="0">
              <a:latin typeface="+mn-e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准入条件</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4" name="内容占位符 2"/>
          <p:cNvSpPr txBox="1"/>
          <p:nvPr/>
        </p:nvSpPr>
        <p:spPr>
          <a:xfrm>
            <a:off x="5216244" y="142316"/>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a:t>
            </a:r>
            <a:endParaRPr lang="en-US" sz="2000" dirty="0">
              <a:highlight>
                <a:srgbClr val="FFFF00"/>
              </a:highlight>
            </a:endParaRPr>
          </a:p>
        </p:txBody>
      </p:sp>
      <p:graphicFrame>
        <p:nvGraphicFramePr>
          <p:cNvPr id="6" name="表格 5"/>
          <p:cNvGraphicFramePr>
            <a:graphicFrameLocks noGrp="1"/>
          </p:cNvGraphicFramePr>
          <p:nvPr>
            <p:custDataLst>
              <p:tags r:id="rId1"/>
            </p:custDataLst>
          </p:nvPr>
        </p:nvGraphicFramePr>
        <p:xfrm>
          <a:off x="238760" y="653415"/>
          <a:ext cx="7875270" cy="1492885"/>
        </p:xfrm>
        <a:graphic>
          <a:graphicData uri="http://schemas.openxmlformats.org/drawingml/2006/table">
            <a:tbl>
              <a:tblPr/>
              <a:tblGrid>
                <a:gridCol w="3336925"/>
                <a:gridCol w="3027045"/>
                <a:gridCol w="1511300"/>
              </a:tblGrid>
              <a:tr h="185420">
                <a:tc>
                  <a:txBody>
                    <a:bodyPr/>
                    <a:lstStyle/>
                    <a:p>
                      <a:pPr algn="ctr" fontAlgn="ctr"/>
                      <a:r>
                        <a:rPr lang="zh-CN" altLang="en-US" sz="1200" b="1" i="0" u="none" strike="noStrike" dirty="0">
                          <a:solidFill>
                            <a:srgbClr val="000000"/>
                          </a:solidFill>
                          <a:effectLst/>
                          <a:latin typeface="微软雅黑" panose="020B0503020204020204" charset="-122"/>
                          <a:ea typeface="+mn-ea"/>
                        </a:rPr>
                        <a:t>考核指标</a:t>
                      </a:r>
                      <a:endParaRPr lang="zh-CN" altLang="en-US" sz="1200" b="1" i="0" u="none" strike="noStrike" dirty="0">
                        <a:solidFill>
                          <a:srgbClr val="000000"/>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p>
                      <a:pPr marL="0" marR="0" lvl="0" indent="0" algn="ctr" defTabSz="457200" rtl="0" eaLnBrk="1" fontAlgn="ctr" latinLnBrk="0" hangingPunct="1">
                        <a:lnSpc>
                          <a:spcPct val="100000"/>
                        </a:lnSpc>
                        <a:spcBef>
                          <a:spcPts val="0"/>
                        </a:spcBef>
                        <a:spcAft>
                          <a:spcPts val="0"/>
                        </a:spcAft>
                        <a:buClrTx/>
                        <a:buSzTx/>
                        <a:buFontTx/>
                        <a:buNone/>
                        <a:defRPr/>
                      </a:pPr>
                      <a:endParaRPr lang="zh-CN" altLang="en-US" sz="1200" b="1" i="0" u="none" strike="noStrike" dirty="0">
                        <a:solidFill>
                          <a:schemeClr val="tx1"/>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defRPr/>
                      </a:pPr>
                      <a:r>
                        <a:rPr lang="zh-CN" altLang="en-US" sz="1200" b="1" u="none" strike="noStrike" dirty="0">
                          <a:solidFill>
                            <a:schemeClr val="tx1"/>
                          </a:solidFill>
                          <a:effectLst/>
                        </a:rPr>
                        <a:t>是否达标</a:t>
                      </a:r>
                      <a:endParaRPr lang="zh-CN" altLang="en-US" sz="1200" b="1" i="0" u="none" strike="noStrike" dirty="0">
                        <a:solidFill>
                          <a:schemeClr val="tx1"/>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r>
              <a:tr h="1307465">
                <a:tc>
                  <a:txBody>
                    <a:bodyPr/>
                    <a:lstStyle/>
                    <a:p>
                      <a:pPr algn="l" fontAlgn="ctr"/>
                      <a:r>
                        <a:rPr sz="1000" b="0" u="none" strike="noStrike" dirty="0">
                          <a:solidFill>
                            <a:srgbClr val="000000"/>
                          </a:solidFill>
                          <a:effectLst/>
                          <a:latin typeface="+mn-ea"/>
                          <a:cs typeface="+mn-ea"/>
                        </a:rPr>
                        <a:t>1.隶属于PCCM科的MICU或RICU，床位数≥6张，并具备相应的硬件设施、技术和人力资源（包括医师、呼吸治疗师、专科护士等），有挂牌，同时需出具医生工作排班表。</a:t>
                      </a:r>
                      <a:endParaRPr sz="1000" b="0" u="none" strike="noStrike" dirty="0">
                        <a:solidFill>
                          <a:srgbClr val="000000"/>
                        </a:solidFill>
                        <a:effectLst/>
                        <a:latin typeface="+mn-ea"/>
                        <a:cs typeface="+mn-ea"/>
                      </a:endParaRPr>
                    </a:p>
                    <a:p>
                      <a:pPr algn="l" fontAlgn="ctr"/>
                      <a:endParaRPr sz="1000" b="0" u="none" strike="noStrike" dirty="0">
                        <a:solidFill>
                          <a:srgbClr val="000000"/>
                        </a:solidFill>
                        <a:effectLst/>
                        <a:latin typeface="+mn-ea"/>
                        <a:cs typeface="+mn-ea"/>
                      </a:endParaRPr>
                    </a:p>
                    <a:p>
                      <a:pPr algn="l" fontAlgn="ctr"/>
                      <a:r>
                        <a:rPr sz="1000" b="0" u="none" strike="noStrike" dirty="0">
                          <a:solidFill>
                            <a:srgbClr val="000000"/>
                          </a:solidFill>
                          <a:effectLst/>
                          <a:latin typeface="+mn-ea"/>
                          <a:cs typeface="+mn-ea"/>
                        </a:rPr>
                        <a:t>2.MICU一定要有归属于PCCM的床位，以过去1年的住MICU患者的出院主要诊断、电子和手工签名有PCCM医师来衡量</a:t>
                      </a:r>
                      <a:r>
                        <a:rPr sz="1200" b="0" u="none" strike="noStrike" dirty="0">
                          <a:solidFill>
                            <a:srgbClr val="000000"/>
                          </a:solidFill>
                          <a:effectLst/>
                        </a:rPr>
                        <a:t>。</a:t>
                      </a:r>
                      <a:endParaRPr sz="1200" b="0" u="none" strike="noStrike" dirty="0">
                        <a:solidFill>
                          <a:srgbClr val="000000"/>
                        </a:solidFill>
                        <a:effectLst/>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algn="l" fontAlgn="ctr">
                        <a:buNone/>
                      </a:pPr>
                      <a:r>
                        <a:rPr lang="zh-CN" altLang="en-US" sz="1000" b="0" i="0" u="none" strike="noStrike" dirty="0">
                          <a:solidFill>
                            <a:srgbClr val="000000"/>
                          </a:solidFill>
                          <a:effectLst/>
                          <a:latin typeface="微软雅黑" panose="020B0503020204020204" charset="-122"/>
                          <a:ea typeface="微软雅黑" panose="020B0503020204020204" charset="-122"/>
                        </a:rPr>
                        <a:t>具备独立的MICU/RICU病房，床位要求≥6张，必备有创呼吸机（台数应当大于或至少等于ICU床位数）、高流量氧疗仪、无创呼吸机、床旁血气分析仪、床旁纤支镜等。</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9525" indent="0" algn="l" fontAlgn="ctr"/>
                      <a:endParaRPr lang="zh-CN" altLang="en-US" sz="1000" b="0" i="0">
                        <a:solidFill>
                          <a:srgbClr val="A6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242452" y="134746"/>
            <a:ext cx="7886700"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400" dirty="0">
                <a:solidFill>
                  <a:srgbClr val="8D1E25"/>
                </a:solidFill>
                <a:latin typeface="微软雅黑" panose="020B0503020204020204" charset="-122"/>
                <a:ea typeface="微软雅黑" panose="020B0503020204020204" charset="-122"/>
                <a:cs typeface="Arial" panose="020B0604020202020204" pitchFamily="34" charset="0"/>
                <a:sym typeface="+mn-ea"/>
              </a:rPr>
              <a:t>场地与设施 </a:t>
            </a:r>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 （红色</a:t>
            </a:r>
            <a:r>
              <a:rPr lang="zh-CN" altLang="en-US" sz="2000" dirty="0">
                <a:solidFill>
                  <a:schemeClr val="tx1"/>
                </a:solidFill>
                <a:latin typeface="微软雅黑" panose="020B0503020204020204" charset="-122"/>
                <a:ea typeface="微软雅黑" panose="020B0503020204020204" charset="-122"/>
                <a:cs typeface="Arial" panose="020B0604020202020204" pitchFamily="34" charset="0"/>
                <a:sym typeface="+mn-ea"/>
              </a:rPr>
              <a:t>字体代表必备项；</a:t>
            </a:r>
            <a:r>
              <a:rPr lang="zh-CN" altLang="en-US" sz="2000" dirty="0">
                <a:solidFill>
                  <a:srgbClr val="0070C0"/>
                </a:solidFill>
                <a:latin typeface="微软雅黑" panose="020B0503020204020204" charset="-122"/>
                <a:ea typeface="微软雅黑" panose="020B0503020204020204" charset="-122"/>
                <a:cs typeface="Arial" panose="020B0604020202020204" pitchFamily="34" charset="0"/>
                <a:sym typeface="+mn-ea"/>
              </a:rPr>
              <a:t>蓝色</a:t>
            </a:r>
            <a:r>
              <a:rPr lang="zh-CN" altLang="en-US" sz="2000" dirty="0">
                <a:solidFill>
                  <a:schemeClr val="tx1"/>
                </a:solidFill>
                <a:latin typeface="微软雅黑" panose="020B0503020204020204" charset="-122"/>
                <a:ea typeface="微软雅黑" panose="020B0503020204020204" charset="-122"/>
                <a:cs typeface="Arial" panose="020B0604020202020204" pitchFamily="34" charset="0"/>
                <a:sym typeface="+mn-ea"/>
              </a:rPr>
              <a:t>字体代表加分项</a:t>
            </a:r>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a:t>
            </a:r>
            <a:endPar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3" name="内容占位符 2"/>
          <p:cNvSpPr txBox="1"/>
          <p:nvPr/>
        </p:nvSpPr>
        <p:spPr>
          <a:xfrm>
            <a:off x="5188351" y="4567321"/>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8" name="表格 7"/>
          <p:cNvGraphicFramePr>
            <a:graphicFrameLocks noGrp="1"/>
          </p:cNvGraphicFramePr>
          <p:nvPr/>
        </p:nvGraphicFramePr>
        <p:xfrm>
          <a:off x="188133" y="672195"/>
          <a:ext cx="8767734" cy="1899556"/>
        </p:xfrm>
        <a:graphic>
          <a:graphicData uri="http://schemas.openxmlformats.org/drawingml/2006/table">
            <a:tbl>
              <a:tblPr/>
              <a:tblGrid>
                <a:gridCol w="635155"/>
                <a:gridCol w="3047622"/>
                <a:gridCol w="507802"/>
                <a:gridCol w="2203251"/>
                <a:gridCol w="447443"/>
                <a:gridCol w="982325"/>
                <a:gridCol w="944136"/>
              </a:tblGrid>
              <a:tr h="337976">
                <a:tc gridSpan="2">
                  <a:txBody>
                    <a:bodyPr/>
                    <a:lstStyle/>
                    <a:p>
                      <a:pPr algn="ctr" fontAlgn="ctr"/>
                      <a:r>
                        <a:rPr lang="zh-CN" altLang="en-US" sz="1000" b="1" i="0" u="none" strike="noStrike">
                          <a:solidFill>
                            <a:srgbClr val="000000"/>
                          </a:solidFill>
                          <a:effectLst/>
                          <a:latin typeface="+mn-ea"/>
                          <a:ea typeface="+mn-ea"/>
                        </a:rPr>
                        <a:t>业务能力考核指标</a:t>
                      </a:r>
                      <a:endParaRPr lang="zh-CN" altLang="en-US" sz="1000" b="1"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000" b="1" i="0" u="none" strike="noStrike">
                          <a:solidFill>
                            <a:srgbClr val="000000"/>
                          </a:solidFill>
                          <a:effectLst/>
                          <a:latin typeface="+mn-ea"/>
                          <a:ea typeface="+mn-ea"/>
                        </a:rPr>
                        <a:t>实地认定场景</a:t>
                      </a:r>
                      <a:endParaRPr lang="zh-CN" altLang="en-US" sz="1000" b="1"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000" b="1" i="0" u="none" strike="noStrike">
                          <a:solidFill>
                            <a:srgbClr val="000000"/>
                          </a:solidFill>
                          <a:effectLst/>
                          <a:latin typeface="+mn-ea"/>
                          <a:ea typeface="+mn-ea"/>
                        </a:rPr>
                        <a:t>检查标准与方法</a:t>
                      </a:r>
                      <a:endParaRPr lang="zh-CN" altLang="en-US" sz="1000" b="1"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000" b="1" i="0" u="none" strike="noStrike">
                          <a:solidFill>
                            <a:srgbClr val="FFFFFF"/>
                          </a:solidFill>
                          <a:effectLst/>
                          <a:latin typeface="+mn-ea"/>
                          <a:ea typeface="+mn-ea"/>
                        </a:rPr>
                        <a:t>自评</a:t>
                      </a:r>
                      <a:endParaRPr lang="zh-CN" altLang="en-US" sz="1000" b="1" i="0" u="none" strike="noStrike">
                        <a:solidFill>
                          <a:srgbClr val="FFFFFF"/>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000" b="1" i="0" u="none" strike="noStrike">
                          <a:solidFill>
                            <a:srgbClr val="000000"/>
                          </a:solidFill>
                          <a:effectLst/>
                          <a:latin typeface="+mn-ea"/>
                          <a:ea typeface="+mn-ea"/>
                        </a:rPr>
                        <a:t>评分标准</a:t>
                      </a:r>
                      <a:endParaRPr lang="zh-CN" altLang="en-US" sz="1000" b="1"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r>
              <a:tr h="183492">
                <a:tc rowSpan="5">
                  <a:txBody>
                    <a:bodyPr/>
                    <a:lstStyle/>
                    <a:p>
                      <a:pPr algn="ctr" fontAlgn="ctr"/>
                      <a:r>
                        <a:rPr lang="zh-CN" altLang="en-US" sz="1000" b="1" i="0" u="none" strike="noStrike" dirty="0">
                          <a:solidFill>
                            <a:srgbClr val="A60000"/>
                          </a:solidFill>
                          <a:effectLst/>
                          <a:latin typeface="+mn-ea"/>
                          <a:ea typeface="+mn-ea"/>
                        </a:rPr>
                        <a:t>场地</a:t>
                      </a:r>
                      <a:endParaRPr lang="zh-CN" altLang="en-US" sz="1000" b="1" i="0" u="none" strike="noStrike" dirty="0">
                        <a:solidFill>
                          <a:srgbClr val="A6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dirty="0">
                          <a:solidFill>
                            <a:srgbClr val="A60000"/>
                          </a:solidFill>
                          <a:effectLst/>
                          <a:latin typeface="+mn-ea"/>
                          <a:ea typeface="+mn-ea"/>
                        </a:rPr>
                        <a:t>具备独立的</a:t>
                      </a:r>
                      <a:r>
                        <a:rPr lang="en-US" altLang="zh-CN" sz="1000" b="0" i="0" u="none" strike="noStrike" dirty="0">
                          <a:solidFill>
                            <a:srgbClr val="A60000"/>
                          </a:solidFill>
                          <a:effectLst/>
                          <a:latin typeface="+mn-ea"/>
                          <a:ea typeface="+mn-ea"/>
                        </a:rPr>
                        <a:t>MICU/RICU</a:t>
                      </a:r>
                      <a:r>
                        <a:rPr lang="zh-CN" altLang="en-US" sz="1000" b="0" i="0" u="none" strike="noStrike" dirty="0">
                          <a:solidFill>
                            <a:srgbClr val="A60000"/>
                          </a:solidFill>
                          <a:effectLst/>
                          <a:latin typeface="+mn-ea"/>
                          <a:ea typeface="+mn-ea"/>
                        </a:rPr>
                        <a:t>且床位不低于</a:t>
                      </a:r>
                      <a:r>
                        <a:rPr lang="en-US" altLang="zh-CN" sz="1000" b="0" i="0" u="none" strike="noStrike" dirty="0">
                          <a:solidFill>
                            <a:srgbClr val="A60000"/>
                          </a:solidFill>
                          <a:effectLst/>
                          <a:latin typeface="+mn-ea"/>
                          <a:ea typeface="+mn-ea"/>
                        </a:rPr>
                        <a:t>6</a:t>
                      </a:r>
                      <a:r>
                        <a:rPr lang="zh-CN" altLang="en-US" sz="1000" b="0" i="0" u="none" strike="noStrike" dirty="0">
                          <a:solidFill>
                            <a:srgbClr val="A60000"/>
                          </a:solidFill>
                          <a:effectLst/>
                          <a:latin typeface="+mn-ea"/>
                          <a:ea typeface="+mn-ea"/>
                        </a:rPr>
                        <a:t>张</a:t>
                      </a:r>
                      <a:r>
                        <a:rPr lang="zh-CN" altLang="en-US" sz="1000" b="0" i="0" u="none" strike="noStrike" dirty="0">
                          <a:solidFill>
                            <a:srgbClr val="A60000"/>
                          </a:solidFill>
                          <a:effectLst/>
                          <a:latin typeface="微软雅黑" panose="020B0503020204020204" charset="-122"/>
                          <a:ea typeface="+mn-ea"/>
                        </a:rPr>
                        <a:t>（准入项）</a:t>
                      </a:r>
                      <a:endParaRPr lang="zh-CN" altLang="en-US" sz="1000" b="0" i="0" u="none" strike="noStrike" dirty="0">
                        <a:solidFill>
                          <a:srgbClr val="A6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5">
                  <a:txBody>
                    <a:bodyPr/>
                    <a:lstStyle/>
                    <a:p>
                      <a:pPr algn="ctr" fontAlgn="ctr"/>
                      <a:r>
                        <a:rPr lang="zh-CN" altLang="en-US" sz="1000" b="0" i="0" u="none" strike="noStrike">
                          <a:solidFill>
                            <a:srgbClr val="000000"/>
                          </a:solidFill>
                          <a:effectLst/>
                          <a:latin typeface="+mn-ea"/>
                          <a:ea typeface="+mn-ea"/>
                        </a:rPr>
                        <a:t>现场</a:t>
                      </a:r>
                      <a:endParaRPr lang="zh-CN" altLang="en-US" sz="10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5">
                  <a:txBody>
                    <a:bodyPr/>
                    <a:lstStyle/>
                    <a:p>
                      <a:pPr algn="l" fontAlgn="ctr"/>
                      <a:r>
                        <a:rPr lang="en-US" altLang="zh-CN" sz="1000" b="0" i="0" u="none" strike="noStrike" dirty="0">
                          <a:solidFill>
                            <a:srgbClr val="000000"/>
                          </a:solidFill>
                          <a:effectLst/>
                          <a:latin typeface="+mn-ea"/>
                          <a:ea typeface="+mn-ea"/>
                        </a:rPr>
                        <a:t>1.ICU</a:t>
                      </a:r>
                      <a:r>
                        <a:rPr lang="zh-CN" altLang="en-US" sz="1000" b="0" i="0" u="none" strike="noStrike" dirty="0">
                          <a:solidFill>
                            <a:srgbClr val="000000"/>
                          </a:solidFill>
                          <a:effectLst/>
                          <a:latin typeface="+mn-ea"/>
                          <a:ea typeface="+mn-ea"/>
                        </a:rPr>
                        <a:t>每个床位一定要有相关监测设备和有创呼吸机 </a:t>
                      </a:r>
                      <a:br>
                        <a:rPr lang="zh-CN" altLang="en-US" sz="1000" b="0" i="0" u="none" strike="noStrike" dirty="0">
                          <a:solidFill>
                            <a:srgbClr val="000000"/>
                          </a:solidFill>
                          <a:effectLst/>
                          <a:latin typeface="+mn-ea"/>
                          <a:ea typeface="+mn-ea"/>
                        </a:rPr>
                      </a:br>
                      <a:r>
                        <a:rPr lang="en-US" altLang="zh-CN" sz="1000" b="0" i="0" u="none" strike="noStrike" dirty="0">
                          <a:solidFill>
                            <a:srgbClr val="000000"/>
                          </a:solidFill>
                          <a:effectLst/>
                          <a:latin typeface="+mn-ea"/>
                          <a:ea typeface="+mn-ea"/>
                        </a:rPr>
                        <a:t>2.</a:t>
                      </a:r>
                      <a:r>
                        <a:rPr lang="zh-CN" altLang="en-US" sz="1000" b="0" i="0" u="none" strike="noStrike" dirty="0">
                          <a:solidFill>
                            <a:srgbClr val="000000"/>
                          </a:solidFill>
                          <a:effectLst/>
                          <a:latin typeface="+mn-ea"/>
                          <a:ea typeface="+mn-ea"/>
                        </a:rPr>
                        <a:t>检查方法：</a:t>
                      </a:r>
                      <a:r>
                        <a:rPr lang="en-US" altLang="zh-CN" sz="1000" b="0" i="0" u="none" strike="noStrike" dirty="0">
                          <a:solidFill>
                            <a:srgbClr val="000000"/>
                          </a:solidFill>
                          <a:effectLst/>
                          <a:latin typeface="+mn-ea"/>
                          <a:ea typeface="+mn-ea"/>
                        </a:rPr>
                        <a:t>MICU</a:t>
                      </a:r>
                      <a:r>
                        <a:rPr lang="zh-CN" altLang="en-US" sz="1000" b="0" i="0" u="none" strike="noStrike" dirty="0">
                          <a:solidFill>
                            <a:srgbClr val="000000"/>
                          </a:solidFill>
                          <a:effectLst/>
                          <a:latin typeface="+mn-ea"/>
                          <a:ea typeface="+mn-ea"/>
                        </a:rPr>
                        <a:t>一定要有归属于</a:t>
                      </a:r>
                      <a:r>
                        <a:rPr lang="en-US" altLang="zh-CN" sz="1000" b="0" i="0" u="none" strike="noStrike" dirty="0">
                          <a:solidFill>
                            <a:srgbClr val="000000"/>
                          </a:solidFill>
                          <a:effectLst/>
                          <a:latin typeface="+mn-ea"/>
                          <a:ea typeface="+mn-ea"/>
                        </a:rPr>
                        <a:t>PCCM</a:t>
                      </a:r>
                      <a:r>
                        <a:rPr lang="zh-CN" altLang="en-US" sz="1000" b="0" i="0" u="none" strike="noStrike" dirty="0">
                          <a:solidFill>
                            <a:srgbClr val="000000"/>
                          </a:solidFill>
                          <a:effectLst/>
                          <a:latin typeface="+mn-ea"/>
                          <a:ea typeface="+mn-ea"/>
                        </a:rPr>
                        <a:t>的床位，同时以过去</a:t>
                      </a:r>
                      <a:r>
                        <a:rPr lang="en-US" altLang="zh-CN" sz="1000" b="0" i="0" u="none" strike="noStrike" dirty="0">
                          <a:solidFill>
                            <a:srgbClr val="000000"/>
                          </a:solidFill>
                          <a:effectLst/>
                          <a:latin typeface="+mn-ea"/>
                          <a:ea typeface="+mn-ea"/>
                        </a:rPr>
                        <a:t>1</a:t>
                      </a:r>
                      <a:r>
                        <a:rPr lang="zh-CN" altLang="en-US" sz="1000" b="0" i="0" u="none" strike="noStrike" dirty="0">
                          <a:solidFill>
                            <a:srgbClr val="000000"/>
                          </a:solidFill>
                          <a:effectLst/>
                          <a:latin typeface="+mn-ea"/>
                          <a:ea typeface="+mn-ea"/>
                        </a:rPr>
                        <a:t>年住</a:t>
                      </a:r>
                      <a:r>
                        <a:rPr lang="en-US" altLang="zh-CN" sz="1000" b="0" i="0" u="none" strike="noStrike" dirty="0">
                          <a:solidFill>
                            <a:srgbClr val="000000"/>
                          </a:solidFill>
                          <a:effectLst/>
                          <a:latin typeface="+mn-ea"/>
                          <a:ea typeface="+mn-ea"/>
                        </a:rPr>
                        <a:t>MICU</a:t>
                      </a:r>
                      <a:r>
                        <a:rPr lang="zh-CN" altLang="en-US" sz="1000" b="0" i="0" u="none" strike="noStrike" dirty="0">
                          <a:solidFill>
                            <a:srgbClr val="000000"/>
                          </a:solidFill>
                          <a:effectLst/>
                          <a:latin typeface="+mn-ea"/>
                          <a:ea typeface="+mn-ea"/>
                        </a:rPr>
                        <a:t>患者的出院主要诊断、电子和手工签名有</a:t>
                      </a:r>
                      <a:r>
                        <a:rPr lang="en-US" altLang="zh-CN" sz="1000" b="0" i="0" u="none" strike="noStrike" dirty="0">
                          <a:solidFill>
                            <a:srgbClr val="000000"/>
                          </a:solidFill>
                          <a:effectLst/>
                          <a:latin typeface="+mn-ea"/>
                          <a:ea typeface="+mn-ea"/>
                        </a:rPr>
                        <a:t>PCCM</a:t>
                      </a:r>
                      <a:r>
                        <a:rPr lang="zh-CN" altLang="en-US" sz="1000" b="0" i="0" u="none" strike="noStrike" dirty="0">
                          <a:solidFill>
                            <a:srgbClr val="000000"/>
                          </a:solidFill>
                          <a:effectLst/>
                          <a:latin typeface="+mn-ea"/>
                          <a:ea typeface="+mn-ea"/>
                        </a:rPr>
                        <a:t>医师来衡量床位的归属性；</a:t>
                      </a:r>
                      <a:r>
                        <a:rPr lang="en-US" altLang="zh-CN" sz="1000" b="0" i="0" u="none" strike="noStrike" dirty="0">
                          <a:solidFill>
                            <a:srgbClr val="000000"/>
                          </a:solidFill>
                          <a:effectLst/>
                          <a:latin typeface="+mn-ea"/>
                          <a:ea typeface="+mn-ea"/>
                        </a:rPr>
                        <a:t>RICU</a:t>
                      </a:r>
                      <a:r>
                        <a:rPr lang="zh-CN" altLang="en-US" sz="1000" b="0" i="0" u="none" strike="noStrike" dirty="0">
                          <a:solidFill>
                            <a:srgbClr val="000000"/>
                          </a:solidFill>
                          <a:effectLst/>
                          <a:latin typeface="+mn-ea"/>
                          <a:ea typeface="+mn-ea"/>
                        </a:rPr>
                        <a:t>实地检查病房实际床位数。现场清点设备，同时结合主任汇报。</a:t>
                      </a:r>
                      <a:endParaRPr lang="zh-CN" altLang="en-US"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a:solidFill>
                            <a:srgbClr val="000000"/>
                          </a:solidFill>
                          <a:effectLst/>
                          <a:latin typeface="+mn-ea"/>
                          <a:ea typeface="+mn-ea"/>
                        </a:rPr>
                        <a:t>是，</a:t>
                      </a:r>
                      <a:r>
                        <a:rPr lang="en-US" altLang="zh-CN" sz="1000" b="0" i="0" u="none" strike="noStrike">
                          <a:solidFill>
                            <a:srgbClr val="000000"/>
                          </a:solidFill>
                          <a:effectLst/>
                          <a:latin typeface="+mn-ea"/>
                          <a:ea typeface="+mn-ea"/>
                        </a:rPr>
                        <a:t>3</a:t>
                      </a:r>
                      <a:r>
                        <a:rPr lang="zh-CN" altLang="en-US" sz="1000" b="0" i="0" u="none" strike="noStrike">
                          <a:solidFill>
                            <a:srgbClr val="000000"/>
                          </a:solidFill>
                          <a:effectLst/>
                          <a:latin typeface="+mn-ea"/>
                          <a:ea typeface="+mn-ea"/>
                        </a:rPr>
                        <a:t>分</a:t>
                      </a:r>
                      <a:endParaRPr lang="zh-CN" altLang="en-US" sz="10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mn-ea"/>
                          <a:ea typeface="+mn-ea"/>
                        </a:rPr>
                        <a:t>否，</a:t>
                      </a:r>
                      <a:r>
                        <a:rPr lang="en-US" altLang="zh-CN" sz="1000" b="0" i="0" u="none" strike="noStrike" dirty="0">
                          <a:solidFill>
                            <a:srgbClr val="000000"/>
                          </a:solidFill>
                          <a:effectLst/>
                          <a:latin typeface="+mn-ea"/>
                          <a:ea typeface="+mn-ea"/>
                        </a:rPr>
                        <a:t>0</a:t>
                      </a:r>
                      <a:r>
                        <a:rPr lang="zh-CN" altLang="en-US" sz="1000" b="0" i="0" u="none" strike="noStrike" dirty="0">
                          <a:solidFill>
                            <a:srgbClr val="000000"/>
                          </a:solidFill>
                          <a:effectLst/>
                          <a:latin typeface="+mn-ea"/>
                          <a:ea typeface="+mn-ea"/>
                        </a:rPr>
                        <a:t>分</a:t>
                      </a:r>
                      <a:endParaRPr lang="zh-CN" altLang="en-US"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83492">
                <a:tc vMerge="1">
                  <a:tcPr/>
                </a:tc>
                <a:tc>
                  <a:txBody>
                    <a:bodyPr/>
                    <a:lstStyle/>
                    <a:p>
                      <a:pPr algn="l" fontAlgn="ctr"/>
                      <a:r>
                        <a:rPr lang="zh-CN" altLang="en-US" sz="1000" b="0" i="0" u="none" strike="noStrike" dirty="0">
                          <a:solidFill>
                            <a:srgbClr val="A60000"/>
                          </a:solidFill>
                          <a:effectLst/>
                          <a:latin typeface="+mn-ea"/>
                          <a:ea typeface="+mn-ea"/>
                        </a:rPr>
                        <a:t>具有高流量氧疗设备（准入项）</a:t>
                      </a:r>
                      <a:endParaRPr lang="zh-CN" altLang="en-US" sz="1000" b="0" i="0" u="none" strike="noStrike" dirty="0">
                        <a:solidFill>
                          <a:srgbClr val="A6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a:solidFill>
                            <a:srgbClr val="000000"/>
                          </a:solidFill>
                          <a:effectLst/>
                          <a:latin typeface="+mn-ea"/>
                          <a:ea typeface="+mn-ea"/>
                        </a:rPr>
                        <a:t>是，</a:t>
                      </a:r>
                      <a:r>
                        <a:rPr lang="en-US" altLang="zh-CN" sz="1000" b="0" i="0" u="none" strike="noStrike">
                          <a:solidFill>
                            <a:srgbClr val="000000"/>
                          </a:solidFill>
                          <a:effectLst/>
                          <a:latin typeface="+mn-ea"/>
                          <a:ea typeface="+mn-ea"/>
                        </a:rPr>
                        <a:t>2</a:t>
                      </a:r>
                      <a:r>
                        <a:rPr lang="zh-CN" altLang="en-US" sz="1000" b="0" i="0" u="none" strike="noStrike">
                          <a:solidFill>
                            <a:srgbClr val="000000"/>
                          </a:solidFill>
                          <a:effectLst/>
                          <a:latin typeface="+mn-ea"/>
                          <a:ea typeface="+mn-ea"/>
                        </a:rPr>
                        <a:t>分</a:t>
                      </a:r>
                      <a:endParaRPr lang="zh-CN" altLang="en-US" sz="10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a:solidFill>
                            <a:srgbClr val="000000"/>
                          </a:solidFill>
                          <a:effectLst/>
                          <a:latin typeface="+mn-ea"/>
                          <a:ea typeface="+mn-ea"/>
                        </a:rPr>
                        <a:t>否，</a:t>
                      </a:r>
                      <a:r>
                        <a:rPr lang="en-US" altLang="zh-CN" sz="1000" b="0" i="0" u="none" strike="noStrike">
                          <a:solidFill>
                            <a:srgbClr val="000000"/>
                          </a:solidFill>
                          <a:effectLst/>
                          <a:latin typeface="+mn-ea"/>
                          <a:ea typeface="+mn-ea"/>
                        </a:rPr>
                        <a:t>0</a:t>
                      </a:r>
                      <a:r>
                        <a:rPr lang="zh-CN" altLang="en-US" sz="1000" b="0" i="0" u="none" strike="noStrike">
                          <a:solidFill>
                            <a:srgbClr val="000000"/>
                          </a:solidFill>
                          <a:effectLst/>
                          <a:latin typeface="+mn-ea"/>
                          <a:ea typeface="+mn-ea"/>
                        </a:rPr>
                        <a:t>分</a:t>
                      </a:r>
                      <a:endParaRPr lang="zh-CN" altLang="en-US" sz="10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37976">
                <a:tc vMerge="1">
                  <a:tcPr/>
                </a:tc>
                <a:tc>
                  <a:txBody>
                    <a:bodyPr/>
                    <a:lstStyle/>
                    <a:p>
                      <a:pPr algn="l" fontAlgn="ctr"/>
                      <a:r>
                        <a:rPr lang="zh-CN" altLang="en-US" sz="1000" b="0" i="0" u="none" strike="noStrike" dirty="0">
                          <a:solidFill>
                            <a:srgbClr val="A60000"/>
                          </a:solidFill>
                          <a:effectLst/>
                          <a:latin typeface="+mn-ea"/>
                          <a:ea typeface="+mn-ea"/>
                        </a:rPr>
                        <a:t>具有无创呼吸机（准入项）</a:t>
                      </a:r>
                      <a:endParaRPr lang="zh-CN" altLang="en-US" sz="1000" b="0" i="0" u="none" strike="noStrike" dirty="0">
                        <a:solidFill>
                          <a:srgbClr val="A6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a:solidFill>
                            <a:srgbClr val="000000"/>
                          </a:solidFill>
                          <a:effectLst/>
                          <a:latin typeface="+mn-ea"/>
                          <a:ea typeface="+mn-ea"/>
                        </a:rPr>
                        <a:t>总台数≥</a:t>
                      </a:r>
                      <a:r>
                        <a:rPr lang="en-US" altLang="zh-CN" sz="1000" b="0" i="0" u="none" strike="noStrike">
                          <a:solidFill>
                            <a:srgbClr val="000000"/>
                          </a:solidFill>
                          <a:effectLst/>
                          <a:latin typeface="+mn-ea"/>
                          <a:ea typeface="+mn-ea"/>
                        </a:rPr>
                        <a:t>6</a:t>
                      </a:r>
                      <a:r>
                        <a:rPr lang="zh-CN" altLang="en-US" sz="1000" b="0" i="0" u="none" strike="noStrike">
                          <a:solidFill>
                            <a:srgbClr val="000000"/>
                          </a:solidFill>
                          <a:effectLst/>
                          <a:latin typeface="+mn-ea"/>
                          <a:ea typeface="+mn-ea"/>
                        </a:rPr>
                        <a:t>，</a:t>
                      </a:r>
                      <a:r>
                        <a:rPr lang="en-US" altLang="zh-CN" sz="1000" b="0" i="0" u="none" strike="noStrike">
                          <a:solidFill>
                            <a:srgbClr val="000000"/>
                          </a:solidFill>
                          <a:effectLst/>
                          <a:latin typeface="+mn-ea"/>
                          <a:ea typeface="+mn-ea"/>
                        </a:rPr>
                        <a:t>3</a:t>
                      </a:r>
                      <a:r>
                        <a:rPr lang="zh-CN" altLang="en-US" sz="1000" b="0" i="0" u="none" strike="noStrike">
                          <a:solidFill>
                            <a:srgbClr val="000000"/>
                          </a:solidFill>
                          <a:effectLst/>
                          <a:latin typeface="+mn-ea"/>
                          <a:ea typeface="+mn-ea"/>
                        </a:rPr>
                        <a:t>分</a:t>
                      </a:r>
                      <a:endParaRPr lang="zh-CN" altLang="en-US" sz="10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dirty="0">
                          <a:solidFill>
                            <a:srgbClr val="000000"/>
                          </a:solidFill>
                          <a:effectLst/>
                          <a:latin typeface="+mn-ea"/>
                          <a:ea typeface="+mn-ea"/>
                        </a:rPr>
                        <a:t>总台数</a:t>
                      </a:r>
                      <a:r>
                        <a:rPr lang="en-US" altLang="zh-CN" sz="1000" b="0" i="0" u="none" strike="noStrike" dirty="0">
                          <a:solidFill>
                            <a:srgbClr val="000000"/>
                          </a:solidFill>
                          <a:effectLst/>
                          <a:latin typeface="+mn-ea"/>
                          <a:ea typeface="+mn-ea"/>
                        </a:rPr>
                        <a:t>3-5</a:t>
                      </a:r>
                      <a:r>
                        <a:rPr lang="zh-CN" altLang="en-US" sz="1000" b="0" i="0" u="none" strike="noStrike" dirty="0">
                          <a:solidFill>
                            <a:srgbClr val="000000"/>
                          </a:solidFill>
                          <a:effectLst/>
                          <a:latin typeface="+mn-ea"/>
                          <a:ea typeface="+mn-ea"/>
                        </a:rPr>
                        <a:t>，</a:t>
                      </a:r>
                      <a:r>
                        <a:rPr lang="en-US" altLang="zh-CN" sz="1000" b="0" i="0" u="none" strike="noStrike" dirty="0">
                          <a:solidFill>
                            <a:srgbClr val="000000"/>
                          </a:solidFill>
                          <a:effectLst/>
                          <a:latin typeface="+mn-ea"/>
                          <a:ea typeface="+mn-ea"/>
                        </a:rPr>
                        <a:t>2</a:t>
                      </a:r>
                      <a:r>
                        <a:rPr lang="zh-CN" altLang="en-US" sz="1000" b="0" i="0" u="none" strike="noStrike" dirty="0">
                          <a:solidFill>
                            <a:srgbClr val="000000"/>
                          </a:solidFill>
                          <a:effectLst/>
                          <a:latin typeface="+mn-ea"/>
                          <a:ea typeface="+mn-ea"/>
                        </a:rPr>
                        <a:t>分</a:t>
                      </a:r>
                      <a:endParaRPr lang="en-US" altLang="zh-CN" sz="1000" b="0" i="0" u="none" strike="noStrike" dirty="0">
                        <a:solidFill>
                          <a:srgbClr val="000000"/>
                        </a:solidFill>
                        <a:effectLst/>
                        <a:latin typeface="+mn-ea"/>
                        <a:ea typeface="+mn-ea"/>
                      </a:endParaRPr>
                    </a:p>
                    <a:p>
                      <a:pPr algn="l" fontAlgn="ctr"/>
                      <a:r>
                        <a:rPr lang="zh-CN" altLang="en-US" sz="1000" b="0" i="0" u="none" strike="noStrike" dirty="0">
                          <a:solidFill>
                            <a:srgbClr val="000000"/>
                          </a:solidFill>
                          <a:effectLst/>
                          <a:latin typeface="+mn-ea"/>
                          <a:ea typeface="+mn-ea"/>
                        </a:rPr>
                        <a:t>总台数≤</a:t>
                      </a:r>
                      <a:r>
                        <a:rPr lang="en-US" altLang="zh-CN" sz="1000" b="0" i="0" u="none" strike="noStrike" dirty="0">
                          <a:solidFill>
                            <a:srgbClr val="000000"/>
                          </a:solidFill>
                          <a:effectLst/>
                          <a:latin typeface="+mn-ea"/>
                          <a:ea typeface="+mn-ea"/>
                        </a:rPr>
                        <a:t>3</a:t>
                      </a:r>
                      <a:r>
                        <a:rPr lang="zh-CN" altLang="en-US" sz="1000" b="0" i="0" u="none" strike="noStrike" dirty="0">
                          <a:solidFill>
                            <a:srgbClr val="000000"/>
                          </a:solidFill>
                          <a:effectLst/>
                          <a:latin typeface="+mn-ea"/>
                          <a:ea typeface="+mn-ea"/>
                        </a:rPr>
                        <a:t>，</a:t>
                      </a:r>
                      <a:r>
                        <a:rPr lang="en-US" altLang="zh-CN" sz="1000" b="0" i="0" u="none" strike="noStrike" dirty="0">
                          <a:solidFill>
                            <a:srgbClr val="000000"/>
                          </a:solidFill>
                          <a:effectLst/>
                          <a:latin typeface="+mn-ea"/>
                          <a:ea typeface="+mn-ea"/>
                        </a:rPr>
                        <a:t>1</a:t>
                      </a:r>
                      <a:r>
                        <a:rPr lang="zh-CN" altLang="en-US" sz="1000" b="0" i="0" u="none" strike="noStrike" dirty="0">
                          <a:solidFill>
                            <a:srgbClr val="000000"/>
                          </a:solidFill>
                          <a:effectLst/>
                          <a:latin typeface="+mn-ea"/>
                          <a:ea typeface="+mn-ea"/>
                        </a:rPr>
                        <a:t>分</a:t>
                      </a:r>
                      <a:endParaRPr lang="zh-CN" altLang="en-US"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83492">
                <a:tc vMerge="1">
                  <a:tcPr/>
                </a:tc>
                <a:tc>
                  <a:txBody>
                    <a:bodyPr/>
                    <a:lstStyle/>
                    <a:p>
                      <a:pPr algn="l" fontAlgn="ctr"/>
                      <a:r>
                        <a:rPr lang="zh-CN" altLang="en-US" sz="1000" b="0" i="0" u="none" strike="noStrike" dirty="0">
                          <a:solidFill>
                            <a:srgbClr val="A60000"/>
                          </a:solidFill>
                          <a:effectLst/>
                          <a:latin typeface="+mn-ea"/>
                          <a:ea typeface="+mn-ea"/>
                        </a:rPr>
                        <a:t>有创呼吸机台数不低于床位数的一半（准入项）</a:t>
                      </a:r>
                      <a:endParaRPr lang="zh-CN" altLang="en-US" sz="1000" b="0" i="0" u="none" strike="noStrike" dirty="0">
                        <a:solidFill>
                          <a:srgbClr val="A6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a:solidFill>
                            <a:srgbClr val="000000"/>
                          </a:solidFill>
                          <a:effectLst/>
                          <a:latin typeface="+mn-ea"/>
                          <a:ea typeface="+mn-ea"/>
                        </a:rPr>
                        <a:t>是，</a:t>
                      </a:r>
                      <a:r>
                        <a:rPr lang="en-US" altLang="zh-CN" sz="1000" b="0" i="0" u="none" strike="noStrike">
                          <a:solidFill>
                            <a:srgbClr val="000000"/>
                          </a:solidFill>
                          <a:effectLst/>
                          <a:latin typeface="+mn-ea"/>
                          <a:ea typeface="+mn-ea"/>
                        </a:rPr>
                        <a:t>3</a:t>
                      </a:r>
                      <a:r>
                        <a:rPr lang="zh-CN" altLang="en-US" sz="1000" b="0" i="0" u="none" strike="noStrike">
                          <a:solidFill>
                            <a:srgbClr val="000000"/>
                          </a:solidFill>
                          <a:effectLst/>
                          <a:latin typeface="+mn-ea"/>
                          <a:ea typeface="+mn-ea"/>
                        </a:rPr>
                        <a:t>分</a:t>
                      </a:r>
                      <a:endParaRPr lang="zh-CN" altLang="en-US" sz="10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dirty="0">
                          <a:solidFill>
                            <a:srgbClr val="000000"/>
                          </a:solidFill>
                          <a:effectLst/>
                          <a:latin typeface="+mn-ea"/>
                          <a:ea typeface="+mn-ea"/>
                        </a:rPr>
                        <a:t>否，</a:t>
                      </a:r>
                      <a:r>
                        <a:rPr lang="en-US" altLang="zh-CN" sz="1000" b="0" i="0" u="none" strike="noStrike" dirty="0">
                          <a:solidFill>
                            <a:srgbClr val="000000"/>
                          </a:solidFill>
                          <a:effectLst/>
                          <a:latin typeface="+mn-ea"/>
                          <a:ea typeface="+mn-ea"/>
                        </a:rPr>
                        <a:t>0</a:t>
                      </a:r>
                      <a:r>
                        <a:rPr lang="zh-CN" altLang="en-US" sz="1000" b="0" i="0" u="none" strike="noStrike" dirty="0">
                          <a:solidFill>
                            <a:srgbClr val="000000"/>
                          </a:solidFill>
                          <a:effectLst/>
                          <a:latin typeface="+mn-ea"/>
                          <a:ea typeface="+mn-ea"/>
                        </a:rPr>
                        <a:t>分</a:t>
                      </a:r>
                      <a:endParaRPr lang="zh-CN" altLang="en-US"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673128">
                <a:tc vMerge="1">
                  <a:tcPr/>
                </a:tc>
                <a:tc>
                  <a:txBody>
                    <a:bodyPr/>
                    <a:lstStyle/>
                    <a:p>
                      <a:pPr algn="l" fontAlgn="ctr"/>
                      <a:r>
                        <a:rPr lang="zh-CN" altLang="en-US" sz="1000" b="0" i="0" u="none" strike="noStrike" dirty="0">
                          <a:solidFill>
                            <a:srgbClr val="A60000"/>
                          </a:solidFill>
                          <a:effectLst/>
                          <a:latin typeface="+mn-ea"/>
                          <a:ea typeface="+mn-ea"/>
                        </a:rPr>
                        <a:t>微量泵、</a:t>
                      </a:r>
                      <a:r>
                        <a:rPr lang="en-US" altLang="zh-CN" sz="1000" b="0" i="0" u="none" strike="noStrike" dirty="0">
                          <a:solidFill>
                            <a:srgbClr val="A60000"/>
                          </a:solidFill>
                          <a:effectLst/>
                          <a:latin typeface="+mn-ea"/>
                          <a:ea typeface="+mn-ea"/>
                        </a:rPr>
                        <a:t>ECMO</a:t>
                      </a:r>
                      <a:r>
                        <a:rPr lang="zh-CN" altLang="en-US" sz="1000" b="0" i="0" u="none" strike="noStrike" dirty="0">
                          <a:solidFill>
                            <a:srgbClr val="A60000"/>
                          </a:solidFill>
                          <a:effectLst/>
                          <a:latin typeface="+mn-ea"/>
                          <a:ea typeface="+mn-ea"/>
                        </a:rPr>
                        <a:t>、转运呼吸机、床旁血气分析仪、床旁超声、床旁纤支镜、床旁</a:t>
                      </a:r>
                      <a:r>
                        <a:rPr lang="en-US" altLang="zh-CN" sz="1000" b="0" i="0" u="none" strike="noStrike" dirty="0">
                          <a:solidFill>
                            <a:srgbClr val="A60000"/>
                          </a:solidFill>
                          <a:effectLst/>
                          <a:latin typeface="+mn-ea"/>
                          <a:ea typeface="+mn-ea"/>
                        </a:rPr>
                        <a:t>X</a:t>
                      </a:r>
                      <a:r>
                        <a:rPr lang="zh-CN" altLang="en-US" sz="1000" b="0" i="0" u="none" strike="noStrike" dirty="0">
                          <a:solidFill>
                            <a:srgbClr val="A60000"/>
                          </a:solidFill>
                          <a:effectLst/>
                          <a:latin typeface="+mn-ea"/>
                          <a:ea typeface="+mn-ea"/>
                        </a:rPr>
                        <a:t>光及</a:t>
                      </a:r>
                      <a:r>
                        <a:rPr lang="en-US" altLang="zh-CN" sz="1000" b="0" i="0" u="none" strike="noStrike" dirty="0">
                          <a:solidFill>
                            <a:srgbClr val="A60000"/>
                          </a:solidFill>
                          <a:effectLst/>
                          <a:latin typeface="+mn-ea"/>
                          <a:ea typeface="+mn-ea"/>
                        </a:rPr>
                        <a:t>CT</a:t>
                      </a:r>
                      <a:r>
                        <a:rPr lang="zh-CN" altLang="en-US" sz="1000" b="0" i="0" u="none" strike="noStrike" dirty="0">
                          <a:solidFill>
                            <a:srgbClr val="A60000"/>
                          </a:solidFill>
                          <a:effectLst/>
                          <a:latin typeface="+mn-ea"/>
                          <a:ea typeface="+mn-ea"/>
                        </a:rPr>
                        <a:t>、</a:t>
                      </a:r>
                      <a:r>
                        <a:rPr lang="en-US" altLang="zh-CN" sz="1000" b="0" i="0" u="none" strike="noStrike" dirty="0" err="1">
                          <a:solidFill>
                            <a:srgbClr val="A60000"/>
                          </a:solidFill>
                          <a:effectLst/>
                          <a:latin typeface="+mn-ea"/>
                          <a:ea typeface="+mn-ea"/>
                        </a:rPr>
                        <a:t>PiCCO</a:t>
                      </a:r>
                      <a:r>
                        <a:rPr lang="zh-CN" altLang="en-US" sz="1000" b="0" i="0" u="none" strike="noStrike" dirty="0">
                          <a:solidFill>
                            <a:srgbClr val="A60000"/>
                          </a:solidFill>
                          <a:effectLst/>
                          <a:latin typeface="+mn-ea"/>
                          <a:ea typeface="+mn-ea"/>
                        </a:rPr>
                        <a:t>、血液净化设备、呼吸力学监测设备、康复治疗设备等。（准入项）</a:t>
                      </a:r>
                      <a:endParaRPr lang="zh-CN" altLang="en-US" sz="1000" b="0" i="0" u="none" strike="noStrike" dirty="0">
                        <a:solidFill>
                          <a:srgbClr val="A6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dirty="0">
                          <a:solidFill>
                            <a:srgbClr val="000000"/>
                          </a:solidFill>
                          <a:effectLst/>
                          <a:latin typeface="+mn-ea"/>
                          <a:ea typeface="+mn-ea"/>
                        </a:rPr>
                        <a:t>是，</a:t>
                      </a:r>
                      <a:r>
                        <a:rPr lang="en-US" altLang="zh-CN" sz="1000" b="0" i="0" u="none" strike="noStrike" dirty="0">
                          <a:solidFill>
                            <a:srgbClr val="000000"/>
                          </a:solidFill>
                          <a:effectLst/>
                          <a:latin typeface="+mn-ea"/>
                          <a:ea typeface="+mn-ea"/>
                        </a:rPr>
                        <a:t>3</a:t>
                      </a:r>
                      <a:r>
                        <a:rPr lang="zh-CN" altLang="en-US" sz="1000" b="0" i="0" u="none" strike="noStrike" dirty="0">
                          <a:solidFill>
                            <a:srgbClr val="000000"/>
                          </a:solidFill>
                          <a:effectLst/>
                          <a:latin typeface="+mn-ea"/>
                          <a:ea typeface="+mn-ea"/>
                        </a:rPr>
                        <a:t>分</a:t>
                      </a:r>
                      <a:endParaRPr lang="zh-CN" altLang="en-US"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dirty="0">
                          <a:solidFill>
                            <a:srgbClr val="000000"/>
                          </a:solidFill>
                          <a:effectLst/>
                          <a:latin typeface="+mn-ea"/>
                          <a:ea typeface="+mn-ea"/>
                        </a:rPr>
                        <a:t>否，</a:t>
                      </a:r>
                      <a:r>
                        <a:rPr lang="en-US" altLang="zh-CN" sz="1000" b="0" i="0" u="none" strike="noStrike" dirty="0">
                          <a:solidFill>
                            <a:srgbClr val="000000"/>
                          </a:solidFill>
                          <a:effectLst/>
                          <a:latin typeface="+mn-ea"/>
                          <a:ea typeface="+mn-ea"/>
                        </a:rPr>
                        <a:t>0</a:t>
                      </a:r>
                      <a:r>
                        <a:rPr lang="zh-CN" altLang="en-US" sz="1000" b="0" i="0" u="none" strike="noStrike" dirty="0">
                          <a:solidFill>
                            <a:srgbClr val="000000"/>
                          </a:solidFill>
                          <a:effectLst/>
                          <a:latin typeface="+mn-ea"/>
                          <a:ea typeface="+mn-ea"/>
                        </a:rPr>
                        <a:t>分</a:t>
                      </a:r>
                      <a:endParaRPr lang="zh-CN" altLang="en-US" sz="10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txBox="1"/>
          <p:nvPr/>
        </p:nvSpPr>
        <p:spPr>
          <a:xfrm>
            <a:off x="242452" y="134746"/>
            <a:ext cx="7886700"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400" dirty="0">
                <a:solidFill>
                  <a:srgbClr val="8D1E25"/>
                </a:solidFill>
                <a:latin typeface="微软雅黑" panose="020B0503020204020204" charset="-122"/>
                <a:ea typeface="微软雅黑" panose="020B0503020204020204" charset="-122"/>
                <a:cs typeface="Arial" panose="020B0604020202020204" pitchFamily="34" charset="0"/>
                <a:sym typeface="+mn-ea"/>
              </a:rPr>
              <a:t>人员设置</a:t>
            </a:r>
            <a:r>
              <a:rPr lang="zh-CN" altLang="en-US" sz="2000" dirty="0">
                <a:solidFill>
                  <a:srgbClr val="8D1E25"/>
                </a:solidFill>
                <a:latin typeface="微软雅黑" panose="020B0503020204020204" charset="-122"/>
                <a:cs typeface="Arial" panose="020B0604020202020204" pitchFamily="34" charset="0"/>
                <a:sym typeface="+mn-ea"/>
              </a:rPr>
              <a:t>（红色</a:t>
            </a:r>
            <a:r>
              <a:rPr lang="zh-CN" altLang="en-US" sz="2000" dirty="0">
                <a:solidFill>
                  <a:schemeClr val="tx1"/>
                </a:solidFill>
                <a:latin typeface="微软雅黑" panose="020B0503020204020204" charset="-122"/>
                <a:cs typeface="Arial" panose="020B0604020202020204" pitchFamily="34" charset="0"/>
                <a:sym typeface="+mn-ea"/>
              </a:rPr>
              <a:t>字体代表必备项；</a:t>
            </a:r>
            <a:r>
              <a:rPr lang="zh-CN" altLang="en-US" sz="2000" dirty="0">
                <a:solidFill>
                  <a:srgbClr val="0070C0"/>
                </a:solidFill>
                <a:latin typeface="微软雅黑" panose="020B0503020204020204" charset="-122"/>
                <a:cs typeface="Arial" panose="020B0604020202020204" pitchFamily="34" charset="0"/>
                <a:sym typeface="+mn-ea"/>
              </a:rPr>
              <a:t>蓝色</a:t>
            </a:r>
            <a:r>
              <a:rPr lang="zh-CN" altLang="en-US" sz="2000" dirty="0">
                <a:solidFill>
                  <a:schemeClr val="tx1"/>
                </a:solidFill>
                <a:latin typeface="微软雅黑" panose="020B0503020204020204" charset="-122"/>
                <a:cs typeface="Arial" panose="020B0604020202020204" pitchFamily="34" charset="0"/>
                <a:sym typeface="+mn-ea"/>
              </a:rPr>
              <a:t>字体代表加分项</a:t>
            </a:r>
            <a:r>
              <a:rPr lang="zh-CN" altLang="en-US" sz="2000" dirty="0">
                <a:solidFill>
                  <a:srgbClr val="8D1E25"/>
                </a:solidFill>
                <a:latin typeface="微软雅黑" panose="020B0503020204020204" charset="-122"/>
                <a:cs typeface="Arial" panose="020B0604020202020204" pitchFamily="34" charset="0"/>
                <a:sym typeface="+mn-ea"/>
              </a:rPr>
              <a:t>）</a:t>
            </a:r>
            <a:endPar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a:p>
            <a:pPr algn="l"/>
            <a:endPar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3" name="内容占位符 2"/>
          <p:cNvSpPr txBox="1"/>
          <p:nvPr/>
        </p:nvSpPr>
        <p:spPr>
          <a:xfrm>
            <a:off x="5217561" y="4519061"/>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4" name="表格 3"/>
          <p:cNvGraphicFramePr>
            <a:graphicFrameLocks noGrp="1"/>
          </p:cNvGraphicFramePr>
          <p:nvPr/>
        </p:nvGraphicFramePr>
        <p:xfrm>
          <a:off x="251323" y="797961"/>
          <a:ext cx="8641353" cy="1669287"/>
        </p:xfrm>
        <a:graphic>
          <a:graphicData uri="http://schemas.openxmlformats.org/drawingml/2006/table">
            <a:tbl>
              <a:tblPr/>
              <a:tblGrid>
                <a:gridCol w="738855"/>
                <a:gridCol w="2988527"/>
                <a:gridCol w="671774"/>
                <a:gridCol w="1994674"/>
                <a:gridCol w="447443"/>
                <a:gridCol w="952587"/>
                <a:gridCol w="847493"/>
              </a:tblGrid>
              <a:tr h="317162">
                <a:tc gridSpan="2">
                  <a:txBody>
                    <a:bodyPr/>
                    <a:lstStyle/>
                    <a:p>
                      <a:pPr algn="ctr" fontAlgn="ctr"/>
                      <a:r>
                        <a:rPr lang="zh-CN" altLang="en-US" sz="1100" b="1" i="0" u="none" strike="noStrike">
                          <a:solidFill>
                            <a:srgbClr val="000000"/>
                          </a:solidFill>
                          <a:effectLst/>
                          <a:latin typeface="+mn-ea"/>
                          <a:ea typeface="+mn-ea"/>
                        </a:rPr>
                        <a:t>业务能力考核指标</a:t>
                      </a:r>
                      <a:endParaRPr lang="zh-CN" altLang="en-US" sz="1100" b="1"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100" b="1" i="0" u="none" strike="noStrike">
                          <a:solidFill>
                            <a:srgbClr val="000000"/>
                          </a:solidFill>
                          <a:effectLst/>
                          <a:latin typeface="+mn-ea"/>
                          <a:ea typeface="+mn-ea"/>
                        </a:rPr>
                        <a:t>实地认定场景</a:t>
                      </a:r>
                      <a:endParaRPr lang="zh-CN" altLang="en-US" sz="1100" b="1"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000000"/>
                          </a:solidFill>
                          <a:effectLst/>
                          <a:latin typeface="+mn-ea"/>
                          <a:ea typeface="+mn-ea"/>
                        </a:rPr>
                        <a:t>检查标准与方法</a:t>
                      </a:r>
                      <a:endParaRPr lang="zh-CN" altLang="en-US" sz="1100" b="1"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FFFFFF"/>
                          </a:solidFill>
                          <a:effectLst/>
                          <a:latin typeface="+mn-ea"/>
                          <a:ea typeface="+mn-ea"/>
                        </a:rPr>
                        <a:t>自评</a:t>
                      </a:r>
                      <a:endParaRPr lang="zh-CN" altLang="en-US" sz="1100" b="1" i="0" u="none" strike="noStrike">
                        <a:solidFill>
                          <a:srgbClr val="FFFFFF"/>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a:solidFill>
                            <a:srgbClr val="000000"/>
                          </a:solidFill>
                          <a:effectLst/>
                          <a:latin typeface="+mn-ea"/>
                          <a:ea typeface="+mn-ea"/>
                        </a:rPr>
                        <a:t>评分标准</a:t>
                      </a:r>
                      <a:endParaRPr lang="zh-CN" altLang="en-US" sz="1100" b="1"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r>
              <a:tr h="175089">
                <a:tc rowSpan="6">
                  <a:txBody>
                    <a:bodyPr/>
                    <a:lstStyle/>
                    <a:p>
                      <a:pPr algn="ctr" fontAlgn="ctr"/>
                      <a:r>
                        <a:rPr lang="zh-CN" altLang="en-US" sz="1100" b="1" i="0" u="none" strike="noStrike">
                          <a:solidFill>
                            <a:srgbClr val="000000"/>
                          </a:solidFill>
                          <a:effectLst/>
                          <a:latin typeface="+mn-ea"/>
                          <a:ea typeface="+mn-ea"/>
                        </a:rPr>
                        <a:t>人员（</a:t>
                      </a:r>
                      <a:r>
                        <a:rPr lang="en-US" altLang="zh-CN" sz="1100" b="1" i="0" u="none" strike="noStrike">
                          <a:solidFill>
                            <a:srgbClr val="000000"/>
                          </a:solidFill>
                          <a:effectLst/>
                          <a:latin typeface="+mn-ea"/>
                          <a:ea typeface="+mn-ea"/>
                        </a:rPr>
                        <a:t>11</a:t>
                      </a:r>
                      <a:r>
                        <a:rPr lang="zh-CN" altLang="en-US" sz="1100" b="1" i="0" u="none" strike="noStrike">
                          <a:solidFill>
                            <a:srgbClr val="000000"/>
                          </a:solidFill>
                          <a:effectLst/>
                          <a:latin typeface="+mn-ea"/>
                          <a:ea typeface="+mn-ea"/>
                        </a:rPr>
                        <a:t>）</a:t>
                      </a:r>
                      <a:endParaRPr lang="zh-CN" altLang="en-US" sz="1100" b="1"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A60000"/>
                          </a:solidFill>
                          <a:effectLst/>
                          <a:latin typeface="+mn-ea"/>
                          <a:ea typeface="+mn-ea"/>
                        </a:rPr>
                        <a:t>具有呼吸危重症亚专业的医师（准入项）</a:t>
                      </a:r>
                      <a:endParaRPr lang="zh-CN" altLang="en-US" sz="1100" b="0" i="0" u="none" strike="noStrike" dirty="0">
                        <a:solidFill>
                          <a:srgbClr val="A6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6">
                  <a:txBody>
                    <a:bodyPr/>
                    <a:lstStyle/>
                    <a:p>
                      <a:pPr algn="l" fontAlgn="ctr"/>
                      <a:r>
                        <a:rPr lang="zh-CN" altLang="en-US" sz="1100" b="0" i="0" u="none" strike="noStrike" dirty="0">
                          <a:solidFill>
                            <a:srgbClr val="000000"/>
                          </a:solidFill>
                          <a:effectLst/>
                          <a:latin typeface="+mn-ea"/>
                          <a:ea typeface="+mn-ea"/>
                        </a:rPr>
                        <a:t>会议室资料准备</a:t>
                      </a:r>
                      <a:endParaRPr lang="zh-CN" altLang="en-US" sz="11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6">
                  <a:txBody>
                    <a:bodyPr/>
                    <a:lstStyle/>
                    <a:p>
                      <a:pPr algn="l" fontAlgn="ctr"/>
                      <a:r>
                        <a:rPr lang="zh-CN" altLang="en-US" sz="1100" b="0" i="0" u="none" strike="noStrike">
                          <a:solidFill>
                            <a:srgbClr val="000000"/>
                          </a:solidFill>
                          <a:effectLst/>
                          <a:latin typeface="+mn-ea"/>
                          <a:ea typeface="+mn-ea"/>
                        </a:rPr>
                        <a:t>检查方法：实地检查，同时结合主任汇报为准（进修医生等非本科室正式医生，排入排班表，也纳入计算），需要人事科证明。</a:t>
                      </a:r>
                      <a:endParaRPr lang="zh-CN" altLang="en-US" sz="11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endParaRPr lang="en-US" altLang="zh-CN" sz="11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en-US" altLang="zh-CN" sz="1100" b="0" i="0" u="none" strike="noStrike">
                          <a:solidFill>
                            <a:srgbClr val="000000"/>
                          </a:solidFill>
                          <a:effectLst/>
                          <a:latin typeface="+mn-ea"/>
                          <a:ea typeface="+mn-ea"/>
                        </a:rPr>
                        <a:t>3</a:t>
                      </a:r>
                      <a:r>
                        <a:rPr lang="zh-CN" altLang="en-US" sz="1100" b="0" i="0" u="none" strike="noStrike">
                          <a:solidFill>
                            <a:srgbClr val="000000"/>
                          </a:solidFill>
                          <a:effectLst/>
                          <a:latin typeface="+mn-ea"/>
                          <a:ea typeface="+mn-ea"/>
                        </a:rPr>
                        <a:t>人及以上，</a:t>
                      </a:r>
                      <a:r>
                        <a:rPr lang="en-US" altLang="zh-CN" sz="1100" b="0" i="0" u="none" strike="noStrike">
                          <a:solidFill>
                            <a:srgbClr val="000000"/>
                          </a:solidFill>
                          <a:effectLst/>
                          <a:latin typeface="+mn-ea"/>
                          <a:ea typeface="+mn-ea"/>
                        </a:rPr>
                        <a:t>3</a:t>
                      </a:r>
                      <a:r>
                        <a:rPr lang="zh-CN" altLang="en-US" sz="1100" b="0" i="0" u="none" strike="noStrike">
                          <a:solidFill>
                            <a:srgbClr val="000000"/>
                          </a:solidFill>
                          <a:effectLst/>
                          <a:latin typeface="+mn-ea"/>
                          <a:ea typeface="+mn-ea"/>
                        </a:rPr>
                        <a:t>分</a:t>
                      </a:r>
                      <a:endParaRPr lang="zh-CN" altLang="en-US" sz="11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en-US" altLang="zh-CN" sz="1100" b="0" i="0" u="none" strike="noStrike">
                          <a:solidFill>
                            <a:srgbClr val="000000"/>
                          </a:solidFill>
                          <a:effectLst/>
                          <a:latin typeface="+mn-ea"/>
                          <a:ea typeface="+mn-ea"/>
                        </a:rPr>
                        <a:t>3</a:t>
                      </a:r>
                      <a:r>
                        <a:rPr lang="zh-CN" altLang="en-US" sz="1100" b="0" i="0" u="none" strike="noStrike">
                          <a:solidFill>
                            <a:srgbClr val="000000"/>
                          </a:solidFill>
                          <a:effectLst/>
                          <a:latin typeface="+mn-ea"/>
                          <a:ea typeface="+mn-ea"/>
                        </a:rPr>
                        <a:t>人以下，</a:t>
                      </a:r>
                      <a:r>
                        <a:rPr lang="en-US" altLang="zh-CN" sz="1100" b="0" i="0" u="none" strike="noStrike">
                          <a:solidFill>
                            <a:srgbClr val="000000"/>
                          </a:solidFill>
                          <a:effectLst/>
                          <a:latin typeface="+mn-ea"/>
                          <a:ea typeface="+mn-ea"/>
                        </a:rPr>
                        <a:t>1</a:t>
                      </a:r>
                      <a:r>
                        <a:rPr lang="zh-CN" altLang="en-US" sz="1100" b="0" i="0" u="none" strike="noStrike">
                          <a:solidFill>
                            <a:srgbClr val="000000"/>
                          </a:solidFill>
                          <a:effectLst/>
                          <a:latin typeface="+mn-ea"/>
                          <a:ea typeface="+mn-ea"/>
                        </a:rPr>
                        <a:t>分</a:t>
                      </a:r>
                      <a:endParaRPr lang="zh-CN" altLang="en-US" sz="11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0">
                <a:tc vMerge="1">
                  <a:tcPr/>
                </a:tc>
                <a:tc rowSpan="3">
                  <a:txBody>
                    <a:bodyPr/>
                    <a:lstStyle/>
                    <a:p>
                      <a:pPr algn="l" fontAlgn="ctr"/>
                      <a:r>
                        <a:rPr lang="zh-CN" altLang="en-US" sz="1100" b="0" i="0" u="none" strike="noStrike" dirty="0">
                          <a:solidFill>
                            <a:srgbClr val="A60000"/>
                          </a:solidFill>
                          <a:effectLst/>
                          <a:latin typeface="+mn-ea"/>
                          <a:ea typeface="+mn-ea"/>
                        </a:rPr>
                        <a:t>具有呼吸危重症亚专业的专科护士（准入项）</a:t>
                      </a:r>
                      <a:endParaRPr lang="zh-CN" altLang="en-US" sz="1100" b="0" i="0" u="none" strike="noStrike" dirty="0">
                        <a:solidFill>
                          <a:srgbClr val="A6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89932">
                <a:tc vMerge="1">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mn-ea"/>
                          <a:ea typeface="+mn-ea"/>
                        </a:rPr>
                        <a:t>是，</a:t>
                      </a:r>
                      <a:r>
                        <a:rPr lang="en-US" altLang="zh-CN" sz="1100" b="0" i="0" u="none" strike="noStrike">
                          <a:solidFill>
                            <a:srgbClr val="000000"/>
                          </a:solidFill>
                          <a:effectLst/>
                          <a:latin typeface="+mn-ea"/>
                          <a:ea typeface="+mn-ea"/>
                        </a:rPr>
                        <a:t>2</a:t>
                      </a:r>
                      <a:r>
                        <a:rPr lang="zh-CN" altLang="en-US" sz="1100" b="0" i="0" u="none" strike="noStrike">
                          <a:solidFill>
                            <a:srgbClr val="000000"/>
                          </a:solidFill>
                          <a:effectLst/>
                          <a:latin typeface="+mn-ea"/>
                          <a:ea typeface="+mn-ea"/>
                        </a:rPr>
                        <a:t>分</a:t>
                      </a:r>
                      <a:endParaRPr lang="zh-CN" altLang="en-US" sz="11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mn-ea"/>
                          <a:ea typeface="+mn-ea"/>
                        </a:rPr>
                        <a:t>否，</a:t>
                      </a:r>
                      <a:r>
                        <a:rPr lang="en-US" altLang="zh-CN" sz="1100" b="0" i="0" u="none" strike="noStrike" dirty="0">
                          <a:solidFill>
                            <a:srgbClr val="000000"/>
                          </a:solidFill>
                          <a:effectLst/>
                          <a:latin typeface="+mn-ea"/>
                          <a:ea typeface="+mn-ea"/>
                        </a:rPr>
                        <a:t>0</a:t>
                      </a:r>
                      <a:r>
                        <a:rPr lang="zh-CN" altLang="en-US" sz="1100" b="0" i="0" u="none" strike="noStrike" dirty="0">
                          <a:solidFill>
                            <a:srgbClr val="000000"/>
                          </a:solidFill>
                          <a:effectLst/>
                          <a:latin typeface="+mn-ea"/>
                          <a:ea typeface="+mn-ea"/>
                        </a:rPr>
                        <a:t>分</a:t>
                      </a:r>
                      <a:endParaRPr lang="zh-CN" altLang="en-US" sz="11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0">
                <a:tc vMerge="1">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rowSpan="2">
                  <a:txBody>
                    <a:bodyPr/>
                    <a:lstStyle/>
                    <a:p>
                      <a:pPr algn="l" fontAlgn="ctr"/>
                      <a:endParaRPr lang="en-US" altLang="zh-CN" sz="11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100" b="0" i="0" u="none" strike="noStrike">
                          <a:solidFill>
                            <a:srgbClr val="000000"/>
                          </a:solidFill>
                          <a:effectLst/>
                          <a:latin typeface="+mn-ea"/>
                          <a:ea typeface="+mn-ea"/>
                        </a:rPr>
                        <a:t>是，</a:t>
                      </a:r>
                      <a:r>
                        <a:rPr lang="en-US" altLang="zh-CN" sz="1100" b="0" i="0" u="none" strike="noStrike">
                          <a:solidFill>
                            <a:srgbClr val="000000"/>
                          </a:solidFill>
                          <a:effectLst/>
                          <a:latin typeface="+mn-ea"/>
                          <a:ea typeface="+mn-ea"/>
                        </a:rPr>
                        <a:t>3</a:t>
                      </a:r>
                      <a:r>
                        <a:rPr lang="zh-CN" altLang="en-US" sz="1100" b="0" i="0" u="none" strike="noStrike">
                          <a:solidFill>
                            <a:srgbClr val="000000"/>
                          </a:solidFill>
                          <a:effectLst/>
                          <a:latin typeface="+mn-ea"/>
                          <a:ea typeface="+mn-ea"/>
                        </a:rPr>
                        <a:t>分</a:t>
                      </a:r>
                      <a:endParaRPr lang="zh-CN" altLang="en-US" sz="1100" b="0" i="0" u="none" strike="noStrike">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100" b="0" i="0" u="none" strike="noStrike" dirty="0">
                          <a:solidFill>
                            <a:srgbClr val="000000"/>
                          </a:solidFill>
                          <a:effectLst/>
                          <a:latin typeface="+mn-ea"/>
                          <a:ea typeface="+mn-ea"/>
                        </a:rPr>
                        <a:t>否，</a:t>
                      </a:r>
                      <a:r>
                        <a:rPr lang="en-US" altLang="zh-CN" sz="1100" b="0" i="0" u="none" strike="noStrike" dirty="0">
                          <a:solidFill>
                            <a:srgbClr val="000000"/>
                          </a:solidFill>
                          <a:effectLst/>
                          <a:latin typeface="+mn-ea"/>
                          <a:ea typeface="+mn-ea"/>
                        </a:rPr>
                        <a:t>0</a:t>
                      </a:r>
                      <a:r>
                        <a:rPr lang="zh-CN" altLang="en-US" sz="1100" b="0" i="0" u="none" strike="noStrike" dirty="0">
                          <a:solidFill>
                            <a:srgbClr val="000000"/>
                          </a:solidFill>
                          <a:effectLst/>
                          <a:latin typeface="+mn-ea"/>
                          <a:ea typeface="+mn-ea"/>
                        </a:rPr>
                        <a:t>分</a:t>
                      </a:r>
                      <a:endParaRPr lang="zh-CN" altLang="en-US" sz="11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75089">
                <a:tc vMerge="1">
                  <a:tcPr/>
                </a:tc>
                <a:tc>
                  <a:txBody>
                    <a:bodyPr/>
                    <a:lstStyle/>
                    <a:p>
                      <a:pPr algn="l" fontAlgn="ctr"/>
                      <a:r>
                        <a:rPr lang="zh-CN" altLang="en-US" sz="1100" b="0" i="0" u="none" strike="noStrike" dirty="0">
                          <a:solidFill>
                            <a:srgbClr val="A60000"/>
                          </a:solidFill>
                          <a:effectLst/>
                          <a:latin typeface="+mn-ea"/>
                          <a:ea typeface="+mn-ea"/>
                        </a:rPr>
                        <a:t>具有呼吸危重症亚专业的呼吸治疗师（可由医师、护士进修后担任）（准入项）</a:t>
                      </a:r>
                      <a:endParaRPr lang="zh-CN" altLang="en-US" sz="1100" b="0" i="0" u="none" strike="noStrike" dirty="0">
                        <a:solidFill>
                          <a:srgbClr val="A6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0">
                <a:tc vMerge="1">
                  <a:tcPr/>
                </a:tc>
                <a:tc>
                  <a:txBody>
                    <a:bodyPr/>
                    <a:lstStyle/>
                    <a:p>
                      <a:pPr algn="l" fontAlgn="ctr"/>
                      <a:r>
                        <a:rPr lang="zh-CN" altLang="en-US" sz="1100" b="0" i="0" u="sng" strike="noStrike" dirty="0">
                          <a:solidFill>
                            <a:schemeClr val="accent2">
                              <a:lumMod val="50000"/>
                              <a:lumOff val="50000"/>
                            </a:schemeClr>
                          </a:solidFill>
                          <a:effectLst/>
                          <a:latin typeface="+mn-ea"/>
                          <a:ea typeface="+mn-ea"/>
                        </a:rPr>
                        <a:t>诊疗团队包含营养师、临床药师、康复治疗师等（加分项）</a:t>
                      </a:r>
                      <a:endParaRPr lang="zh-CN" altLang="en-US" sz="1100" b="0" i="0" u="sng" strike="noStrike" dirty="0">
                        <a:solidFill>
                          <a:schemeClr val="accent2">
                            <a:lumMod val="50000"/>
                            <a:lumOff val="50000"/>
                          </a:schemeClr>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a:txBody>
                    <a:bodyPr/>
                    <a:lstStyle/>
                    <a:p>
                      <a:pPr algn="l" fontAlgn="ctr"/>
                      <a:endParaRPr lang="en-US" altLang="zh-CN" sz="1100" b="0" i="0" u="none" strike="noStrike" dirty="0">
                        <a:solidFill>
                          <a:srgbClr val="000000"/>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8D1E25"/>
                          </a:solidFill>
                          <a:effectLst/>
                          <a:latin typeface="+mn-ea"/>
                          <a:ea typeface="+mn-ea"/>
                        </a:rPr>
                        <a:t>是，</a:t>
                      </a:r>
                      <a:r>
                        <a:rPr lang="en-US" altLang="zh-CN" sz="1100" b="0" i="0" u="none" strike="noStrike" dirty="0">
                          <a:solidFill>
                            <a:srgbClr val="8D1E25"/>
                          </a:solidFill>
                          <a:effectLst/>
                          <a:latin typeface="+mn-ea"/>
                          <a:ea typeface="+mn-ea"/>
                        </a:rPr>
                        <a:t>3</a:t>
                      </a:r>
                      <a:r>
                        <a:rPr lang="zh-CN" altLang="en-US" sz="1100" b="0" i="0" u="none" strike="noStrike" dirty="0">
                          <a:solidFill>
                            <a:srgbClr val="8D1E25"/>
                          </a:solidFill>
                          <a:effectLst/>
                          <a:latin typeface="+mn-ea"/>
                          <a:ea typeface="+mn-ea"/>
                        </a:rPr>
                        <a:t>分</a:t>
                      </a:r>
                      <a:endParaRPr lang="zh-CN" altLang="en-US" sz="1100" b="0" i="0" u="none" strike="noStrike" dirty="0">
                        <a:solidFill>
                          <a:srgbClr val="8D1E25"/>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8D1E25"/>
                          </a:solidFill>
                          <a:effectLst/>
                          <a:latin typeface="+mn-ea"/>
                          <a:ea typeface="+mn-ea"/>
                        </a:rPr>
                        <a:t>否，</a:t>
                      </a:r>
                      <a:r>
                        <a:rPr lang="en-US" altLang="zh-CN" sz="1100" b="0" i="0" u="none" strike="noStrike" dirty="0">
                          <a:solidFill>
                            <a:srgbClr val="8D1E25"/>
                          </a:solidFill>
                          <a:effectLst/>
                          <a:latin typeface="+mn-ea"/>
                          <a:ea typeface="+mn-ea"/>
                        </a:rPr>
                        <a:t>0</a:t>
                      </a:r>
                      <a:r>
                        <a:rPr lang="zh-CN" altLang="en-US" sz="1100" b="0" i="0" u="none" strike="noStrike" dirty="0">
                          <a:solidFill>
                            <a:srgbClr val="8D1E25"/>
                          </a:solidFill>
                          <a:effectLst/>
                          <a:latin typeface="+mn-ea"/>
                          <a:ea typeface="+mn-ea"/>
                        </a:rPr>
                        <a:t>分</a:t>
                      </a:r>
                      <a:endParaRPr lang="zh-CN" altLang="en-US" sz="1100" b="0" i="0" u="none" strike="noStrike" dirty="0">
                        <a:solidFill>
                          <a:srgbClr val="8D1E25"/>
                        </a:solidFill>
                        <a:effectLst/>
                        <a:latin typeface="+mn-ea"/>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7" name="标题 3"/>
          <p:cNvSpPr txBox="1"/>
          <p:nvPr/>
        </p:nvSpPr>
        <p:spPr>
          <a:xfrm>
            <a:off x="242570" y="134620"/>
            <a:ext cx="8813800"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业务能力考核指标：技术</a:t>
            </a:r>
            <a:r>
              <a:rPr lang="zh-CN" altLang="en-US" sz="1800" dirty="0">
                <a:solidFill>
                  <a:srgbClr val="8D1E25"/>
                </a:solidFill>
                <a:latin typeface="微软雅黑" panose="020B0503020204020204" charset="-122"/>
                <a:cs typeface="Arial" panose="020B0604020202020204" pitchFamily="34" charset="0"/>
                <a:sym typeface="+mn-ea"/>
              </a:rPr>
              <a:t>（红色</a:t>
            </a:r>
            <a:r>
              <a:rPr lang="zh-CN" altLang="en-US" sz="1800" dirty="0">
                <a:solidFill>
                  <a:schemeClr val="tx1"/>
                </a:solidFill>
                <a:latin typeface="微软雅黑" panose="020B0503020204020204" charset="-122"/>
                <a:cs typeface="Arial" panose="020B0604020202020204" pitchFamily="34" charset="0"/>
                <a:sym typeface="+mn-ea"/>
              </a:rPr>
              <a:t>字体代表必备项；</a:t>
            </a:r>
            <a:r>
              <a:rPr lang="zh-CN" altLang="en-US" sz="1800" dirty="0">
                <a:solidFill>
                  <a:srgbClr val="0070C0"/>
                </a:solidFill>
                <a:latin typeface="微软雅黑" panose="020B0503020204020204" charset="-122"/>
                <a:cs typeface="Arial" panose="020B0604020202020204" pitchFamily="34" charset="0"/>
                <a:sym typeface="+mn-ea"/>
              </a:rPr>
              <a:t>蓝色</a:t>
            </a:r>
            <a:r>
              <a:rPr lang="zh-CN" altLang="en-US" sz="1800" dirty="0">
                <a:solidFill>
                  <a:schemeClr val="tx1"/>
                </a:solidFill>
                <a:latin typeface="微软雅黑" panose="020B0503020204020204" charset="-122"/>
                <a:cs typeface="Arial" panose="020B0604020202020204" pitchFamily="34" charset="0"/>
                <a:sym typeface="+mn-ea"/>
              </a:rPr>
              <a:t>字体代表加分项</a:t>
            </a:r>
            <a:r>
              <a:rPr lang="zh-CN" altLang="en-US" sz="1800" dirty="0">
                <a:solidFill>
                  <a:srgbClr val="8D1E25"/>
                </a:solidFill>
                <a:latin typeface="微软雅黑" panose="020B0503020204020204" charset="-122"/>
                <a:cs typeface="Arial" panose="020B0604020202020204" pitchFamily="34" charset="0"/>
                <a:sym typeface="+mn-ea"/>
              </a:rPr>
              <a:t>）</a:t>
            </a:r>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a:p>
            <a:pPr algn="l"/>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8" name="内容占位符 2"/>
          <p:cNvSpPr txBox="1"/>
          <p:nvPr/>
        </p:nvSpPr>
        <p:spPr>
          <a:xfrm>
            <a:off x="4785064" y="4364778"/>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3" name="表格 2"/>
          <p:cNvGraphicFramePr>
            <a:graphicFrameLocks noGrp="1"/>
          </p:cNvGraphicFramePr>
          <p:nvPr/>
        </p:nvGraphicFramePr>
        <p:xfrm>
          <a:off x="182978" y="631951"/>
          <a:ext cx="8678524" cy="1939798"/>
        </p:xfrm>
        <a:graphic>
          <a:graphicData uri="http://schemas.openxmlformats.org/drawingml/2006/table">
            <a:tbl>
              <a:tblPr/>
              <a:tblGrid>
                <a:gridCol w="419188"/>
                <a:gridCol w="4140819"/>
                <a:gridCol w="773152"/>
                <a:gridCol w="1732045"/>
                <a:gridCol w="398722"/>
                <a:gridCol w="642169"/>
                <a:gridCol w="572429"/>
              </a:tblGrid>
              <a:tr h="401373">
                <a:tc gridSpan="2">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业务能力考核指标</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r>
              <a:tr h="680685">
                <a:tc row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技术（</a:t>
                      </a:r>
                      <a:r>
                        <a:rPr lang="en-US" altLang="zh-CN" sz="1100" b="1" i="0" u="none" strike="noStrike">
                          <a:solidFill>
                            <a:srgbClr val="000000"/>
                          </a:solidFill>
                          <a:effectLst/>
                          <a:latin typeface="微软雅黑" panose="020B0503020204020204" charset="-122"/>
                          <a:ea typeface="微软雅黑" panose="020B0503020204020204" charset="-122"/>
                        </a:rPr>
                        <a:t>13</a:t>
                      </a:r>
                      <a:r>
                        <a:rPr lang="zh-CN" altLang="en-US" sz="1100" b="1" i="0" u="none" strike="noStrike">
                          <a:solidFill>
                            <a:srgbClr val="000000"/>
                          </a:solidFill>
                          <a:effectLst/>
                          <a:latin typeface="微软雅黑" panose="020B0503020204020204" charset="-122"/>
                          <a:ea typeface="微软雅黑" panose="020B0503020204020204" charset="-122"/>
                        </a:rPr>
                        <a:t>）</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dirty="0">
                          <a:solidFill>
                            <a:srgbClr val="A60000"/>
                          </a:solidFill>
                          <a:effectLst/>
                          <a:latin typeface="微软雅黑" panose="020B0503020204020204" charset="-122"/>
                          <a:ea typeface="微软雅黑" panose="020B0503020204020204" charset="-122"/>
                        </a:rPr>
                        <a:t>PCCM</a:t>
                      </a:r>
                      <a:r>
                        <a:rPr lang="zh-CN" altLang="en-US" sz="1100" b="0" i="0" u="none" strike="noStrike" dirty="0">
                          <a:solidFill>
                            <a:srgbClr val="A60000"/>
                          </a:solidFill>
                          <a:effectLst/>
                          <a:latin typeface="微软雅黑" panose="020B0503020204020204" charset="-122"/>
                          <a:ea typeface="微软雅黑" panose="020B0503020204020204" charset="-122"/>
                        </a:rPr>
                        <a:t>专科医生具备气管插管术、动脉置管术、深静脉置管术、胸腔穿刺术、腹腔穿刺术、气管镜检查术、超声检查等技术，具备使用高流量、无创</a:t>
                      </a:r>
                      <a:r>
                        <a:rPr lang="en-US" altLang="zh-CN" sz="1100" b="0" i="0" u="none" strike="noStrike" dirty="0">
                          <a:solidFill>
                            <a:srgbClr val="A60000"/>
                          </a:solidFill>
                          <a:effectLst/>
                          <a:latin typeface="微软雅黑" panose="020B0503020204020204" charset="-122"/>
                          <a:ea typeface="微软雅黑" panose="020B0503020204020204" charset="-122"/>
                        </a:rPr>
                        <a:t>/</a:t>
                      </a:r>
                      <a:r>
                        <a:rPr lang="zh-CN" altLang="en-US" sz="1100" b="0" i="0" u="none" strike="noStrike" dirty="0">
                          <a:solidFill>
                            <a:srgbClr val="A60000"/>
                          </a:solidFill>
                          <a:effectLst/>
                          <a:latin typeface="微软雅黑" panose="020B0503020204020204" charset="-122"/>
                          <a:ea typeface="微软雅黑" panose="020B0503020204020204" charset="-122"/>
                        </a:rPr>
                        <a:t>有创呼吸机、血液净化设备等必备设备的能力（准入项）</a:t>
                      </a:r>
                      <a:endParaRPr lang="zh-CN" altLang="en-US" sz="1100" b="0" i="0" u="none" strike="noStrike" dirty="0">
                        <a:solidFill>
                          <a:srgbClr val="A6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3">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会议室资料准备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结合主任汇报，可通过近</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年里</a:t>
                      </a:r>
                      <a:r>
                        <a:rPr lang="en-US" altLang="zh-CN" sz="1100" b="0" i="0" u="none" strike="noStrike" dirty="0">
                          <a:solidFill>
                            <a:srgbClr val="000000"/>
                          </a:solidFill>
                          <a:effectLst/>
                          <a:latin typeface="微软雅黑" panose="020B0503020204020204" charset="-122"/>
                          <a:ea typeface="微软雅黑" panose="020B0503020204020204" charset="-122"/>
                        </a:rPr>
                        <a:t>HIS</a:t>
                      </a:r>
                      <a:r>
                        <a:rPr lang="zh-CN" altLang="en-US" sz="1100" b="0" i="0" u="none" strike="noStrike" dirty="0">
                          <a:solidFill>
                            <a:srgbClr val="000000"/>
                          </a:solidFill>
                          <a:effectLst/>
                          <a:latin typeface="微软雅黑" panose="020B0503020204020204" charset="-122"/>
                          <a:ea typeface="微软雅黑" panose="020B0503020204020204" charset="-122"/>
                        </a:rPr>
                        <a:t>系统中相应病例资料或病史来衡量。</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77055">
                <a:tc vMerge="1">
                  <a:tcPr/>
                </a:tc>
                <a:tc>
                  <a:txBody>
                    <a:bodyPr/>
                    <a:lstStyle/>
                    <a:p>
                      <a:pPr algn="l" fontAlgn="ctr"/>
                      <a:r>
                        <a:rPr lang="zh-CN" altLang="en-US" sz="1100" b="0" i="0" u="none" strike="noStrike" dirty="0">
                          <a:solidFill>
                            <a:srgbClr val="A60000"/>
                          </a:solidFill>
                          <a:effectLst/>
                          <a:latin typeface="微软雅黑" panose="020B0503020204020204" charset="-122"/>
                          <a:ea typeface="微软雅黑" panose="020B0503020204020204" charset="-122"/>
                        </a:rPr>
                        <a:t>具有开展呼吸治疗与呼吸康复技术的能力（准入项）</a:t>
                      </a:r>
                      <a:endParaRPr lang="zh-CN" altLang="en-US" sz="1100" b="0" i="0" u="none" strike="noStrike" dirty="0">
                        <a:solidFill>
                          <a:srgbClr val="A6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5</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680685">
                <a:tc vMerge="1">
                  <a:tcPr/>
                </a:tc>
                <a:tc>
                  <a:txBody>
                    <a:bodyPr/>
                    <a:lstStyle/>
                    <a:p>
                      <a:pPr algn="l" fontAlgn="ctr"/>
                      <a:r>
                        <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鼓励掌握</a:t>
                      </a:r>
                      <a:r>
                        <a:rPr lang="en-US" altLang="zh-CN" sz="1100" b="0" i="0" u="sng" strike="noStrike" dirty="0">
                          <a:solidFill>
                            <a:schemeClr val="accent2">
                              <a:lumMod val="50000"/>
                              <a:lumOff val="50000"/>
                            </a:schemeClr>
                          </a:solidFill>
                          <a:effectLst/>
                          <a:latin typeface="微软雅黑" panose="020B0503020204020204" charset="-122"/>
                          <a:ea typeface="微软雅黑" panose="020B0503020204020204" charset="-122"/>
                        </a:rPr>
                        <a:t>ECMO</a:t>
                      </a:r>
                      <a:r>
                        <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操作及管理（加分项）</a:t>
                      </a:r>
                      <a:endPar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提供</a:t>
                      </a:r>
                      <a:r>
                        <a:rPr lang="en-US" altLang="zh-CN" sz="1100" b="0" i="0" u="none" strike="noStrike">
                          <a:solidFill>
                            <a:srgbClr val="000000"/>
                          </a:solidFill>
                          <a:effectLst/>
                          <a:latin typeface="微软雅黑" panose="020B0503020204020204" charset="-122"/>
                          <a:ea typeface="微软雅黑" panose="020B0503020204020204" charset="-122"/>
                        </a:rPr>
                        <a:t>RICU</a:t>
                      </a:r>
                      <a:r>
                        <a:rPr lang="zh-CN" altLang="en-US" sz="1100" b="0" i="0" u="none" strike="noStrike">
                          <a:solidFill>
                            <a:srgbClr val="000000"/>
                          </a:solidFill>
                          <a:effectLst/>
                          <a:latin typeface="微软雅黑" panose="020B0503020204020204" charset="-122"/>
                          <a:ea typeface="微软雅黑" panose="020B0503020204020204" charset="-122"/>
                        </a:rPr>
                        <a:t>中使用</a:t>
                      </a:r>
                      <a:r>
                        <a:rPr lang="en-US" altLang="zh-CN" sz="1100" b="0" i="0" u="none" strike="noStrike">
                          <a:solidFill>
                            <a:srgbClr val="000000"/>
                          </a:solidFill>
                          <a:effectLst/>
                          <a:latin typeface="微软雅黑" panose="020B0503020204020204" charset="-122"/>
                          <a:ea typeface="微软雅黑" panose="020B0503020204020204" charset="-122"/>
                        </a:rPr>
                        <a:t>ECMO</a:t>
                      </a:r>
                      <a:r>
                        <a:rPr lang="zh-CN" altLang="en-US" sz="1100" b="0" i="0" u="none" strike="noStrike">
                          <a:solidFill>
                            <a:srgbClr val="000000"/>
                          </a:solidFill>
                          <a:effectLst/>
                          <a:latin typeface="微软雅黑" panose="020B0503020204020204" charset="-122"/>
                          <a:ea typeface="微软雅黑" panose="020B0503020204020204" charset="-122"/>
                        </a:rPr>
                        <a:t>的病例信息</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检查方法：主任汇报，医务处提供支持性材料</a:t>
                      </a:r>
                      <a:r>
                        <a:rPr lang="en-US" altLang="zh-CN" sz="1100" b="0" i="0" u="none" strike="noStrike">
                          <a:solidFill>
                            <a:srgbClr val="000000"/>
                          </a:solidFill>
                          <a:effectLst/>
                          <a:latin typeface="微软雅黑" panose="020B0503020204020204" charset="-122"/>
                          <a:ea typeface="微软雅黑" panose="020B0503020204020204" charset="-122"/>
                        </a:rPr>
                        <a:t>.</a:t>
                      </a:r>
                      <a:endParaRPr lang="en-US" altLang="zh-CN"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8D1E25"/>
                          </a:solidFill>
                          <a:effectLst/>
                          <a:latin typeface="微软雅黑" panose="020B0503020204020204" charset="-122"/>
                          <a:ea typeface="微软雅黑" panose="020B0503020204020204" charset="-122"/>
                        </a:rPr>
                        <a:t>是，</a:t>
                      </a:r>
                      <a:r>
                        <a:rPr lang="en-US" altLang="zh-CN" sz="1100" b="0" i="0" u="none" strike="noStrike" dirty="0">
                          <a:solidFill>
                            <a:srgbClr val="8D1E25"/>
                          </a:solidFill>
                          <a:effectLst/>
                          <a:latin typeface="微软雅黑" panose="020B0503020204020204" charset="-122"/>
                          <a:ea typeface="微软雅黑" panose="020B0503020204020204" charset="-122"/>
                        </a:rPr>
                        <a:t>5</a:t>
                      </a:r>
                      <a:r>
                        <a:rPr lang="zh-CN" altLang="en-US" sz="1100" b="0" i="0" u="none" strike="noStrike" dirty="0">
                          <a:solidFill>
                            <a:srgbClr val="8D1E25"/>
                          </a:solidFill>
                          <a:effectLst/>
                          <a:latin typeface="微软雅黑" panose="020B0503020204020204" charset="-122"/>
                          <a:ea typeface="微软雅黑" panose="020B0503020204020204" charset="-122"/>
                        </a:rPr>
                        <a:t>分</a:t>
                      </a:r>
                      <a:endParaRPr lang="zh-CN" altLang="en-US" sz="1100" b="0" i="0" u="none" strike="noStrike" dirty="0">
                        <a:solidFill>
                          <a:srgbClr val="8D1E25"/>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8D1E25"/>
                          </a:solidFill>
                          <a:effectLst/>
                          <a:latin typeface="微软雅黑" panose="020B0503020204020204" charset="-122"/>
                          <a:ea typeface="微软雅黑" panose="020B0503020204020204" charset="-122"/>
                        </a:rPr>
                        <a:t>否，</a:t>
                      </a:r>
                      <a:r>
                        <a:rPr lang="en-US" altLang="zh-CN" sz="1100" b="0" i="0" u="none" strike="noStrike" dirty="0">
                          <a:solidFill>
                            <a:srgbClr val="8D1E25"/>
                          </a:solidFill>
                          <a:effectLst/>
                          <a:latin typeface="微软雅黑" panose="020B0503020204020204" charset="-122"/>
                          <a:ea typeface="微软雅黑" panose="020B0503020204020204" charset="-122"/>
                        </a:rPr>
                        <a:t>0</a:t>
                      </a:r>
                      <a:r>
                        <a:rPr lang="zh-CN" altLang="en-US" sz="1100" b="0" i="0" u="none" strike="noStrike" dirty="0">
                          <a:solidFill>
                            <a:srgbClr val="8D1E25"/>
                          </a:solidFill>
                          <a:effectLst/>
                          <a:latin typeface="微软雅黑" panose="020B0503020204020204" charset="-122"/>
                          <a:ea typeface="微软雅黑" panose="020B0503020204020204" charset="-122"/>
                        </a:rPr>
                        <a:t>分</a:t>
                      </a:r>
                      <a:endParaRPr lang="zh-CN" altLang="en-US" sz="1100" b="0" i="0" u="none" strike="noStrike" dirty="0">
                        <a:solidFill>
                          <a:srgbClr val="8D1E25"/>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7" name="标题 3"/>
          <p:cNvSpPr txBox="1"/>
          <p:nvPr/>
        </p:nvSpPr>
        <p:spPr>
          <a:xfrm>
            <a:off x="242570" y="134620"/>
            <a:ext cx="8660130"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业务能力考核指标：药物</a:t>
            </a:r>
            <a:r>
              <a:rPr lang="zh-CN" altLang="en-US" sz="1800" dirty="0">
                <a:solidFill>
                  <a:srgbClr val="8D1E25"/>
                </a:solidFill>
                <a:latin typeface="微软雅黑" panose="020B0503020204020204" charset="-122"/>
                <a:cs typeface="Arial" panose="020B0604020202020204" pitchFamily="34" charset="0"/>
                <a:sym typeface="+mn-ea"/>
              </a:rPr>
              <a:t>（红色</a:t>
            </a:r>
            <a:r>
              <a:rPr lang="zh-CN" altLang="en-US" sz="1800" dirty="0">
                <a:solidFill>
                  <a:schemeClr val="tx1"/>
                </a:solidFill>
                <a:latin typeface="微软雅黑" panose="020B0503020204020204" charset="-122"/>
                <a:cs typeface="Arial" panose="020B0604020202020204" pitchFamily="34" charset="0"/>
                <a:sym typeface="+mn-ea"/>
              </a:rPr>
              <a:t>字体代表必备项；</a:t>
            </a:r>
            <a:r>
              <a:rPr lang="zh-CN" altLang="en-US" sz="1800" dirty="0">
                <a:solidFill>
                  <a:srgbClr val="0070C0"/>
                </a:solidFill>
                <a:latin typeface="微软雅黑" panose="020B0503020204020204" charset="-122"/>
                <a:cs typeface="Arial" panose="020B0604020202020204" pitchFamily="34" charset="0"/>
                <a:sym typeface="+mn-ea"/>
              </a:rPr>
              <a:t>蓝色</a:t>
            </a:r>
            <a:r>
              <a:rPr lang="zh-CN" altLang="en-US" sz="1800" dirty="0">
                <a:solidFill>
                  <a:schemeClr val="tx1"/>
                </a:solidFill>
                <a:latin typeface="微软雅黑" panose="020B0503020204020204" charset="-122"/>
                <a:cs typeface="Arial" panose="020B0604020202020204" pitchFamily="34" charset="0"/>
                <a:sym typeface="+mn-ea"/>
              </a:rPr>
              <a:t>字体代表加分项</a:t>
            </a:r>
            <a:r>
              <a:rPr lang="zh-CN" altLang="en-US" sz="1800" dirty="0">
                <a:solidFill>
                  <a:srgbClr val="8D1E25"/>
                </a:solidFill>
                <a:latin typeface="微软雅黑" panose="020B0503020204020204" charset="-122"/>
                <a:cs typeface="Arial" panose="020B0604020202020204" pitchFamily="34" charset="0"/>
                <a:sym typeface="+mn-ea"/>
              </a:rPr>
              <a:t>）</a:t>
            </a:r>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8" name="内容占位符 2"/>
          <p:cNvSpPr txBox="1"/>
          <p:nvPr/>
        </p:nvSpPr>
        <p:spPr>
          <a:xfrm>
            <a:off x="4785064" y="4364778"/>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4" name="表格 3"/>
          <p:cNvGraphicFramePr>
            <a:graphicFrameLocks noGrp="1"/>
          </p:cNvGraphicFramePr>
          <p:nvPr/>
        </p:nvGraphicFramePr>
        <p:xfrm>
          <a:off x="242452" y="631951"/>
          <a:ext cx="8493048" cy="1126650"/>
        </p:xfrm>
        <a:graphic>
          <a:graphicData uri="http://schemas.openxmlformats.org/drawingml/2006/table">
            <a:tbl>
              <a:tblPr/>
              <a:tblGrid>
                <a:gridCol w="492770"/>
                <a:gridCol w="3337459"/>
                <a:gridCol w="1008719"/>
                <a:gridCol w="1787369"/>
                <a:gridCol w="417406"/>
                <a:gridCol w="620311"/>
                <a:gridCol w="829014"/>
              </a:tblGrid>
              <a:tr h="285883">
                <a:tc gridSpan="2">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业务能力考核指标</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r>
              <a:tr h="555967">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药物（</a:t>
                      </a:r>
                      <a:r>
                        <a:rPr lang="en-US" altLang="zh-CN" sz="1100" b="1" i="0" u="none" strike="noStrike">
                          <a:solidFill>
                            <a:srgbClr val="000000"/>
                          </a:solidFill>
                          <a:effectLst/>
                          <a:latin typeface="微软雅黑" panose="020B0503020204020204" charset="-122"/>
                          <a:ea typeface="微软雅黑" panose="020B0503020204020204" charset="-122"/>
                        </a:rPr>
                        <a:t>3</a:t>
                      </a:r>
                      <a:r>
                        <a:rPr lang="zh-CN" altLang="en-US" sz="1100" b="1" i="0" u="none" strike="noStrike">
                          <a:solidFill>
                            <a:srgbClr val="000000"/>
                          </a:solidFill>
                          <a:effectLst/>
                          <a:latin typeface="微软雅黑" panose="020B0503020204020204" charset="-122"/>
                          <a:ea typeface="微软雅黑" panose="020B0503020204020204" charset="-122"/>
                        </a:rPr>
                        <a:t>）</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A60000"/>
                          </a:solidFill>
                          <a:effectLst/>
                          <a:latin typeface="微软雅黑" panose="020B0503020204020204" charset="-122"/>
                          <a:ea typeface="微软雅黑" panose="020B0503020204020204" charset="-122"/>
                        </a:rPr>
                        <a:t>具备感染中毒症</a:t>
                      </a:r>
                      <a:r>
                        <a:rPr lang="en-US" altLang="zh-CN" sz="1100" b="0" i="0" u="none" strike="noStrike" dirty="0">
                          <a:solidFill>
                            <a:srgbClr val="A60000"/>
                          </a:solidFill>
                          <a:effectLst/>
                          <a:latin typeface="微软雅黑" panose="020B0503020204020204" charset="-122"/>
                          <a:ea typeface="微软雅黑" panose="020B0503020204020204" charset="-122"/>
                        </a:rPr>
                        <a:t>/</a:t>
                      </a:r>
                      <a:r>
                        <a:rPr lang="zh-CN" altLang="en-US" sz="1100" b="0" i="0" u="none" strike="noStrike" dirty="0">
                          <a:solidFill>
                            <a:srgbClr val="A60000"/>
                          </a:solidFill>
                          <a:effectLst/>
                          <a:latin typeface="微软雅黑" panose="020B0503020204020204" charset="-122"/>
                          <a:ea typeface="微软雅黑" panose="020B0503020204020204" charset="-122"/>
                        </a:rPr>
                        <a:t>感染中毒性休克诊疗的相关药物，包括且不限于晶体液、胶体液、抗生素、血液制品、血管活性药物（升压药物、强心药物等）、镇痛镇静药物、胰岛素、糖皮质激素、</a:t>
                      </a:r>
                      <a:r>
                        <a:rPr lang="en-US" altLang="zh-CN" sz="1100" b="0" i="0" u="none" strike="noStrike" dirty="0">
                          <a:solidFill>
                            <a:srgbClr val="A60000"/>
                          </a:solidFill>
                          <a:effectLst/>
                          <a:latin typeface="微软雅黑" panose="020B0503020204020204" charset="-122"/>
                          <a:ea typeface="微软雅黑" panose="020B0503020204020204" charset="-122"/>
                        </a:rPr>
                        <a:t>PPI</a:t>
                      </a:r>
                      <a:r>
                        <a:rPr lang="zh-CN" altLang="en-US" sz="1100" b="0" i="0" u="none" strike="noStrike" dirty="0">
                          <a:solidFill>
                            <a:srgbClr val="A60000"/>
                          </a:solidFill>
                          <a:effectLst/>
                          <a:latin typeface="微软雅黑" panose="020B0503020204020204" charset="-122"/>
                          <a:ea typeface="微软雅黑" panose="020B0503020204020204" charset="-122"/>
                        </a:rPr>
                        <a:t>及器官保护与支持相关药物。</a:t>
                      </a:r>
                      <a:endParaRPr lang="zh-CN" altLang="en-US" sz="1100" b="0" i="0" u="none" strike="noStrike" dirty="0">
                        <a:solidFill>
                          <a:srgbClr val="A6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会议室资料准备</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检查方法：</a:t>
                      </a:r>
                      <a:r>
                        <a:rPr lang="en-US" altLang="zh-CN" sz="1100" b="0" i="0" u="none" strike="noStrike">
                          <a:solidFill>
                            <a:srgbClr val="000000"/>
                          </a:solidFill>
                          <a:effectLst/>
                          <a:latin typeface="微软雅黑" panose="020B0503020204020204" charset="-122"/>
                          <a:ea typeface="微软雅黑" panose="020B0503020204020204" charset="-122"/>
                        </a:rPr>
                        <a:t>HIS</a:t>
                      </a:r>
                      <a:r>
                        <a:rPr lang="zh-CN" altLang="en-US" sz="1100" b="0" i="0" u="none" strike="noStrike">
                          <a:solidFill>
                            <a:srgbClr val="000000"/>
                          </a:solidFill>
                          <a:effectLst/>
                          <a:latin typeface="微软雅黑" panose="020B0503020204020204" charset="-122"/>
                          <a:ea typeface="微软雅黑" panose="020B0503020204020204" charset="-122"/>
                        </a:rPr>
                        <a:t>系统现场检查或医生门诊工作站现场检查</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否，</a:t>
                      </a:r>
                      <a:r>
                        <a:rPr lang="en-US" altLang="zh-CN" sz="1100" b="0" i="0" u="none" strike="noStrike" dirty="0">
                          <a:solidFill>
                            <a:srgbClr val="000000"/>
                          </a:solidFill>
                          <a:effectLst/>
                          <a:latin typeface="微软雅黑" panose="020B0503020204020204" charset="-122"/>
                          <a:ea typeface="微软雅黑" panose="020B0503020204020204" charset="-122"/>
                        </a:rPr>
                        <a:t>0</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7" name="标题 3"/>
          <p:cNvSpPr txBox="1"/>
          <p:nvPr/>
        </p:nvSpPr>
        <p:spPr>
          <a:xfrm>
            <a:off x="147320" y="134620"/>
            <a:ext cx="8785860"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业务能力考核指标：筛查、诊断</a:t>
            </a:r>
            <a:r>
              <a:rPr lang="zh-CN" altLang="en-US" sz="1800" dirty="0">
                <a:solidFill>
                  <a:srgbClr val="8D1E25"/>
                </a:solidFill>
                <a:latin typeface="微软雅黑" panose="020B0503020204020204" charset="-122"/>
                <a:cs typeface="Arial" panose="020B0604020202020204" pitchFamily="34" charset="0"/>
                <a:sym typeface="+mn-ea"/>
              </a:rPr>
              <a:t>（红色</a:t>
            </a:r>
            <a:r>
              <a:rPr lang="zh-CN" altLang="en-US" sz="1800" dirty="0">
                <a:solidFill>
                  <a:schemeClr val="tx1"/>
                </a:solidFill>
                <a:latin typeface="微软雅黑" panose="020B0503020204020204" charset="-122"/>
                <a:cs typeface="Arial" panose="020B0604020202020204" pitchFamily="34" charset="0"/>
                <a:sym typeface="+mn-ea"/>
              </a:rPr>
              <a:t>字体代表必备项；</a:t>
            </a:r>
            <a:r>
              <a:rPr lang="zh-CN" altLang="en-US" sz="1800" dirty="0">
                <a:solidFill>
                  <a:srgbClr val="0070C0"/>
                </a:solidFill>
                <a:latin typeface="微软雅黑" panose="020B0503020204020204" charset="-122"/>
                <a:cs typeface="Arial" panose="020B0604020202020204" pitchFamily="34" charset="0"/>
                <a:sym typeface="+mn-ea"/>
              </a:rPr>
              <a:t>蓝色</a:t>
            </a:r>
            <a:r>
              <a:rPr lang="zh-CN" altLang="en-US" sz="1800" dirty="0">
                <a:solidFill>
                  <a:schemeClr val="tx1"/>
                </a:solidFill>
                <a:latin typeface="微软雅黑" panose="020B0503020204020204" charset="-122"/>
                <a:cs typeface="Arial" panose="020B0604020202020204" pitchFamily="34" charset="0"/>
                <a:sym typeface="+mn-ea"/>
              </a:rPr>
              <a:t>字体代表加分项</a:t>
            </a:r>
            <a:r>
              <a:rPr lang="zh-CN" altLang="en-US" sz="1800" dirty="0">
                <a:solidFill>
                  <a:srgbClr val="8D1E25"/>
                </a:solidFill>
                <a:latin typeface="微软雅黑" panose="020B0503020204020204" charset="-122"/>
                <a:cs typeface="Arial" panose="020B0604020202020204" pitchFamily="34" charset="0"/>
                <a:sym typeface="+mn-ea"/>
              </a:rPr>
              <a:t>）</a:t>
            </a:r>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8" name="内容占位符 2"/>
          <p:cNvSpPr txBox="1"/>
          <p:nvPr/>
        </p:nvSpPr>
        <p:spPr>
          <a:xfrm>
            <a:off x="4785064" y="4364778"/>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3" name="表格 2"/>
          <p:cNvGraphicFramePr>
            <a:graphicFrameLocks noGrp="1"/>
          </p:cNvGraphicFramePr>
          <p:nvPr/>
        </p:nvGraphicFramePr>
        <p:xfrm>
          <a:off x="242452" y="705827"/>
          <a:ext cx="8448064" cy="1658232"/>
        </p:xfrm>
        <a:graphic>
          <a:graphicData uri="http://schemas.openxmlformats.org/drawingml/2006/table">
            <a:tbl>
              <a:tblPr/>
              <a:tblGrid>
                <a:gridCol w="490161"/>
                <a:gridCol w="3192367"/>
                <a:gridCol w="1027266"/>
                <a:gridCol w="1881426"/>
                <a:gridCol w="415195"/>
                <a:gridCol w="617026"/>
                <a:gridCol w="824623"/>
              </a:tblGrid>
              <a:tr h="435040">
                <a:tc gridSpan="2">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业务能力考核指标</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r>
              <a:tr h="739733">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筛查（</a:t>
                      </a:r>
                      <a:r>
                        <a:rPr lang="en-US" altLang="zh-CN" sz="1100" b="1" i="0" u="none" strike="noStrike">
                          <a:solidFill>
                            <a:srgbClr val="000000"/>
                          </a:solidFill>
                          <a:effectLst/>
                          <a:latin typeface="微软雅黑" panose="020B0503020204020204" charset="-122"/>
                          <a:ea typeface="微软雅黑" panose="020B0503020204020204" charset="-122"/>
                        </a:rPr>
                        <a:t>2</a:t>
                      </a:r>
                      <a:r>
                        <a:rPr lang="zh-CN" altLang="en-US" sz="1100" b="1" i="0" u="none" strike="noStrike">
                          <a:solidFill>
                            <a:srgbClr val="000000"/>
                          </a:solidFill>
                          <a:effectLst/>
                          <a:latin typeface="微软雅黑" panose="020B0503020204020204" charset="-122"/>
                          <a:ea typeface="微软雅黑" panose="020B0503020204020204" charset="-122"/>
                        </a:rPr>
                        <a:t>）</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A60000"/>
                          </a:solidFill>
                          <a:effectLst/>
                          <a:latin typeface="微软雅黑" panose="020B0503020204020204" charset="-122"/>
                          <a:ea typeface="微软雅黑" panose="020B0503020204020204" charset="-122"/>
                        </a:rPr>
                        <a:t>具备早期对急性疾病、高危患者进行感染中毒症</a:t>
                      </a:r>
                      <a:r>
                        <a:rPr lang="en-US" altLang="zh-CN" sz="1100" b="0" i="0" u="none" strike="noStrike" dirty="0">
                          <a:solidFill>
                            <a:srgbClr val="A60000"/>
                          </a:solidFill>
                          <a:effectLst/>
                          <a:latin typeface="微软雅黑" panose="020B0503020204020204" charset="-122"/>
                          <a:ea typeface="微软雅黑" panose="020B0503020204020204" charset="-122"/>
                        </a:rPr>
                        <a:t>/</a:t>
                      </a:r>
                      <a:r>
                        <a:rPr lang="zh-CN" altLang="en-US" sz="1100" b="0" i="0" u="none" strike="noStrike" dirty="0">
                          <a:solidFill>
                            <a:srgbClr val="A60000"/>
                          </a:solidFill>
                          <a:effectLst/>
                          <a:latin typeface="微软雅黑" panose="020B0503020204020204" charset="-122"/>
                          <a:ea typeface="微软雅黑" panose="020B0503020204020204" charset="-122"/>
                        </a:rPr>
                        <a:t>感染中毒性休克筛查的能力，掌握用于感染中毒症</a:t>
                      </a:r>
                      <a:r>
                        <a:rPr lang="en-US" altLang="zh-CN" sz="1100" b="0" i="0" u="none" strike="noStrike" dirty="0">
                          <a:solidFill>
                            <a:srgbClr val="A60000"/>
                          </a:solidFill>
                          <a:effectLst/>
                          <a:latin typeface="微软雅黑" panose="020B0503020204020204" charset="-122"/>
                          <a:ea typeface="微软雅黑" panose="020B0503020204020204" charset="-122"/>
                        </a:rPr>
                        <a:t>/</a:t>
                      </a:r>
                      <a:r>
                        <a:rPr lang="zh-CN" altLang="en-US" sz="1100" b="0" i="0" u="none" strike="noStrike" dirty="0">
                          <a:solidFill>
                            <a:srgbClr val="A60000"/>
                          </a:solidFill>
                          <a:effectLst/>
                          <a:latin typeface="微软雅黑" panose="020B0503020204020204" charset="-122"/>
                          <a:ea typeface="微软雅黑" panose="020B0503020204020204" charset="-122"/>
                        </a:rPr>
                        <a:t>感染中毒性休克筛查的各种临床变量和工具，尤其是</a:t>
                      </a:r>
                      <a:r>
                        <a:rPr lang="en-US" altLang="zh-CN" sz="1100" b="0" i="0" u="none" strike="noStrike" dirty="0">
                          <a:solidFill>
                            <a:srgbClr val="A60000"/>
                          </a:solidFill>
                          <a:effectLst/>
                          <a:latin typeface="微软雅黑" panose="020B0503020204020204" charset="-122"/>
                          <a:ea typeface="微软雅黑" panose="020B0503020204020204" charset="-122"/>
                        </a:rPr>
                        <a:t>SOFA</a:t>
                      </a:r>
                      <a:r>
                        <a:rPr lang="zh-CN" altLang="en-US" sz="1100" b="0" i="0" u="none" strike="noStrike" dirty="0">
                          <a:solidFill>
                            <a:srgbClr val="A60000"/>
                          </a:solidFill>
                          <a:effectLst/>
                          <a:latin typeface="微软雅黑" panose="020B0503020204020204" charset="-122"/>
                          <a:ea typeface="微软雅黑" panose="020B0503020204020204" charset="-122"/>
                        </a:rPr>
                        <a:t>评分、</a:t>
                      </a:r>
                      <a:r>
                        <a:rPr lang="en-US" altLang="zh-CN" sz="1100" b="0" i="0" u="none" strike="noStrike" dirty="0" err="1">
                          <a:solidFill>
                            <a:srgbClr val="A60000"/>
                          </a:solidFill>
                          <a:effectLst/>
                          <a:latin typeface="微软雅黑" panose="020B0503020204020204" charset="-122"/>
                          <a:ea typeface="微软雅黑" panose="020B0503020204020204" charset="-122"/>
                        </a:rPr>
                        <a:t>qSOFA</a:t>
                      </a:r>
                      <a:r>
                        <a:rPr lang="zh-CN" altLang="en-US" sz="1100" b="0" i="0" u="none" strike="noStrike" dirty="0">
                          <a:solidFill>
                            <a:srgbClr val="A60000"/>
                          </a:solidFill>
                          <a:effectLst/>
                          <a:latin typeface="微软雅黑" panose="020B0503020204020204" charset="-122"/>
                          <a:ea typeface="微软雅黑" panose="020B0503020204020204" charset="-122"/>
                        </a:rPr>
                        <a:t>评分以及血乳酸水平</a:t>
                      </a:r>
                      <a:endParaRPr lang="zh-CN" altLang="en-US" sz="1100" b="0" i="0" u="none" strike="noStrike" dirty="0">
                        <a:solidFill>
                          <a:srgbClr val="A6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会议室资料准备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检查方法：结合主任汇报，可通过近</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年里</a:t>
                      </a:r>
                      <a:r>
                        <a:rPr lang="en-US" altLang="zh-CN" sz="1100" b="0" i="0" u="none" strike="noStrike" dirty="0">
                          <a:solidFill>
                            <a:srgbClr val="000000"/>
                          </a:solidFill>
                          <a:effectLst/>
                          <a:latin typeface="微软雅黑" panose="020B0503020204020204" charset="-122"/>
                          <a:ea typeface="微软雅黑" panose="020B0503020204020204" charset="-122"/>
                        </a:rPr>
                        <a:t>HIS</a:t>
                      </a:r>
                      <a:r>
                        <a:rPr lang="zh-CN" altLang="en-US" sz="1100" b="0" i="0" u="none" strike="noStrike" dirty="0">
                          <a:solidFill>
                            <a:srgbClr val="000000"/>
                          </a:solidFill>
                          <a:effectLst/>
                          <a:latin typeface="微软雅黑" panose="020B0503020204020204" charset="-122"/>
                          <a:ea typeface="微软雅黑" panose="020B0503020204020204" charset="-122"/>
                        </a:rPr>
                        <a:t>系统中相应病例资料或病史来衡量。</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83459">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诊断（</a:t>
                      </a:r>
                      <a:r>
                        <a:rPr lang="en-US" altLang="zh-CN" sz="1100" b="1" i="0" u="none" strike="noStrike">
                          <a:solidFill>
                            <a:srgbClr val="000000"/>
                          </a:solidFill>
                          <a:effectLst/>
                          <a:latin typeface="微软雅黑" panose="020B0503020204020204" charset="-122"/>
                          <a:ea typeface="微软雅黑" panose="020B0503020204020204" charset="-122"/>
                        </a:rPr>
                        <a:t>3</a:t>
                      </a:r>
                      <a:r>
                        <a:rPr lang="zh-CN" altLang="en-US" sz="1100" b="1" i="0" u="none" strike="noStrike">
                          <a:solidFill>
                            <a:srgbClr val="000000"/>
                          </a:solidFill>
                          <a:effectLst/>
                          <a:latin typeface="微软雅黑" panose="020B0503020204020204" charset="-122"/>
                          <a:ea typeface="微软雅黑" panose="020B0503020204020204" charset="-122"/>
                        </a:rPr>
                        <a:t>）</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A60000"/>
                          </a:solidFill>
                          <a:effectLst/>
                          <a:latin typeface="微软雅黑" panose="020B0503020204020204" charset="-122"/>
                          <a:ea typeface="微软雅黑" panose="020B0503020204020204" charset="-122"/>
                        </a:rPr>
                        <a:t>具备诊断</a:t>
                      </a:r>
                      <a:r>
                        <a:rPr lang="en-US" sz="1100" b="0" i="0" u="none" strike="noStrike" dirty="0">
                          <a:solidFill>
                            <a:srgbClr val="A60000"/>
                          </a:solidFill>
                          <a:effectLst/>
                          <a:latin typeface="微软雅黑" panose="020B0503020204020204" charset="-122"/>
                          <a:ea typeface="微软雅黑" panose="020B0503020204020204" charset="-122"/>
                        </a:rPr>
                        <a:t>sepsis</a:t>
                      </a:r>
                      <a:r>
                        <a:rPr lang="zh-CN" altLang="en-US" sz="1100" b="0" i="0" u="none" strike="noStrike" dirty="0">
                          <a:solidFill>
                            <a:srgbClr val="A60000"/>
                          </a:solidFill>
                          <a:effectLst/>
                          <a:latin typeface="微软雅黑" panose="020B0503020204020204" charset="-122"/>
                          <a:ea typeface="微软雅黑" panose="020B0503020204020204" charset="-122"/>
                        </a:rPr>
                        <a:t>和</a:t>
                      </a:r>
                      <a:r>
                        <a:rPr lang="en-US" sz="1100" b="0" i="0" u="none" strike="noStrike" dirty="0">
                          <a:solidFill>
                            <a:srgbClr val="A60000"/>
                          </a:solidFill>
                          <a:effectLst/>
                          <a:latin typeface="微软雅黑" panose="020B0503020204020204" charset="-122"/>
                          <a:ea typeface="微软雅黑" panose="020B0503020204020204" charset="-122"/>
                        </a:rPr>
                        <a:t>septic shock</a:t>
                      </a:r>
                      <a:r>
                        <a:rPr lang="zh-CN" altLang="en-US" sz="1100" b="0" i="0" u="none" strike="noStrike" dirty="0">
                          <a:solidFill>
                            <a:srgbClr val="A60000"/>
                          </a:solidFill>
                          <a:effectLst/>
                          <a:latin typeface="微软雅黑" panose="020B0503020204020204" charset="-122"/>
                          <a:ea typeface="微软雅黑" panose="020B0503020204020204" charset="-122"/>
                        </a:rPr>
                        <a:t>的能力，掌握</a:t>
                      </a:r>
                      <a:r>
                        <a:rPr lang="en-US" sz="1100" b="0" i="0" u="none" strike="noStrike" dirty="0">
                          <a:solidFill>
                            <a:srgbClr val="A60000"/>
                          </a:solidFill>
                          <a:effectLst/>
                          <a:latin typeface="微软雅黑" panose="020B0503020204020204" charset="-122"/>
                          <a:ea typeface="微软雅黑" panose="020B0503020204020204" charset="-122"/>
                        </a:rPr>
                        <a:t>Sepsis 3.0</a:t>
                      </a:r>
                      <a:r>
                        <a:rPr lang="zh-CN" altLang="en-US" sz="1100" b="0" i="0" u="none" strike="noStrike" dirty="0">
                          <a:solidFill>
                            <a:srgbClr val="A60000"/>
                          </a:solidFill>
                          <a:effectLst/>
                          <a:latin typeface="微软雅黑" panose="020B0503020204020204" charset="-122"/>
                          <a:ea typeface="微软雅黑" panose="020B0503020204020204" charset="-122"/>
                        </a:rPr>
                        <a:t>定义中</a:t>
                      </a:r>
                      <a:r>
                        <a:rPr lang="en-US" sz="1100" b="0" i="0" u="none" strike="noStrike" dirty="0">
                          <a:solidFill>
                            <a:srgbClr val="A60000"/>
                          </a:solidFill>
                          <a:effectLst/>
                          <a:latin typeface="微软雅黑" panose="020B0503020204020204" charset="-122"/>
                          <a:ea typeface="微软雅黑" panose="020B0503020204020204" charset="-122"/>
                        </a:rPr>
                        <a:t>sepsis</a:t>
                      </a:r>
                      <a:r>
                        <a:rPr lang="zh-CN" altLang="en-US" sz="1100" b="0" i="0" u="none" strike="noStrike" dirty="0">
                          <a:solidFill>
                            <a:srgbClr val="A60000"/>
                          </a:solidFill>
                          <a:effectLst/>
                          <a:latin typeface="微软雅黑" panose="020B0503020204020204" charset="-122"/>
                          <a:ea typeface="微软雅黑" panose="020B0503020204020204" charset="-122"/>
                        </a:rPr>
                        <a:t>和</a:t>
                      </a:r>
                      <a:r>
                        <a:rPr lang="en-US" sz="1100" b="0" i="0" u="none" strike="noStrike" dirty="0">
                          <a:solidFill>
                            <a:srgbClr val="A60000"/>
                          </a:solidFill>
                          <a:effectLst/>
                          <a:latin typeface="微软雅黑" panose="020B0503020204020204" charset="-122"/>
                          <a:ea typeface="微软雅黑" panose="020B0503020204020204" charset="-122"/>
                        </a:rPr>
                        <a:t>septic shock</a:t>
                      </a:r>
                      <a:r>
                        <a:rPr lang="zh-CN" altLang="en-US" sz="1100" b="0" i="0" u="none" strike="noStrike" dirty="0">
                          <a:solidFill>
                            <a:srgbClr val="A60000"/>
                          </a:solidFill>
                          <a:effectLst/>
                          <a:latin typeface="微软雅黑" panose="020B0503020204020204" charset="-122"/>
                          <a:ea typeface="微软雅黑" panose="020B0503020204020204" charset="-122"/>
                        </a:rPr>
                        <a:t>的定义</a:t>
                      </a:r>
                      <a:endParaRPr lang="zh-CN" altLang="en-US" sz="1100" b="0" i="0" u="none" strike="noStrike" dirty="0">
                        <a:solidFill>
                          <a:srgbClr val="A6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否，</a:t>
                      </a:r>
                      <a:r>
                        <a:rPr lang="en-US" altLang="zh-CN" sz="1100" b="0" i="0" u="none" strike="noStrike" dirty="0">
                          <a:solidFill>
                            <a:srgbClr val="000000"/>
                          </a:solidFill>
                          <a:effectLst/>
                          <a:latin typeface="微软雅黑" panose="020B0503020204020204" charset="-122"/>
                          <a:ea typeface="微软雅黑" panose="020B0503020204020204" charset="-122"/>
                        </a:rPr>
                        <a:t>0</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7" name="标题 3"/>
          <p:cNvSpPr txBox="1"/>
          <p:nvPr/>
        </p:nvSpPr>
        <p:spPr>
          <a:xfrm>
            <a:off x="156845" y="134620"/>
            <a:ext cx="9103995"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业务能力考核指标：治疗（</a:t>
            </a:r>
            <a:r>
              <a:rPr lang="en-US" altLang="zh-CN" sz="2000" dirty="0">
                <a:solidFill>
                  <a:srgbClr val="8D1E25"/>
                </a:solidFill>
                <a:latin typeface="微软雅黑" panose="020B0503020204020204" charset="-122"/>
                <a:ea typeface="微软雅黑" panose="020B0503020204020204" charset="-122"/>
                <a:cs typeface="Arial" panose="020B0604020202020204" pitchFamily="34" charset="0"/>
                <a:sym typeface="+mn-ea"/>
              </a:rPr>
              <a:t>1/2</a:t>
            </a:r>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a:t>
            </a:r>
            <a:r>
              <a:rPr lang="zh-CN" altLang="en-US" sz="1800" dirty="0">
                <a:solidFill>
                  <a:srgbClr val="8D1E25"/>
                </a:solidFill>
                <a:latin typeface="微软雅黑" panose="020B0503020204020204" charset="-122"/>
                <a:cs typeface="Arial" panose="020B0604020202020204" pitchFamily="34" charset="0"/>
                <a:sym typeface="+mn-ea"/>
              </a:rPr>
              <a:t>（红色</a:t>
            </a:r>
            <a:r>
              <a:rPr lang="zh-CN" altLang="en-US" sz="1800" dirty="0">
                <a:solidFill>
                  <a:schemeClr val="tx1"/>
                </a:solidFill>
                <a:latin typeface="微软雅黑" panose="020B0503020204020204" charset="-122"/>
                <a:cs typeface="Arial" panose="020B0604020202020204" pitchFamily="34" charset="0"/>
                <a:sym typeface="+mn-ea"/>
              </a:rPr>
              <a:t>字体代表必备项；</a:t>
            </a:r>
            <a:r>
              <a:rPr lang="zh-CN" altLang="en-US" sz="1800" dirty="0">
                <a:solidFill>
                  <a:srgbClr val="0070C0"/>
                </a:solidFill>
                <a:latin typeface="微软雅黑" panose="020B0503020204020204" charset="-122"/>
                <a:cs typeface="Arial" panose="020B0604020202020204" pitchFamily="34" charset="0"/>
                <a:sym typeface="+mn-ea"/>
              </a:rPr>
              <a:t>蓝色</a:t>
            </a:r>
            <a:r>
              <a:rPr lang="zh-CN" altLang="en-US" sz="1800" dirty="0">
                <a:solidFill>
                  <a:schemeClr val="tx1"/>
                </a:solidFill>
                <a:latin typeface="微软雅黑" panose="020B0503020204020204" charset="-122"/>
                <a:cs typeface="Arial" panose="020B0604020202020204" pitchFamily="34" charset="0"/>
                <a:sym typeface="+mn-ea"/>
              </a:rPr>
              <a:t>字体代表加分项</a:t>
            </a:r>
            <a:r>
              <a:rPr lang="zh-CN" altLang="en-US" sz="1800" dirty="0">
                <a:solidFill>
                  <a:srgbClr val="8D1E25"/>
                </a:solidFill>
                <a:latin typeface="微软雅黑" panose="020B0503020204020204" charset="-122"/>
                <a:cs typeface="Arial" panose="020B0604020202020204" pitchFamily="34" charset="0"/>
                <a:sym typeface="+mn-ea"/>
              </a:rPr>
              <a:t>）</a:t>
            </a:r>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8" name="内容占位符 2"/>
          <p:cNvSpPr txBox="1"/>
          <p:nvPr/>
        </p:nvSpPr>
        <p:spPr>
          <a:xfrm>
            <a:off x="4785064" y="4364778"/>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3" name="表格 2"/>
          <p:cNvGraphicFramePr>
            <a:graphicFrameLocks noGrp="1"/>
          </p:cNvGraphicFramePr>
          <p:nvPr/>
        </p:nvGraphicFramePr>
        <p:xfrm>
          <a:off x="242452" y="571064"/>
          <a:ext cx="8514971" cy="1987822"/>
        </p:xfrm>
        <a:graphic>
          <a:graphicData uri="http://schemas.openxmlformats.org/drawingml/2006/table">
            <a:tbl>
              <a:tblPr/>
              <a:tblGrid>
                <a:gridCol w="458427"/>
                <a:gridCol w="4165556"/>
                <a:gridCol w="713871"/>
                <a:gridCol w="1409110"/>
                <a:gridCol w="472155"/>
                <a:gridCol w="652584"/>
                <a:gridCol w="643268"/>
              </a:tblGrid>
              <a:tr h="405568">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业务能力考核指标</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r>
              <a:tr h="405568">
                <a:tc rowSpan="6">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治疗（</a:t>
                      </a:r>
                      <a:r>
                        <a:rPr lang="en-US" altLang="zh-CN" sz="1100" b="1" i="0" u="none" strike="noStrike">
                          <a:solidFill>
                            <a:srgbClr val="000000"/>
                          </a:solidFill>
                          <a:effectLst/>
                          <a:latin typeface="微软雅黑" panose="020B0503020204020204" charset="-122"/>
                          <a:ea typeface="微软雅黑" panose="020B0503020204020204" charset="-122"/>
                        </a:rPr>
                        <a:t>14</a:t>
                      </a:r>
                      <a:r>
                        <a:rPr lang="zh-CN" altLang="en-US" sz="1100" b="1" i="0" u="none" strike="noStrike">
                          <a:solidFill>
                            <a:srgbClr val="000000"/>
                          </a:solidFill>
                          <a:effectLst/>
                          <a:latin typeface="微软雅黑" panose="020B0503020204020204" charset="-122"/>
                          <a:ea typeface="微软雅黑" panose="020B0503020204020204" charset="-122"/>
                        </a:rPr>
                        <a:t>）</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A60000"/>
                          </a:solidFill>
                          <a:effectLst/>
                          <a:latin typeface="微软雅黑" panose="020B0503020204020204" charset="-122"/>
                          <a:ea typeface="微软雅黑" panose="020B0503020204020204" charset="-122"/>
                        </a:rPr>
                        <a:t>具备对</a:t>
                      </a:r>
                      <a:r>
                        <a:rPr lang="en-US" altLang="zh-CN" sz="1100" b="0" i="0" u="none" strike="noStrike">
                          <a:solidFill>
                            <a:srgbClr val="A60000"/>
                          </a:solidFill>
                          <a:effectLst/>
                          <a:latin typeface="微软雅黑" panose="020B0503020204020204" charset="-122"/>
                          <a:ea typeface="微软雅黑" panose="020B0503020204020204" charset="-122"/>
                        </a:rPr>
                        <a:t>sepsis</a:t>
                      </a:r>
                      <a:r>
                        <a:rPr lang="zh-CN" altLang="en-US" sz="1100" b="0" i="0" u="none" strike="noStrike">
                          <a:solidFill>
                            <a:srgbClr val="A60000"/>
                          </a:solidFill>
                          <a:effectLst/>
                          <a:latin typeface="微软雅黑" panose="020B0503020204020204" charset="-122"/>
                          <a:ea typeface="微软雅黑" panose="020B0503020204020204" charset="-122"/>
                        </a:rPr>
                        <a:t>低灌注</a:t>
                      </a:r>
                      <a:r>
                        <a:rPr lang="en-US" altLang="zh-CN" sz="1100" b="0" i="0" u="none" strike="noStrike">
                          <a:solidFill>
                            <a:srgbClr val="A60000"/>
                          </a:solidFill>
                          <a:effectLst/>
                          <a:latin typeface="微软雅黑" panose="020B0503020204020204" charset="-122"/>
                          <a:ea typeface="微软雅黑" panose="020B0503020204020204" charset="-122"/>
                        </a:rPr>
                        <a:t>/septic shock</a:t>
                      </a:r>
                      <a:r>
                        <a:rPr lang="zh-CN" altLang="en-US" sz="1100" b="0" i="0" u="none" strike="noStrike">
                          <a:solidFill>
                            <a:srgbClr val="A60000"/>
                          </a:solidFill>
                          <a:effectLst/>
                          <a:latin typeface="微软雅黑" panose="020B0503020204020204" charset="-122"/>
                          <a:ea typeface="微软雅黑" panose="020B0503020204020204" charset="-122"/>
                        </a:rPr>
                        <a:t>患者进行初始液体复苏的能力，液体复苏的前</a:t>
                      </a:r>
                      <a:r>
                        <a:rPr lang="en-US" altLang="zh-CN" sz="1100" b="0" i="0" u="none" strike="noStrike">
                          <a:solidFill>
                            <a:srgbClr val="A60000"/>
                          </a:solidFill>
                          <a:effectLst/>
                          <a:latin typeface="微软雅黑" panose="020B0503020204020204" charset="-122"/>
                          <a:ea typeface="微软雅黑" panose="020B0503020204020204" charset="-122"/>
                        </a:rPr>
                        <a:t>3</a:t>
                      </a:r>
                      <a:r>
                        <a:rPr lang="zh-CN" altLang="en-US" sz="1100" b="0" i="0" u="none" strike="noStrike">
                          <a:solidFill>
                            <a:srgbClr val="A60000"/>
                          </a:solidFill>
                          <a:effectLst/>
                          <a:latin typeface="微软雅黑" panose="020B0503020204020204" charset="-122"/>
                          <a:ea typeface="微软雅黑" panose="020B0503020204020204" charset="-122"/>
                        </a:rPr>
                        <a:t>小时内静脉给予至少</a:t>
                      </a:r>
                      <a:r>
                        <a:rPr lang="en-US" altLang="zh-CN" sz="1100" b="0" i="0" u="none" strike="noStrike">
                          <a:solidFill>
                            <a:srgbClr val="A60000"/>
                          </a:solidFill>
                          <a:effectLst/>
                          <a:latin typeface="微软雅黑" panose="020B0503020204020204" charset="-122"/>
                          <a:ea typeface="微软雅黑" panose="020B0503020204020204" charset="-122"/>
                        </a:rPr>
                        <a:t>30 mL/kg</a:t>
                      </a:r>
                      <a:r>
                        <a:rPr lang="zh-CN" altLang="en-US" sz="1100" b="0" i="0" u="none" strike="noStrike">
                          <a:solidFill>
                            <a:srgbClr val="A60000"/>
                          </a:solidFill>
                          <a:effectLst/>
                          <a:latin typeface="微软雅黑" panose="020B0503020204020204" charset="-122"/>
                          <a:ea typeface="微软雅黑" panose="020B0503020204020204" charset="-122"/>
                        </a:rPr>
                        <a:t>的晶体液。</a:t>
                      </a:r>
                      <a:endParaRPr lang="zh-CN" altLang="en-US" sz="1100" b="0" i="0" u="none" strike="noStrike">
                        <a:solidFill>
                          <a:srgbClr val="A6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6">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会议室资料准备</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6">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检查方法：结合主任汇报，可通过近</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年里</a:t>
                      </a:r>
                      <a:r>
                        <a:rPr lang="en-US" altLang="zh-CN" sz="1100" b="0" i="0" u="none" strike="noStrike" dirty="0">
                          <a:solidFill>
                            <a:srgbClr val="000000"/>
                          </a:solidFill>
                          <a:effectLst/>
                          <a:latin typeface="微软雅黑" panose="020B0503020204020204" charset="-122"/>
                          <a:ea typeface="微软雅黑" panose="020B0503020204020204" charset="-122"/>
                        </a:rPr>
                        <a:t>HIS</a:t>
                      </a:r>
                      <a:r>
                        <a:rPr lang="zh-CN" altLang="en-US" sz="1100" b="0" i="0" u="none" strike="noStrike" dirty="0">
                          <a:solidFill>
                            <a:srgbClr val="000000"/>
                          </a:solidFill>
                          <a:effectLst/>
                          <a:latin typeface="微软雅黑" panose="020B0503020204020204" charset="-122"/>
                          <a:ea typeface="微软雅黑" panose="020B0503020204020204" charset="-122"/>
                        </a:rPr>
                        <a:t>系统中相应病例资料或病史来衡量</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20188">
                <a:tc vMerge="1">
                  <a:tcPr/>
                </a:tc>
                <a:tc>
                  <a:txBody>
                    <a:bodyPr/>
                    <a:lstStyle/>
                    <a:p>
                      <a:pPr algn="l" fontAlgn="ctr"/>
                      <a:r>
                        <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具备利用血流动力学指标或监测手段指导复苏的能力（加分项）</a:t>
                      </a:r>
                      <a:endPar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8D1E25"/>
                          </a:solidFill>
                          <a:effectLst/>
                          <a:latin typeface="微软雅黑" panose="020B0503020204020204" charset="-122"/>
                          <a:ea typeface="微软雅黑" panose="020B0503020204020204" charset="-122"/>
                        </a:rPr>
                        <a:t>是，</a:t>
                      </a:r>
                      <a:r>
                        <a:rPr lang="en-US" altLang="zh-CN" sz="1100" b="0" i="0" u="none" strike="noStrike">
                          <a:solidFill>
                            <a:srgbClr val="8D1E25"/>
                          </a:solidFill>
                          <a:effectLst/>
                          <a:latin typeface="微软雅黑" panose="020B0503020204020204" charset="-122"/>
                          <a:ea typeface="微软雅黑" panose="020B0503020204020204" charset="-122"/>
                        </a:rPr>
                        <a:t>2</a:t>
                      </a:r>
                      <a:r>
                        <a:rPr lang="zh-CN" altLang="en-US" sz="1100" b="0" i="0" u="none" strike="noStrike">
                          <a:solidFill>
                            <a:srgbClr val="8D1E25"/>
                          </a:solidFill>
                          <a:effectLst/>
                          <a:latin typeface="微软雅黑" panose="020B0503020204020204" charset="-122"/>
                          <a:ea typeface="微软雅黑" panose="020B0503020204020204" charset="-122"/>
                        </a:rPr>
                        <a:t>分</a:t>
                      </a:r>
                      <a:endParaRPr lang="zh-CN" altLang="en-US" sz="1100" b="0" i="0" u="none" strike="noStrike">
                        <a:solidFill>
                          <a:srgbClr val="8D1E25"/>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8D1E25"/>
                          </a:solidFill>
                          <a:effectLst/>
                          <a:latin typeface="微软雅黑" panose="020B0503020204020204" charset="-122"/>
                          <a:ea typeface="微软雅黑" panose="020B0503020204020204" charset="-122"/>
                        </a:rPr>
                        <a:t>否，</a:t>
                      </a:r>
                      <a:r>
                        <a:rPr lang="en-US" altLang="zh-CN" sz="1100" b="0" i="0" u="none" strike="noStrike" dirty="0">
                          <a:solidFill>
                            <a:srgbClr val="8D1E25"/>
                          </a:solidFill>
                          <a:effectLst/>
                          <a:latin typeface="微软雅黑" panose="020B0503020204020204" charset="-122"/>
                          <a:ea typeface="微软雅黑" panose="020B0503020204020204" charset="-122"/>
                        </a:rPr>
                        <a:t>0</a:t>
                      </a:r>
                      <a:r>
                        <a:rPr lang="zh-CN" altLang="en-US" sz="1100" b="0" i="0" u="none" strike="noStrike" dirty="0">
                          <a:solidFill>
                            <a:srgbClr val="8D1E25"/>
                          </a:solidFill>
                          <a:effectLst/>
                          <a:latin typeface="微软雅黑" panose="020B0503020204020204" charset="-122"/>
                          <a:ea typeface="微软雅黑" panose="020B0503020204020204" charset="-122"/>
                        </a:rPr>
                        <a:t>分</a:t>
                      </a:r>
                      <a:endParaRPr lang="zh-CN" altLang="en-US" sz="1100" b="0" i="0" u="none" strike="noStrike" dirty="0">
                        <a:solidFill>
                          <a:srgbClr val="8D1E25"/>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20188">
                <a:tc vMerge="1">
                  <a:tcPr/>
                </a:tc>
                <a:tc>
                  <a:txBody>
                    <a:bodyPr/>
                    <a:lstStyle/>
                    <a:p>
                      <a:pPr algn="l" fontAlgn="ctr"/>
                      <a:r>
                        <a:rPr lang="zh-CN" altLang="en-US" sz="1100" b="0" i="0" u="none" strike="noStrike" dirty="0">
                          <a:solidFill>
                            <a:srgbClr val="A60000"/>
                          </a:solidFill>
                          <a:effectLst/>
                          <a:latin typeface="微软雅黑" panose="020B0503020204020204" charset="-122"/>
                          <a:ea typeface="微软雅黑" panose="020B0503020204020204" charset="-122"/>
                        </a:rPr>
                        <a:t>具备应用血管活性药物的能力</a:t>
                      </a:r>
                      <a:endParaRPr lang="zh-CN" altLang="en-US" sz="1100" b="0" i="0" u="none" strike="noStrike" dirty="0">
                        <a:solidFill>
                          <a:srgbClr val="A6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87623">
                <a:tc vMerge="1">
                  <a:tcPr/>
                </a:tc>
                <a:tc>
                  <a:txBody>
                    <a:bodyPr/>
                    <a:lstStyle/>
                    <a:p>
                      <a:pPr algn="l" fontAlgn="ctr"/>
                      <a:r>
                        <a:rPr lang="zh-CN" altLang="en-US" sz="1100" b="0" i="0" u="none" strike="noStrike" dirty="0">
                          <a:solidFill>
                            <a:srgbClr val="A60000"/>
                          </a:solidFill>
                          <a:effectLst/>
                          <a:latin typeface="微软雅黑" panose="020B0503020204020204" charset="-122"/>
                          <a:ea typeface="微软雅黑" panose="020B0503020204020204" charset="-122"/>
                        </a:rPr>
                        <a:t>对于可能发生</a:t>
                      </a:r>
                      <a:r>
                        <a:rPr lang="en-US" altLang="zh-CN" sz="1100" b="0" i="0" u="none" strike="noStrike" dirty="0">
                          <a:solidFill>
                            <a:srgbClr val="A60000"/>
                          </a:solidFill>
                          <a:effectLst/>
                          <a:latin typeface="微软雅黑" panose="020B0503020204020204" charset="-122"/>
                          <a:ea typeface="微软雅黑" panose="020B0503020204020204" charset="-122"/>
                        </a:rPr>
                        <a:t>septic shock</a:t>
                      </a:r>
                      <a:r>
                        <a:rPr lang="zh-CN" altLang="en-US" sz="1100" b="0" i="0" u="none" strike="noStrike" dirty="0">
                          <a:solidFill>
                            <a:srgbClr val="A60000"/>
                          </a:solidFill>
                          <a:effectLst/>
                          <a:latin typeface="微软雅黑" panose="020B0503020204020204" charset="-122"/>
                          <a:ea typeface="微软雅黑" panose="020B0503020204020204" charset="-122"/>
                        </a:rPr>
                        <a:t>的患者，在诊断后</a:t>
                      </a:r>
                      <a:r>
                        <a:rPr lang="en-US" altLang="zh-CN" sz="1100" b="0" i="0" u="none" strike="noStrike" dirty="0">
                          <a:solidFill>
                            <a:srgbClr val="A60000"/>
                          </a:solidFill>
                          <a:effectLst/>
                          <a:latin typeface="微软雅黑" panose="020B0503020204020204" charset="-122"/>
                          <a:ea typeface="微软雅黑" panose="020B0503020204020204" charset="-122"/>
                        </a:rPr>
                        <a:t>1</a:t>
                      </a:r>
                      <a:r>
                        <a:rPr lang="zh-CN" altLang="en-US" sz="1100" b="0" i="0" u="none" strike="noStrike" dirty="0">
                          <a:solidFill>
                            <a:srgbClr val="A60000"/>
                          </a:solidFill>
                          <a:effectLst/>
                          <a:latin typeface="微软雅黑" panose="020B0503020204020204" charset="-122"/>
                          <a:ea typeface="微软雅黑" panose="020B0503020204020204" charset="-122"/>
                        </a:rPr>
                        <a:t>小时内需要给予抗感染治疗</a:t>
                      </a:r>
                      <a:endParaRPr lang="zh-CN" altLang="en-US" sz="1100" b="0" i="0" u="none" strike="noStrike" dirty="0">
                        <a:solidFill>
                          <a:srgbClr val="A6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rowSpan="2">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是，</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否，</a:t>
                      </a:r>
                      <a:r>
                        <a:rPr lang="en-US" altLang="zh-CN" sz="1100" b="0" i="0" u="none" strike="noStrike" dirty="0">
                          <a:solidFill>
                            <a:srgbClr val="000000"/>
                          </a:solidFill>
                          <a:effectLst/>
                          <a:latin typeface="微软雅黑" panose="020B0503020204020204" charset="-122"/>
                          <a:ea typeface="微软雅黑" panose="020B0503020204020204" charset="-122"/>
                        </a:rPr>
                        <a:t>0</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17945">
                <a:tc vMerge="1">
                  <a:tcPr/>
                </a:tc>
                <a:tc rowSpan="2">
                  <a:txBody>
                    <a:bodyPr/>
                    <a:lstStyle/>
                    <a:p>
                      <a:pPr algn="l" fontAlgn="ctr"/>
                      <a:r>
                        <a:rPr lang="zh-CN" altLang="en-US" sz="1100" b="0" i="0" u="none" strike="noStrike" dirty="0">
                          <a:solidFill>
                            <a:srgbClr val="A60000"/>
                          </a:solidFill>
                          <a:effectLst/>
                          <a:latin typeface="微软雅黑" panose="020B0503020204020204" charset="-122"/>
                          <a:ea typeface="微软雅黑" panose="020B0503020204020204" charset="-122"/>
                        </a:rPr>
                        <a:t>建立其他血管通路后，立即摘除从院外带入的血管通路，同时留取血培养及导管尖端培养。</a:t>
                      </a:r>
                      <a:endParaRPr lang="zh-CN" altLang="en-US" sz="1100" b="0" i="0" u="none" strike="noStrike" dirty="0">
                        <a:solidFill>
                          <a:srgbClr val="A6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80518">
                <a:tc vMerge="1">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否，</a:t>
                      </a:r>
                      <a:r>
                        <a:rPr lang="en-US" altLang="zh-CN" sz="1100" b="0" i="0" u="none" strike="noStrike" dirty="0">
                          <a:solidFill>
                            <a:srgbClr val="000000"/>
                          </a:solidFill>
                          <a:effectLst/>
                          <a:latin typeface="微软雅黑" panose="020B0503020204020204" charset="-122"/>
                          <a:ea typeface="微软雅黑" panose="020B0503020204020204" charset="-122"/>
                        </a:rPr>
                        <a:t>0</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7" name="标题 3"/>
          <p:cNvSpPr txBox="1"/>
          <p:nvPr/>
        </p:nvSpPr>
        <p:spPr>
          <a:xfrm>
            <a:off x="242570" y="134620"/>
            <a:ext cx="8729980"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业务能力考核指标：治疗（</a:t>
            </a:r>
            <a:r>
              <a:rPr lang="en-US" altLang="zh-CN" sz="2000" dirty="0">
                <a:solidFill>
                  <a:srgbClr val="8D1E25"/>
                </a:solidFill>
                <a:latin typeface="微软雅黑" panose="020B0503020204020204" charset="-122"/>
                <a:ea typeface="微软雅黑" panose="020B0503020204020204" charset="-122"/>
                <a:cs typeface="Arial" panose="020B0604020202020204" pitchFamily="34" charset="0"/>
                <a:sym typeface="+mn-ea"/>
              </a:rPr>
              <a:t>2/2</a:t>
            </a:r>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a:t>
            </a:r>
            <a:r>
              <a:rPr lang="zh-CN" altLang="en-US" sz="1800" dirty="0">
                <a:solidFill>
                  <a:srgbClr val="8D1E25"/>
                </a:solidFill>
                <a:latin typeface="微软雅黑" panose="020B0503020204020204" charset="-122"/>
                <a:cs typeface="Arial" panose="020B0604020202020204" pitchFamily="34" charset="0"/>
                <a:sym typeface="+mn-ea"/>
              </a:rPr>
              <a:t>（红色</a:t>
            </a:r>
            <a:r>
              <a:rPr lang="zh-CN" altLang="en-US" sz="1800" dirty="0">
                <a:solidFill>
                  <a:schemeClr val="tx1"/>
                </a:solidFill>
                <a:latin typeface="微软雅黑" panose="020B0503020204020204" charset="-122"/>
                <a:cs typeface="Arial" panose="020B0604020202020204" pitchFamily="34" charset="0"/>
                <a:sym typeface="+mn-ea"/>
              </a:rPr>
              <a:t>字体代表必备项；</a:t>
            </a:r>
            <a:r>
              <a:rPr lang="zh-CN" altLang="en-US" sz="1800" dirty="0">
                <a:solidFill>
                  <a:srgbClr val="0070C0"/>
                </a:solidFill>
                <a:latin typeface="微软雅黑" panose="020B0503020204020204" charset="-122"/>
                <a:cs typeface="Arial" panose="020B0604020202020204" pitchFamily="34" charset="0"/>
                <a:sym typeface="+mn-ea"/>
              </a:rPr>
              <a:t>蓝色</a:t>
            </a:r>
            <a:r>
              <a:rPr lang="zh-CN" altLang="en-US" sz="1800" dirty="0">
                <a:solidFill>
                  <a:schemeClr val="tx1"/>
                </a:solidFill>
                <a:latin typeface="微软雅黑" panose="020B0503020204020204" charset="-122"/>
                <a:cs typeface="Arial" panose="020B0604020202020204" pitchFamily="34" charset="0"/>
                <a:sym typeface="+mn-ea"/>
              </a:rPr>
              <a:t>字体代表加分项</a:t>
            </a:r>
            <a:r>
              <a:rPr lang="zh-CN" altLang="en-US" sz="1800" dirty="0">
                <a:solidFill>
                  <a:srgbClr val="8D1E25"/>
                </a:solidFill>
                <a:latin typeface="微软雅黑" panose="020B0503020204020204" charset="-122"/>
                <a:cs typeface="Arial" panose="020B0604020202020204" pitchFamily="34" charset="0"/>
                <a:sym typeface="+mn-ea"/>
              </a:rPr>
              <a:t>）</a:t>
            </a:r>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8" name="内容占位符 2"/>
          <p:cNvSpPr txBox="1"/>
          <p:nvPr/>
        </p:nvSpPr>
        <p:spPr>
          <a:xfrm>
            <a:off x="4785064" y="4364778"/>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3" name="表格 2"/>
          <p:cNvGraphicFramePr>
            <a:graphicFrameLocks noGrp="1"/>
          </p:cNvGraphicFramePr>
          <p:nvPr/>
        </p:nvGraphicFramePr>
        <p:xfrm>
          <a:off x="163551" y="649767"/>
          <a:ext cx="8809463" cy="1848597"/>
        </p:xfrm>
        <a:graphic>
          <a:graphicData uri="http://schemas.openxmlformats.org/drawingml/2006/table">
            <a:tbl>
              <a:tblPr/>
              <a:tblGrid>
                <a:gridCol w="691504"/>
                <a:gridCol w="4038745"/>
                <a:gridCol w="914586"/>
                <a:gridCol w="1316234"/>
                <a:gridCol w="487138"/>
                <a:gridCol w="729949"/>
                <a:gridCol w="631307"/>
              </a:tblGrid>
              <a:tr h="429458">
                <a:tc gridSpan="2">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业务能力考核指标</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dirty="0">
                          <a:solidFill>
                            <a:srgbClr val="FFFFFF"/>
                          </a:solidFill>
                          <a:effectLst/>
                          <a:latin typeface="微软雅黑" panose="020B0503020204020204" charset="-122"/>
                          <a:ea typeface="微软雅黑" panose="020B0503020204020204" charset="-122"/>
                        </a:rPr>
                        <a:t>自评</a:t>
                      </a:r>
                      <a:endParaRPr lang="zh-CN" altLang="en-US" sz="1100" b="1" i="0" u="none" strike="noStrike" dirty="0">
                        <a:solidFill>
                          <a:srgbClr val="FFFFF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评分标准</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r>
              <a:tr h="397558">
                <a:tc rowSpan="4">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治疗（</a:t>
                      </a:r>
                      <a:r>
                        <a:rPr lang="en-US" altLang="zh-CN" sz="1100" b="1" i="0" u="none" strike="noStrike">
                          <a:solidFill>
                            <a:srgbClr val="000000"/>
                          </a:solidFill>
                          <a:effectLst/>
                          <a:latin typeface="微软雅黑" panose="020B0503020204020204" charset="-122"/>
                          <a:ea typeface="微软雅黑" panose="020B0503020204020204" charset="-122"/>
                        </a:rPr>
                        <a:t>14</a:t>
                      </a:r>
                      <a:r>
                        <a:rPr lang="zh-CN" altLang="en-US" sz="1100" b="1" i="0" u="none" strike="noStrike">
                          <a:solidFill>
                            <a:srgbClr val="000000"/>
                          </a:solidFill>
                          <a:effectLst/>
                          <a:latin typeface="微软雅黑" panose="020B0503020204020204" charset="-122"/>
                          <a:ea typeface="微软雅黑" panose="020B0503020204020204" charset="-122"/>
                        </a:rPr>
                        <a:t>）</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AB0F0F"/>
                          </a:solidFill>
                          <a:effectLst/>
                          <a:latin typeface="微软雅黑" panose="020B0503020204020204" charset="-122"/>
                          <a:ea typeface="微软雅黑" panose="020B0503020204020204" charset="-122"/>
                        </a:rPr>
                        <a:t>对于</a:t>
                      </a:r>
                      <a:r>
                        <a:rPr lang="en-US" sz="1100" b="0" i="0" u="none" strike="noStrike" dirty="0">
                          <a:solidFill>
                            <a:srgbClr val="AB0F0F"/>
                          </a:solidFill>
                          <a:effectLst/>
                          <a:latin typeface="微软雅黑" panose="020B0503020204020204" charset="-122"/>
                          <a:ea typeface="微软雅黑" panose="020B0503020204020204" charset="-122"/>
                        </a:rPr>
                        <a:t>sepsis/septic shock</a:t>
                      </a:r>
                      <a:r>
                        <a:rPr lang="zh-CN" altLang="en-US" sz="1100" b="0" i="0" u="none" strike="noStrike" dirty="0">
                          <a:solidFill>
                            <a:srgbClr val="AB0F0F"/>
                          </a:solidFill>
                          <a:effectLst/>
                          <a:latin typeface="微软雅黑" panose="020B0503020204020204" charset="-122"/>
                          <a:ea typeface="微软雅黑" panose="020B0503020204020204" charset="-122"/>
                        </a:rPr>
                        <a:t>引起的低氧呼吸衰竭的患者，具备选择及使用高流量</a:t>
                      </a:r>
                      <a:r>
                        <a:rPr lang="en-US" altLang="zh-CN" sz="1100" b="0" i="0" u="none" strike="noStrike" dirty="0">
                          <a:solidFill>
                            <a:srgbClr val="AB0F0F"/>
                          </a:solidFill>
                          <a:effectLst/>
                          <a:latin typeface="微软雅黑" panose="020B0503020204020204" charset="-122"/>
                          <a:ea typeface="微软雅黑" panose="020B0503020204020204" charset="-122"/>
                        </a:rPr>
                        <a:t>/</a:t>
                      </a:r>
                      <a:r>
                        <a:rPr lang="zh-CN" altLang="en-US" sz="1100" b="0" i="0" u="none" strike="noStrike" dirty="0">
                          <a:solidFill>
                            <a:srgbClr val="AB0F0F"/>
                          </a:solidFill>
                          <a:effectLst/>
                          <a:latin typeface="微软雅黑" panose="020B0503020204020204" charset="-122"/>
                          <a:ea typeface="微软雅黑" panose="020B0503020204020204" charset="-122"/>
                        </a:rPr>
                        <a:t>无创</a:t>
                      </a:r>
                      <a:r>
                        <a:rPr lang="en-US" altLang="zh-CN" sz="1100" b="0" i="0" u="none" strike="noStrike" dirty="0">
                          <a:solidFill>
                            <a:srgbClr val="AB0F0F"/>
                          </a:solidFill>
                          <a:effectLst/>
                          <a:latin typeface="微软雅黑" panose="020B0503020204020204" charset="-122"/>
                          <a:ea typeface="微软雅黑" panose="020B0503020204020204" charset="-122"/>
                        </a:rPr>
                        <a:t>/</a:t>
                      </a:r>
                      <a:r>
                        <a:rPr lang="zh-CN" altLang="en-US" sz="1100" b="0" i="0" u="none" strike="noStrike" dirty="0">
                          <a:solidFill>
                            <a:srgbClr val="AB0F0F"/>
                          </a:solidFill>
                          <a:effectLst/>
                          <a:latin typeface="微软雅黑" panose="020B0503020204020204" charset="-122"/>
                          <a:ea typeface="微软雅黑" panose="020B0503020204020204" charset="-122"/>
                        </a:rPr>
                        <a:t>有创呼吸支持方式的能力</a:t>
                      </a:r>
                      <a:endParaRPr lang="zh-CN" altLang="en-US" sz="1100" b="0" i="0" u="none" strike="noStrike" dirty="0">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4">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会议室资料准备</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4">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检查方法：结合主任汇报，可通过近</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年里</a:t>
                      </a:r>
                      <a:r>
                        <a:rPr lang="en-US" altLang="zh-CN" sz="1100" b="0" i="0" u="none" strike="noStrike">
                          <a:solidFill>
                            <a:srgbClr val="000000"/>
                          </a:solidFill>
                          <a:effectLst/>
                          <a:latin typeface="微软雅黑" panose="020B0503020204020204" charset="-122"/>
                          <a:ea typeface="微软雅黑" panose="020B0503020204020204" charset="-122"/>
                        </a:rPr>
                        <a:t>HIS</a:t>
                      </a:r>
                      <a:r>
                        <a:rPr lang="zh-CN" altLang="en-US" sz="1100" b="0" i="0" u="none" strike="noStrike">
                          <a:solidFill>
                            <a:srgbClr val="000000"/>
                          </a:solidFill>
                          <a:effectLst/>
                          <a:latin typeface="微软雅黑" panose="020B0503020204020204" charset="-122"/>
                          <a:ea typeface="微软雅黑" panose="020B0503020204020204" charset="-122"/>
                        </a:rPr>
                        <a:t>系统中相应病例资料或病史来衡量。</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97558">
                <a:tc vMerge="1">
                  <a:tcPr/>
                </a:tc>
                <a:tc>
                  <a:txBody>
                    <a:bodyPr/>
                    <a:lstStyle/>
                    <a:p>
                      <a:pPr algn="l" fontAlgn="ctr"/>
                      <a:r>
                        <a:rPr lang="zh-CN" altLang="en-US" sz="1100" b="0" i="0" u="none" strike="noStrike" dirty="0">
                          <a:solidFill>
                            <a:srgbClr val="AB0F0F"/>
                          </a:solidFill>
                          <a:effectLst/>
                          <a:latin typeface="微软雅黑" panose="020B0503020204020204" charset="-122"/>
                          <a:ea typeface="微软雅黑" panose="020B0503020204020204" charset="-122"/>
                        </a:rPr>
                        <a:t>具备对</a:t>
                      </a:r>
                      <a:r>
                        <a:rPr lang="en-US" altLang="zh-CN" sz="1100" b="0" i="0" u="none" strike="noStrike" dirty="0">
                          <a:solidFill>
                            <a:srgbClr val="AB0F0F"/>
                          </a:solidFill>
                          <a:effectLst/>
                          <a:latin typeface="微软雅黑" panose="020B0503020204020204" charset="-122"/>
                          <a:ea typeface="微软雅黑" panose="020B0503020204020204" charset="-122"/>
                        </a:rPr>
                        <a:t>sepsis/septic shock</a:t>
                      </a:r>
                      <a:r>
                        <a:rPr lang="zh-CN" altLang="en-US" sz="1100" b="0" i="0" u="none" strike="noStrike" dirty="0">
                          <a:solidFill>
                            <a:srgbClr val="AB0F0F"/>
                          </a:solidFill>
                          <a:effectLst/>
                          <a:latin typeface="微软雅黑" panose="020B0503020204020204" charset="-122"/>
                          <a:ea typeface="微软雅黑" panose="020B0503020204020204" charset="-122"/>
                        </a:rPr>
                        <a:t>患者进行如糖皮质激素、</a:t>
                      </a:r>
                      <a:r>
                        <a:rPr lang="en-US" altLang="zh-CN" sz="1100" b="0" i="0" u="none" strike="noStrike" dirty="0">
                          <a:solidFill>
                            <a:srgbClr val="AB0F0F"/>
                          </a:solidFill>
                          <a:effectLst/>
                          <a:latin typeface="微软雅黑" panose="020B0503020204020204" charset="-122"/>
                          <a:ea typeface="微软雅黑" panose="020B0503020204020204" charset="-122"/>
                        </a:rPr>
                        <a:t>PPI</a:t>
                      </a:r>
                      <a:r>
                        <a:rPr lang="zh-CN" altLang="en-US" sz="1100" b="0" i="0" u="none" strike="noStrike" dirty="0">
                          <a:solidFill>
                            <a:srgbClr val="AB0F0F"/>
                          </a:solidFill>
                          <a:effectLst/>
                          <a:latin typeface="微软雅黑" panose="020B0503020204020204" charset="-122"/>
                          <a:ea typeface="微软雅黑" panose="020B0503020204020204" charset="-122"/>
                        </a:rPr>
                        <a:t>类药物、低分子肝素、胰岛素等其他药物治疗的能力</a:t>
                      </a:r>
                      <a:endParaRPr lang="zh-CN" altLang="en-US" sz="1100" b="0" i="0" u="none" strike="noStrike" dirty="0">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26465">
                <a:tc vMerge="1">
                  <a:tcPr/>
                </a:tc>
                <a:tc>
                  <a:txBody>
                    <a:bodyPr/>
                    <a:lstStyle/>
                    <a:p>
                      <a:pPr algn="l" fontAlgn="ctr"/>
                      <a:r>
                        <a:rPr lang="zh-CN" altLang="en-US" sz="1100" b="0" i="0" u="none" strike="noStrike" dirty="0">
                          <a:solidFill>
                            <a:srgbClr val="AB0F0F"/>
                          </a:solidFill>
                          <a:effectLst/>
                          <a:latin typeface="微软雅黑" panose="020B0503020204020204" charset="-122"/>
                          <a:ea typeface="微软雅黑" panose="020B0503020204020204" charset="-122"/>
                        </a:rPr>
                        <a:t>具备对</a:t>
                      </a:r>
                      <a:r>
                        <a:rPr lang="en-US" sz="1100" b="0" i="0" u="none" strike="noStrike" dirty="0">
                          <a:solidFill>
                            <a:srgbClr val="AB0F0F"/>
                          </a:solidFill>
                          <a:effectLst/>
                          <a:latin typeface="微软雅黑" panose="020B0503020204020204" charset="-122"/>
                          <a:ea typeface="微软雅黑" panose="020B0503020204020204" charset="-122"/>
                        </a:rPr>
                        <a:t>sepsis/septic shock</a:t>
                      </a:r>
                      <a:r>
                        <a:rPr lang="zh-CN" altLang="en-US" sz="1100" b="0" i="0" u="none" strike="noStrike" dirty="0">
                          <a:solidFill>
                            <a:srgbClr val="AB0F0F"/>
                          </a:solidFill>
                          <a:effectLst/>
                          <a:latin typeface="微软雅黑" panose="020B0503020204020204" charset="-122"/>
                          <a:ea typeface="微软雅黑" panose="020B0503020204020204" charset="-122"/>
                        </a:rPr>
                        <a:t>患者进行肠内</a:t>
                      </a:r>
                      <a:r>
                        <a:rPr lang="en-US" altLang="zh-CN" sz="1100" b="0" i="0" u="none" strike="noStrike" dirty="0">
                          <a:solidFill>
                            <a:srgbClr val="AB0F0F"/>
                          </a:solidFill>
                          <a:effectLst/>
                          <a:latin typeface="微软雅黑" panose="020B0503020204020204" charset="-122"/>
                          <a:ea typeface="微软雅黑" panose="020B0503020204020204" charset="-122"/>
                        </a:rPr>
                        <a:t>/</a:t>
                      </a:r>
                      <a:r>
                        <a:rPr lang="zh-CN" altLang="en-US" sz="1100" b="0" i="0" u="none" strike="noStrike" dirty="0">
                          <a:solidFill>
                            <a:srgbClr val="AB0F0F"/>
                          </a:solidFill>
                          <a:effectLst/>
                          <a:latin typeface="微软雅黑" panose="020B0503020204020204" charset="-122"/>
                          <a:ea typeface="微软雅黑" panose="020B0503020204020204" charset="-122"/>
                        </a:rPr>
                        <a:t>肠外营养支持的能力</a:t>
                      </a:r>
                      <a:endParaRPr lang="zh-CN" altLang="en-US" sz="1100" b="0" i="0" u="none" strike="noStrike" dirty="0">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97558">
                <a:tc vMerge="1">
                  <a:tcPr/>
                </a:tc>
                <a:tc>
                  <a:txBody>
                    <a:bodyPr/>
                    <a:lstStyle/>
                    <a:p>
                      <a:pPr algn="l" fontAlgn="ctr"/>
                      <a:r>
                        <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建议对</a:t>
                      </a:r>
                      <a:r>
                        <a:rPr 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sepsis/septic shock</a:t>
                      </a:r>
                      <a:r>
                        <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患者拥有其他器官支持的能力，如</a:t>
                      </a:r>
                      <a:r>
                        <a:rPr 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CRRT、ECMO、IABP、</a:t>
                      </a:r>
                      <a:r>
                        <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人工肝、</a:t>
                      </a:r>
                      <a:r>
                        <a:rPr 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ICP</a:t>
                      </a:r>
                      <a:r>
                        <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监测等（加分项）</a:t>
                      </a:r>
                      <a:endPar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8D1E25"/>
                          </a:solidFill>
                          <a:effectLst/>
                          <a:latin typeface="微软雅黑" panose="020B0503020204020204" charset="-122"/>
                          <a:ea typeface="微软雅黑" panose="020B0503020204020204" charset="-122"/>
                        </a:rPr>
                        <a:t>是，</a:t>
                      </a:r>
                      <a:r>
                        <a:rPr lang="en-US" altLang="zh-CN" sz="1100" b="0" i="0" u="none" strike="noStrike" dirty="0">
                          <a:solidFill>
                            <a:srgbClr val="8D1E25"/>
                          </a:solidFill>
                          <a:effectLst/>
                          <a:latin typeface="微软雅黑" panose="020B0503020204020204" charset="-122"/>
                          <a:ea typeface="微软雅黑" panose="020B0503020204020204" charset="-122"/>
                        </a:rPr>
                        <a:t>3</a:t>
                      </a:r>
                      <a:r>
                        <a:rPr lang="zh-CN" altLang="en-US" sz="1100" b="0" i="0" u="none" strike="noStrike" dirty="0">
                          <a:solidFill>
                            <a:srgbClr val="8D1E25"/>
                          </a:solidFill>
                          <a:effectLst/>
                          <a:latin typeface="微软雅黑" panose="020B0503020204020204" charset="-122"/>
                          <a:ea typeface="微软雅黑" panose="020B0503020204020204" charset="-122"/>
                        </a:rPr>
                        <a:t>分</a:t>
                      </a:r>
                      <a:endParaRPr lang="zh-CN" altLang="en-US" sz="1100" b="0" i="0" u="none" strike="noStrike" dirty="0">
                        <a:solidFill>
                          <a:srgbClr val="8D1E25"/>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8D1E25"/>
                          </a:solidFill>
                          <a:effectLst/>
                          <a:latin typeface="微软雅黑" panose="020B0503020204020204" charset="-122"/>
                          <a:ea typeface="微软雅黑" panose="020B0503020204020204" charset="-122"/>
                        </a:rPr>
                        <a:t>否，</a:t>
                      </a:r>
                      <a:r>
                        <a:rPr lang="en-US" altLang="zh-CN" sz="1100" b="0" i="0" u="none" strike="noStrike" dirty="0">
                          <a:solidFill>
                            <a:srgbClr val="8D1E25"/>
                          </a:solidFill>
                          <a:effectLst/>
                          <a:latin typeface="微软雅黑" panose="020B0503020204020204" charset="-122"/>
                          <a:ea typeface="微软雅黑" panose="020B0503020204020204" charset="-122"/>
                        </a:rPr>
                        <a:t>0</a:t>
                      </a:r>
                      <a:r>
                        <a:rPr lang="zh-CN" altLang="en-US" sz="1100" b="0" i="0" u="none" strike="noStrike" dirty="0">
                          <a:solidFill>
                            <a:srgbClr val="8D1E25"/>
                          </a:solidFill>
                          <a:effectLst/>
                          <a:latin typeface="微软雅黑" panose="020B0503020204020204" charset="-122"/>
                          <a:ea typeface="微软雅黑" panose="020B0503020204020204" charset="-122"/>
                        </a:rPr>
                        <a:t>分</a:t>
                      </a:r>
                      <a:endParaRPr lang="zh-CN" altLang="en-US" sz="1100" b="0" i="0" u="none" strike="noStrike" dirty="0">
                        <a:solidFill>
                          <a:srgbClr val="8D1E25"/>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lgn="r" defTabSz="685800">
              <a:defRPr/>
            </a:pPr>
            <a:fld id="{91ED9E3C-08CF-486D-8925-94FEA72DC682}" type="slidenum">
              <a:rPr lang="zh-CN" altLang="en-US" sz="900" b="0">
                <a:solidFill>
                  <a:prstClr val="black">
                    <a:tint val="75000"/>
                  </a:prstClr>
                </a:solidFill>
                <a:latin typeface="Calibri" panose="020F0502020204030204"/>
                <a:ea typeface="宋体" panose="02010600030101010101" pitchFamily="2" charset="-122"/>
                <a:cs typeface="+mn-cs"/>
              </a:rPr>
            </a:fld>
            <a:endParaRPr lang="zh-CN" altLang="en-US" sz="900" b="0">
              <a:solidFill>
                <a:prstClr val="black">
                  <a:tint val="75000"/>
                </a:prstClr>
              </a:solidFill>
              <a:latin typeface="Calibri" panose="020F0502020204030204"/>
              <a:ea typeface="宋体" panose="02010600030101010101" pitchFamily="2" charset="-122"/>
              <a:cs typeface="+mn-cs"/>
            </a:endParaRPr>
          </a:p>
        </p:txBody>
      </p:sp>
      <p:sp>
        <p:nvSpPr>
          <p:cNvPr id="2" name="标题 3"/>
          <p:cNvSpPr txBox="1"/>
          <p:nvPr/>
        </p:nvSpPr>
        <p:spPr>
          <a:xfrm>
            <a:off x="208280" y="241300"/>
            <a:ext cx="8689340"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质量与安全考核指标：质控指标</a:t>
            </a:r>
            <a:r>
              <a:rPr lang="zh-CN" altLang="en-US" sz="1800" dirty="0">
                <a:solidFill>
                  <a:srgbClr val="8D1E25"/>
                </a:solidFill>
                <a:latin typeface="微软雅黑" panose="020B0503020204020204" charset="-122"/>
                <a:cs typeface="Arial" panose="020B0604020202020204" pitchFamily="34" charset="0"/>
                <a:sym typeface="+mn-ea"/>
              </a:rPr>
              <a:t>（红色</a:t>
            </a:r>
            <a:r>
              <a:rPr lang="zh-CN" altLang="en-US" sz="1800" dirty="0">
                <a:solidFill>
                  <a:schemeClr val="tx1"/>
                </a:solidFill>
                <a:latin typeface="微软雅黑" panose="020B0503020204020204" charset="-122"/>
                <a:cs typeface="Arial" panose="020B0604020202020204" pitchFamily="34" charset="0"/>
                <a:sym typeface="+mn-ea"/>
              </a:rPr>
              <a:t>字体代表必备项；</a:t>
            </a:r>
            <a:r>
              <a:rPr lang="zh-CN" altLang="en-US" sz="1800" dirty="0">
                <a:solidFill>
                  <a:srgbClr val="0070C0"/>
                </a:solidFill>
                <a:latin typeface="微软雅黑" panose="020B0503020204020204" charset="-122"/>
                <a:cs typeface="Arial" panose="020B0604020202020204" pitchFamily="34" charset="0"/>
                <a:sym typeface="+mn-ea"/>
              </a:rPr>
              <a:t>蓝色</a:t>
            </a:r>
            <a:r>
              <a:rPr lang="zh-CN" altLang="en-US" sz="1800" dirty="0">
                <a:solidFill>
                  <a:schemeClr val="tx1"/>
                </a:solidFill>
                <a:latin typeface="微软雅黑" panose="020B0503020204020204" charset="-122"/>
                <a:cs typeface="Arial" panose="020B0604020202020204" pitchFamily="34" charset="0"/>
                <a:sym typeface="+mn-ea"/>
              </a:rPr>
              <a:t>字体代表加分项</a:t>
            </a:r>
            <a:r>
              <a:rPr lang="zh-CN" altLang="en-US" sz="1800" dirty="0">
                <a:solidFill>
                  <a:srgbClr val="8D1E25"/>
                </a:solidFill>
                <a:latin typeface="微软雅黑" panose="020B0503020204020204" charset="-122"/>
                <a:cs typeface="Arial" panose="020B0604020202020204" pitchFamily="34" charset="0"/>
                <a:sym typeface="+mn-ea"/>
              </a:rPr>
              <a:t>）</a:t>
            </a:r>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a:p>
            <a:pPr algn="l"/>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6" name="内容占位符 2"/>
          <p:cNvSpPr txBox="1"/>
          <p:nvPr/>
        </p:nvSpPr>
        <p:spPr>
          <a:xfrm>
            <a:off x="4785064" y="4364778"/>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3" name="表格 2"/>
          <p:cNvGraphicFramePr>
            <a:graphicFrameLocks noGrp="1"/>
          </p:cNvGraphicFramePr>
          <p:nvPr/>
        </p:nvGraphicFramePr>
        <p:xfrm>
          <a:off x="208156" y="753652"/>
          <a:ext cx="8541833" cy="2294224"/>
        </p:xfrm>
        <a:graphic>
          <a:graphicData uri="http://schemas.openxmlformats.org/drawingml/2006/table">
            <a:tbl>
              <a:tblPr/>
              <a:tblGrid>
                <a:gridCol w="655710"/>
                <a:gridCol w="2987176"/>
                <a:gridCol w="466999"/>
                <a:gridCol w="1167495"/>
                <a:gridCol w="458945"/>
                <a:gridCol w="845428"/>
                <a:gridCol w="998409"/>
                <a:gridCol w="961671"/>
              </a:tblGrid>
              <a:tr h="423535">
                <a:tc gridSpan="2">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质量与安全考核指标</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hMerge="1">
                  <a:tcPr/>
                </a:tc>
              </a:tr>
              <a:tr h="241263">
                <a:tc rowSpan="7">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质控指标（</a:t>
                      </a:r>
                      <a:r>
                        <a:rPr lang="en-US" altLang="zh-CN" sz="1100" b="1" i="0" u="none" strike="noStrike">
                          <a:solidFill>
                            <a:srgbClr val="000000"/>
                          </a:solidFill>
                          <a:effectLst/>
                          <a:latin typeface="微软雅黑" panose="020B0503020204020204" charset="-122"/>
                          <a:ea typeface="微软雅黑" panose="020B0503020204020204" charset="-122"/>
                        </a:rPr>
                        <a:t>18</a:t>
                      </a:r>
                      <a:r>
                        <a:rPr lang="zh-CN" altLang="en-US" sz="1100" b="1" i="0" u="none" strike="noStrike">
                          <a:solidFill>
                            <a:srgbClr val="000000"/>
                          </a:solidFill>
                          <a:effectLst/>
                          <a:latin typeface="微软雅黑" panose="020B0503020204020204" charset="-122"/>
                          <a:ea typeface="微软雅黑" panose="020B0503020204020204" charset="-122"/>
                        </a:rPr>
                        <a:t>）</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AB0F0F"/>
                          </a:solidFill>
                          <a:effectLst/>
                          <a:latin typeface="微软雅黑" panose="020B0503020204020204" charset="-122"/>
                          <a:ea typeface="微软雅黑" panose="020B0503020204020204" charset="-122"/>
                        </a:rPr>
                        <a:t>APACHE II</a:t>
                      </a:r>
                      <a:r>
                        <a:rPr lang="zh-CN" altLang="en-US" sz="1100" b="0" i="0" u="none" strike="noStrike">
                          <a:solidFill>
                            <a:srgbClr val="AB0F0F"/>
                          </a:solidFill>
                          <a:effectLst/>
                          <a:latin typeface="微软雅黑" panose="020B0503020204020204" charset="-122"/>
                          <a:ea typeface="微软雅黑" panose="020B0503020204020204" charset="-122"/>
                        </a:rPr>
                        <a:t>评分≥</a:t>
                      </a:r>
                      <a:r>
                        <a:rPr lang="en-US" altLang="zh-CN" sz="1100" b="0" i="0" u="none" strike="noStrike">
                          <a:solidFill>
                            <a:srgbClr val="AB0F0F"/>
                          </a:solidFill>
                          <a:effectLst/>
                          <a:latin typeface="微软雅黑" panose="020B0503020204020204" charset="-122"/>
                          <a:ea typeface="微软雅黑" panose="020B0503020204020204" charset="-122"/>
                        </a:rPr>
                        <a:t>15</a:t>
                      </a:r>
                      <a:r>
                        <a:rPr lang="zh-CN" altLang="en-US" sz="1100" b="0" i="0" u="none" strike="noStrike">
                          <a:solidFill>
                            <a:srgbClr val="AB0F0F"/>
                          </a:solidFill>
                          <a:effectLst/>
                          <a:latin typeface="微软雅黑" panose="020B0503020204020204" charset="-122"/>
                          <a:ea typeface="微软雅黑" panose="020B0503020204020204" charset="-122"/>
                        </a:rPr>
                        <a:t>分的收治率</a:t>
                      </a:r>
                      <a:endParaRPr lang="zh-CN" altLang="en-US" sz="1100" b="0" i="0" u="none" strike="noStrike">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7">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会议室资料准备</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7">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 检查方法：结合主任汇报，可通过近</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年里</a:t>
                      </a:r>
                      <a:r>
                        <a:rPr lang="en-US" altLang="zh-CN" sz="1100" b="0" i="0" u="none" strike="noStrike" dirty="0">
                          <a:solidFill>
                            <a:srgbClr val="000000"/>
                          </a:solidFill>
                          <a:effectLst/>
                          <a:latin typeface="微软雅黑" panose="020B0503020204020204" charset="-122"/>
                          <a:ea typeface="微软雅黑" panose="020B0503020204020204" charset="-122"/>
                        </a:rPr>
                        <a:t>HIS</a:t>
                      </a:r>
                      <a:r>
                        <a:rPr lang="zh-CN" altLang="en-US" sz="1100" b="0" i="0" u="none" strike="noStrike" dirty="0">
                          <a:solidFill>
                            <a:srgbClr val="000000"/>
                          </a:solidFill>
                          <a:effectLst/>
                          <a:latin typeface="微软雅黑" panose="020B0503020204020204" charset="-122"/>
                          <a:ea typeface="微软雅黑" panose="020B0503020204020204" charset="-122"/>
                        </a:rPr>
                        <a:t>系统中相应病例资料或病史来衡量。</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50%</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3</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30%-49%</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41263">
                <a:tc vMerge="1">
                  <a:tcPr/>
                </a:tc>
                <a:tc>
                  <a:txBody>
                    <a:bodyPr/>
                    <a:lstStyle/>
                    <a:p>
                      <a:pPr algn="l" fontAlgn="ctr"/>
                      <a:r>
                        <a:rPr lang="zh-CN" altLang="en-US" sz="1100" b="0" i="0" u="none" strike="noStrike">
                          <a:solidFill>
                            <a:srgbClr val="AB0F0F"/>
                          </a:solidFill>
                          <a:effectLst/>
                          <a:latin typeface="微软雅黑" panose="020B0503020204020204" charset="-122"/>
                          <a:ea typeface="微软雅黑" panose="020B0503020204020204" charset="-122"/>
                        </a:rPr>
                        <a:t>关键技术覆盖率</a:t>
                      </a:r>
                      <a:endParaRPr lang="zh-CN" altLang="en-US" sz="1100" b="0" i="0" u="none" strike="noStrike">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40%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30%-40%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41263">
                <a:tc vMerge="1">
                  <a:tcPr/>
                </a:tc>
                <a:tc>
                  <a:txBody>
                    <a:bodyPr/>
                    <a:lstStyle/>
                    <a:p>
                      <a:pPr algn="l" fontAlgn="ctr"/>
                      <a:r>
                        <a:rPr lang="zh-CN" altLang="en-US" sz="1100" b="0" i="0" u="none" strike="noStrike">
                          <a:solidFill>
                            <a:srgbClr val="AB0F0F"/>
                          </a:solidFill>
                          <a:effectLst/>
                          <a:latin typeface="微软雅黑" panose="020B0503020204020204" charset="-122"/>
                          <a:ea typeface="微软雅黑" panose="020B0503020204020204" charset="-122"/>
                        </a:rPr>
                        <a:t>关键技术占比</a:t>
                      </a:r>
                      <a:endParaRPr lang="zh-CN" altLang="en-US" sz="1100" b="0" i="0" u="none" strike="noStrike">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50%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30-50%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41263">
                <a:tc vMerge="1">
                  <a:tcPr/>
                </a:tc>
                <a:tc>
                  <a:txBody>
                    <a:bodyPr/>
                    <a:lstStyle/>
                    <a:p>
                      <a:pPr algn="l" fontAlgn="ctr"/>
                      <a:r>
                        <a:rPr lang="zh-CN" altLang="en-US" sz="1100" b="0" i="0" u="none" strike="noStrike">
                          <a:solidFill>
                            <a:srgbClr val="AB0F0F"/>
                          </a:solidFill>
                          <a:effectLst/>
                          <a:latin typeface="微软雅黑" panose="020B0503020204020204" charset="-122"/>
                          <a:ea typeface="微软雅黑" panose="020B0503020204020204" charset="-122"/>
                        </a:rPr>
                        <a:t>血流动力学监测使用率</a:t>
                      </a:r>
                      <a:endParaRPr lang="zh-CN" altLang="en-US" sz="1100" b="0" i="0" u="none" strike="noStrike">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50%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30-50%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41263">
                <a:tc vMerge="1">
                  <a:tcPr/>
                </a:tc>
                <a:tc>
                  <a:txBody>
                    <a:bodyPr/>
                    <a:lstStyle/>
                    <a:p>
                      <a:pPr algn="l" fontAlgn="ctr"/>
                      <a:r>
                        <a:rPr lang="en-US" altLang="zh-CN" sz="1100" b="0" i="0" u="none" strike="noStrike">
                          <a:solidFill>
                            <a:srgbClr val="AB0F0F"/>
                          </a:solidFill>
                          <a:effectLst/>
                          <a:latin typeface="微软雅黑" panose="020B0503020204020204" charset="-122"/>
                          <a:ea typeface="微软雅黑" panose="020B0503020204020204" charset="-122"/>
                        </a:rPr>
                        <a:t>1h</a:t>
                      </a:r>
                      <a:r>
                        <a:rPr lang="zh-CN" altLang="en-US" sz="1100" b="0" i="0" u="none" strike="noStrike">
                          <a:solidFill>
                            <a:srgbClr val="AB0F0F"/>
                          </a:solidFill>
                          <a:effectLst/>
                          <a:latin typeface="微软雅黑" panose="020B0503020204020204" charset="-122"/>
                          <a:ea typeface="微软雅黑" panose="020B0503020204020204" charset="-122"/>
                        </a:rPr>
                        <a:t>内监测动脉血乳酸率</a:t>
                      </a:r>
                      <a:endParaRPr lang="zh-CN" altLang="en-US" sz="1100" b="0" i="0" u="none" strike="noStrike">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90%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60-89%</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&lt;60%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41300">
                <a:tc vMerge="1">
                  <a:tcPr/>
                </a:tc>
                <a:tc>
                  <a:txBody>
                    <a:bodyPr/>
                    <a:lstStyle/>
                    <a:p>
                      <a:pPr algn="l" fontAlgn="ctr"/>
                      <a:r>
                        <a:rPr lang="zh-CN" altLang="en-US" sz="1100" b="0" i="0" u="none" strike="noStrike">
                          <a:solidFill>
                            <a:srgbClr val="AB0F0F"/>
                          </a:solidFill>
                          <a:effectLst/>
                          <a:latin typeface="微软雅黑" panose="020B0503020204020204" charset="-122"/>
                          <a:ea typeface="微软雅黑" panose="020B0503020204020204" charset="-122"/>
                        </a:rPr>
                        <a:t>抗菌药物前留取血标本率</a:t>
                      </a:r>
                      <a:endParaRPr lang="zh-CN" altLang="en-US" sz="1100" b="0" i="0" u="none" strike="noStrike">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90%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60-89%</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&lt;60%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29943">
                <a:tc vMerge="1">
                  <a:tcPr/>
                </a:tc>
                <a:tc>
                  <a:txBody>
                    <a:bodyPr/>
                    <a:lstStyle/>
                    <a:p>
                      <a:pPr algn="l" fontAlgn="ctr"/>
                      <a:r>
                        <a:rPr lang="en-US" altLang="zh-CN" sz="1100" b="0" i="0" u="none" strike="noStrike">
                          <a:solidFill>
                            <a:srgbClr val="AB0F0F"/>
                          </a:solidFill>
                          <a:effectLst/>
                          <a:latin typeface="微软雅黑" panose="020B0503020204020204" charset="-122"/>
                          <a:ea typeface="微软雅黑" panose="020B0503020204020204" charset="-122"/>
                        </a:rPr>
                        <a:t>3h</a:t>
                      </a:r>
                      <a:r>
                        <a:rPr lang="zh-CN" altLang="en-US" sz="1100" b="0" i="0" u="none" strike="noStrike">
                          <a:solidFill>
                            <a:srgbClr val="AB0F0F"/>
                          </a:solidFill>
                          <a:effectLst/>
                          <a:latin typeface="微软雅黑" panose="020B0503020204020204" charset="-122"/>
                          <a:ea typeface="微软雅黑" panose="020B0503020204020204" charset="-122"/>
                        </a:rPr>
                        <a:t>内给予抗菌药物率</a:t>
                      </a:r>
                      <a:endParaRPr lang="zh-CN" altLang="en-US" sz="1100" b="0" i="0" u="none" strike="noStrike">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50%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gridSpan="2">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&lt;50%</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0</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hMerge="1">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lgn="r" defTabSz="685800">
              <a:defRPr/>
            </a:pPr>
            <a:fld id="{91ED9E3C-08CF-486D-8925-94FEA72DC682}" type="slidenum">
              <a:rPr lang="zh-CN" altLang="en-US" sz="900" b="0">
                <a:solidFill>
                  <a:prstClr val="black">
                    <a:tint val="75000"/>
                  </a:prstClr>
                </a:solidFill>
                <a:latin typeface="Calibri" panose="020F0502020204030204"/>
                <a:ea typeface="宋体" panose="02010600030101010101" pitchFamily="2" charset="-122"/>
                <a:cs typeface="+mn-cs"/>
              </a:rPr>
            </a:fld>
            <a:endParaRPr lang="zh-CN" altLang="en-US" sz="900" b="0">
              <a:solidFill>
                <a:prstClr val="black">
                  <a:tint val="75000"/>
                </a:prstClr>
              </a:solidFill>
              <a:latin typeface="Calibri" panose="020F0502020204030204"/>
              <a:ea typeface="宋体" panose="02010600030101010101" pitchFamily="2" charset="-122"/>
              <a:cs typeface="+mn-cs"/>
            </a:endParaRPr>
          </a:p>
        </p:txBody>
      </p:sp>
      <p:sp>
        <p:nvSpPr>
          <p:cNvPr id="2" name="标题 3"/>
          <p:cNvSpPr txBox="1"/>
          <p:nvPr/>
        </p:nvSpPr>
        <p:spPr>
          <a:xfrm>
            <a:off x="208280" y="241300"/>
            <a:ext cx="9104630"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rPr>
              <a:t>质量与安全考核指标：辐射能力</a:t>
            </a:r>
            <a:r>
              <a:rPr lang="zh-CN" altLang="en-US" sz="1800" dirty="0">
                <a:solidFill>
                  <a:srgbClr val="8D1E25"/>
                </a:solidFill>
                <a:latin typeface="微软雅黑" panose="020B0503020204020204" charset="-122"/>
                <a:cs typeface="Arial" panose="020B0604020202020204" pitchFamily="34" charset="0"/>
                <a:sym typeface="+mn-ea"/>
              </a:rPr>
              <a:t>（红色</a:t>
            </a:r>
            <a:r>
              <a:rPr lang="zh-CN" altLang="en-US" sz="1800" dirty="0">
                <a:solidFill>
                  <a:schemeClr val="tx1"/>
                </a:solidFill>
                <a:latin typeface="微软雅黑" panose="020B0503020204020204" charset="-122"/>
                <a:cs typeface="Arial" panose="020B0604020202020204" pitchFamily="34" charset="0"/>
                <a:sym typeface="+mn-ea"/>
              </a:rPr>
              <a:t>字体代表必备项；</a:t>
            </a:r>
            <a:r>
              <a:rPr lang="zh-CN" altLang="en-US" sz="1800" dirty="0">
                <a:solidFill>
                  <a:srgbClr val="0070C0"/>
                </a:solidFill>
                <a:latin typeface="微软雅黑" panose="020B0503020204020204" charset="-122"/>
                <a:cs typeface="Arial" panose="020B0604020202020204" pitchFamily="34" charset="0"/>
                <a:sym typeface="+mn-ea"/>
              </a:rPr>
              <a:t>蓝色</a:t>
            </a:r>
            <a:r>
              <a:rPr lang="zh-CN" altLang="en-US" sz="1800" dirty="0">
                <a:solidFill>
                  <a:schemeClr val="tx1"/>
                </a:solidFill>
                <a:latin typeface="微软雅黑" panose="020B0503020204020204" charset="-122"/>
                <a:cs typeface="Arial" panose="020B0604020202020204" pitchFamily="34" charset="0"/>
                <a:sym typeface="+mn-ea"/>
              </a:rPr>
              <a:t>字体代表加分项</a:t>
            </a:r>
            <a:r>
              <a:rPr lang="zh-CN" altLang="en-US" sz="1800" dirty="0">
                <a:solidFill>
                  <a:srgbClr val="8D1E25"/>
                </a:solidFill>
                <a:latin typeface="微软雅黑" panose="020B0503020204020204" charset="-122"/>
                <a:cs typeface="Arial" panose="020B0604020202020204" pitchFamily="34" charset="0"/>
                <a:sym typeface="+mn-ea"/>
              </a:rPr>
              <a:t>）</a:t>
            </a:r>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a:p>
            <a:pPr algn="l"/>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6" name="内容占位符 2"/>
          <p:cNvSpPr txBox="1"/>
          <p:nvPr/>
        </p:nvSpPr>
        <p:spPr>
          <a:xfrm>
            <a:off x="4785064" y="4364778"/>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3" name="表格 2"/>
          <p:cNvGraphicFramePr>
            <a:graphicFrameLocks noGrp="1"/>
          </p:cNvGraphicFramePr>
          <p:nvPr/>
        </p:nvGraphicFramePr>
        <p:xfrm>
          <a:off x="318375" y="834611"/>
          <a:ext cx="8461351" cy="1789775"/>
        </p:xfrm>
        <a:graphic>
          <a:graphicData uri="http://schemas.openxmlformats.org/drawingml/2006/table">
            <a:tbl>
              <a:tblPr/>
              <a:tblGrid>
                <a:gridCol w="492125"/>
                <a:gridCol w="2073949"/>
                <a:gridCol w="646771"/>
                <a:gridCol w="2378926"/>
                <a:gridCol w="431181"/>
                <a:gridCol w="706244"/>
                <a:gridCol w="951570"/>
                <a:gridCol w="780585"/>
              </a:tblGrid>
              <a:tr h="440954">
                <a:tc gridSpan="2">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质量与安全考核指标</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hMerge="1">
                  <a:tcPr/>
                </a:tc>
              </a:tr>
              <a:tr h="440954">
                <a:tc row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辐射</a:t>
                      </a:r>
                      <a:endParaRPr lang="zh-CN" altLang="en-US" sz="1100" b="1" i="0" u="none" strike="noStrike">
                        <a:solidFill>
                          <a:srgbClr val="000000"/>
                        </a:solidFill>
                        <a:effectLst/>
                        <a:latin typeface="微软雅黑" panose="020B0503020204020204" charset="-122"/>
                        <a:ea typeface="微软雅黑" panose="020B0503020204020204" charset="-122"/>
                      </a:endParaRPr>
                    </a:p>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能力</a:t>
                      </a:r>
                      <a:endParaRPr lang="zh-CN" altLang="en-US" sz="1100" b="1" i="0" u="none" strike="noStrike">
                        <a:solidFill>
                          <a:srgbClr val="000000"/>
                        </a:solidFill>
                        <a:effectLst/>
                        <a:latin typeface="微软雅黑" panose="020B0503020204020204" charset="-122"/>
                        <a:ea typeface="微软雅黑" panose="020B0503020204020204" charset="-122"/>
                      </a:endParaRPr>
                    </a:p>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a:t>
                      </a:r>
                      <a:r>
                        <a:rPr lang="en-US" altLang="zh-CN" sz="1100" b="1" i="0" u="none" strike="noStrike">
                          <a:solidFill>
                            <a:srgbClr val="000000"/>
                          </a:solidFill>
                          <a:effectLst/>
                          <a:latin typeface="微软雅黑" panose="020B0503020204020204" charset="-122"/>
                          <a:ea typeface="微软雅黑" panose="020B0503020204020204" charset="-122"/>
                        </a:rPr>
                        <a:t>12</a:t>
                      </a:r>
                      <a:r>
                        <a:rPr lang="zh-CN" altLang="en-US" sz="1100" b="1" i="0" u="none" strike="noStrike">
                          <a:solidFill>
                            <a:srgbClr val="000000"/>
                          </a:solidFill>
                          <a:effectLst/>
                          <a:latin typeface="微软雅黑" panose="020B0503020204020204" charset="-122"/>
                          <a:ea typeface="微软雅黑" panose="020B0503020204020204" charset="-122"/>
                        </a:rPr>
                        <a:t>）</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AB0F0F"/>
                          </a:solidFill>
                          <a:effectLst/>
                          <a:latin typeface="微软雅黑" panose="020B0503020204020204" charset="-122"/>
                          <a:ea typeface="微软雅黑" panose="020B0503020204020204" charset="-122"/>
                        </a:rPr>
                        <a:t>年收治</a:t>
                      </a:r>
                      <a:r>
                        <a:rPr lang="en-US" sz="1100" b="0" i="0" u="none" strike="noStrike">
                          <a:solidFill>
                            <a:srgbClr val="AB0F0F"/>
                          </a:solidFill>
                          <a:effectLst/>
                          <a:latin typeface="微软雅黑" panose="020B0503020204020204" charset="-122"/>
                          <a:ea typeface="微软雅黑" panose="020B0503020204020204" charset="-122"/>
                        </a:rPr>
                        <a:t>sepsis/septic shock</a:t>
                      </a:r>
                      <a:r>
                        <a:rPr lang="zh-CN" altLang="en-US" sz="1100" b="0" i="0" u="none" strike="noStrike">
                          <a:solidFill>
                            <a:srgbClr val="AB0F0F"/>
                          </a:solidFill>
                          <a:effectLst/>
                          <a:latin typeface="微软雅黑" panose="020B0503020204020204" charset="-122"/>
                          <a:ea typeface="微软雅黑" panose="020B0503020204020204" charset="-122"/>
                        </a:rPr>
                        <a:t>病例数</a:t>
                      </a:r>
                      <a:endParaRPr lang="zh-CN" altLang="en-US" sz="1100" b="0" i="0" u="none" strike="noStrike">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3">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会议室资料准备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检查方法：结合主任汇报，可通过近</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年里</a:t>
                      </a:r>
                      <a:r>
                        <a:rPr lang="en-US" altLang="zh-CN" sz="1100" b="0" i="0" u="none" strike="noStrike">
                          <a:solidFill>
                            <a:srgbClr val="000000"/>
                          </a:solidFill>
                          <a:effectLst/>
                          <a:latin typeface="微软雅黑" panose="020B0503020204020204" charset="-122"/>
                          <a:ea typeface="微软雅黑" panose="020B0503020204020204" charset="-122"/>
                        </a:rPr>
                        <a:t>HIS</a:t>
                      </a:r>
                      <a:r>
                        <a:rPr lang="zh-CN" altLang="en-US" sz="1100" b="0" i="0" u="none" strike="noStrike">
                          <a:solidFill>
                            <a:srgbClr val="000000"/>
                          </a:solidFill>
                          <a:effectLst/>
                          <a:latin typeface="微软雅黑" panose="020B0503020204020204" charset="-122"/>
                          <a:ea typeface="微软雅黑" panose="020B0503020204020204" charset="-122"/>
                        </a:rPr>
                        <a:t>系统中相应病例资料或病史来衡量。</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50</a:t>
                      </a:r>
                      <a:r>
                        <a:rPr lang="zh-CN" altLang="en-US" sz="1100" b="0" i="0" u="none" strike="noStrike">
                          <a:solidFill>
                            <a:srgbClr val="000000"/>
                          </a:solidFill>
                          <a:effectLst/>
                          <a:latin typeface="微软雅黑" panose="020B0503020204020204" charset="-122"/>
                          <a:ea typeface="微软雅黑" panose="020B0503020204020204" charset="-122"/>
                        </a:rPr>
                        <a:t>例，</a:t>
                      </a:r>
                      <a:r>
                        <a:rPr lang="en-US" altLang="zh-CN" sz="1100" b="0" i="0" u="none" strike="noStrike">
                          <a:solidFill>
                            <a:srgbClr val="000000"/>
                          </a:solidFill>
                          <a:effectLst/>
                          <a:latin typeface="微软雅黑" panose="020B0503020204020204" charset="-122"/>
                          <a:ea typeface="微软雅黑" panose="020B0503020204020204" charset="-122"/>
                        </a:rPr>
                        <a:t>5</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30-49</a:t>
                      </a:r>
                      <a:r>
                        <a:rPr lang="zh-CN" altLang="en-US" sz="1100" b="0" i="0" u="none" strike="noStrike" dirty="0">
                          <a:solidFill>
                            <a:srgbClr val="000000"/>
                          </a:solidFill>
                          <a:effectLst/>
                          <a:latin typeface="微软雅黑" panose="020B0503020204020204" charset="-122"/>
                          <a:ea typeface="微软雅黑" panose="020B0503020204020204" charset="-122"/>
                        </a:rPr>
                        <a:t>例，</a:t>
                      </a:r>
                      <a:r>
                        <a:rPr lang="en-US" altLang="zh-CN" sz="1100" b="0" i="0" u="none" strike="noStrike" dirty="0">
                          <a:solidFill>
                            <a:srgbClr val="000000"/>
                          </a:solidFill>
                          <a:effectLst/>
                          <a:latin typeface="微软雅黑" panose="020B0503020204020204" charset="-122"/>
                          <a:ea typeface="微软雅黑" panose="020B0503020204020204" charset="-122"/>
                        </a:rPr>
                        <a:t>3</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30</a:t>
                      </a:r>
                      <a:r>
                        <a:rPr lang="zh-CN" altLang="en-US" sz="1100" b="0" i="0" u="none" strike="noStrike">
                          <a:solidFill>
                            <a:srgbClr val="000000"/>
                          </a:solidFill>
                          <a:effectLst/>
                          <a:latin typeface="微软雅黑" panose="020B0503020204020204" charset="-122"/>
                          <a:ea typeface="微软雅黑" panose="020B0503020204020204" charset="-122"/>
                        </a:rPr>
                        <a:t>例，</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51186">
                <a:tc vMerge="1">
                  <a:tcPr/>
                </a:tc>
                <a:tc>
                  <a:txBody>
                    <a:bodyPr/>
                    <a:lstStyle/>
                    <a:p>
                      <a:pPr algn="l" fontAlgn="ctr"/>
                      <a:r>
                        <a:rPr lang="en-US" sz="1100" b="0" i="0" u="none" strike="noStrike">
                          <a:solidFill>
                            <a:srgbClr val="AB0F0F"/>
                          </a:solidFill>
                          <a:effectLst/>
                          <a:latin typeface="微软雅黑" panose="020B0503020204020204" charset="-122"/>
                          <a:ea typeface="微软雅黑" panose="020B0503020204020204" charset="-122"/>
                        </a:rPr>
                        <a:t>sepsis/septic shock</a:t>
                      </a:r>
                      <a:r>
                        <a:rPr lang="zh-CN" altLang="en-US" sz="1100" b="0" i="0" u="none" strike="noStrike">
                          <a:solidFill>
                            <a:srgbClr val="AB0F0F"/>
                          </a:solidFill>
                          <a:effectLst/>
                          <a:latin typeface="微软雅黑" panose="020B0503020204020204" charset="-122"/>
                          <a:ea typeface="微软雅黑" panose="020B0503020204020204" charset="-122"/>
                        </a:rPr>
                        <a:t>患者双向转诊</a:t>
                      </a:r>
                      <a:endParaRPr lang="zh-CN" altLang="en-US" sz="1100" b="0" i="0" u="none" strike="noStrike">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以近</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年里有转诊的记录的方式来衡量。</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10</a:t>
                      </a:r>
                      <a:r>
                        <a:rPr lang="zh-CN" altLang="en-US" sz="1100" b="0" i="0" u="none" strike="noStrike">
                          <a:solidFill>
                            <a:srgbClr val="000000"/>
                          </a:solidFill>
                          <a:effectLst/>
                          <a:latin typeface="微软雅黑" panose="020B0503020204020204" charset="-122"/>
                          <a:ea typeface="微软雅黑" panose="020B0503020204020204" charset="-122"/>
                        </a:rPr>
                        <a:t>例，</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gridSpan="2">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&lt;10</a:t>
                      </a:r>
                      <a:r>
                        <a:rPr lang="zh-CN" altLang="en-US" sz="1100" b="0" i="0" u="none" strike="noStrike">
                          <a:solidFill>
                            <a:srgbClr val="000000"/>
                          </a:solidFill>
                          <a:effectLst/>
                          <a:latin typeface="微软雅黑" panose="020B0503020204020204" charset="-122"/>
                          <a:ea typeface="微软雅黑" panose="020B0503020204020204" charset="-122"/>
                        </a:rPr>
                        <a:t>例，</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hMerge="1">
                  <a:tcPr/>
                </a:tc>
              </a:tr>
              <a:tr h="440954">
                <a:tc vMerge="1">
                  <a:tcPr/>
                </a:tc>
                <a:tc>
                  <a:txBody>
                    <a:bodyPr/>
                    <a:lstStyle/>
                    <a:p>
                      <a:pPr algn="l" fontAlgn="ctr"/>
                      <a:r>
                        <a:rPr lang="en-US" sz="1100" b="0" i="0" u="none" strike="noStrike">
                          <a:solidFill>
                            <a:srgbClr val="AB0F0F"/>
                          </a:solidFill>
                          <a:effectLst/>
                          <a:latin typeface="微软雅黑" panose="020B0503020204020204" charset="-122"/>
                          <a:ea typeface="微软雅黑" panose="020B0503020204020204" charset="-122"/>
                        </a:rPr>
                        <a:t>sepsis/septic shock</a:t>
                      </a:r>
                      <a:r>
                        <a:rPr lang="zh-CN" altLang="en-US" sz="1100" b="0" i="0" u="none" strike="noStrike">
                          <a:solidFill>
                            <a:srgbClr val="AB0F0F"/>
                          </a:solidFill>
                          <a:effectLst/>
                          <a:latin typeface="微软雅黑" panose="020B0503020204020204" charset="-122"/>
                          <a:ea typeface="微软雅黑" panose="020B0503020204020204" charset="-122"/>
                        </a:rPr>
                        <a:t>患者</a:t>
                      </a:r>
                      <a:r>
                        <a:rPr lang="en-US" sz="1100" b="0" i="0" u="none" strike="noStrike">
                          <a:solidFill>
                            <a:srgbClr val="AB0F0F"/>
                          </a:solidFill>
                          <a:effectLst/>
                          <a:latin typeface="微软雅黑" panose="020B0503020204020204" charset="-122"/>
                          <a:ea typeface="微软雅黑" panose="020B0503020204020204" charset="-122"/>
                        </a:rPr>
                        <a:t>MDT</a:t>
                      </a:r>
                      <a:r>
                        <a:rPr lang="zh-CN" altLang="en-US" sz="1100" b="0" i="0" u="none" strike="noStrike">
                          <a:solidFill>
                            <a:srgbClr val="AB0F0F"/>
                          </a:solidFill>
                          <a:effectLst/>
                          <a:latin typeface="微软雅黑" panose="020B0503020204020204" charset="-122"/>
                          <a:ea typeface="微软雅黑" panose="020B0503020204020204" charset="-122"/>
                        </a:rPr>
                        <a:t>次数</a:t>
                      </a:r>
                      <a:endParaRPr lang="zh-CN" altLang="en-US" sz="1100" b="0" i="0" u="none" strike="noStrike">
                        <a:solidFill>
                          <a:srgbClr val="AB0F0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以有排班表，有</a:t>
                      </a:r>
                      <a:r>
                        <a:rPr lang="en-US" altLang="zh-CN" sz="1100" b="0" i="0" u="none" strike="noStrike">
                          <a:solidFill>
                            <a:srgbClr val="000000"/>
                          </a:solidFill>
                          <a:effectLst/>
                          <a:latin typeface="微软雅黑" panose="020B0503020204020204" charset="-122"/>
                          <a:ea typeface="微软雅黑" panose="020B0503020204020204" charset="-122"/>
                        </a:rPr>
                        <a:t>MDT</a:t>
                      </a:r>
                      <a:r>
                        <a:rPr lang="zh-CN" altLang="en-US" sz="1100" b="0" i="0" u="none" strike="noStrike">
                          <a:solidFill>
                            <a:srgbClr val="000000"/>
                          </a:solidFill>
                          <a:effectLst/>
                          <a:latin typeface="微软雅黑" panose="020B0503020204020204" charset="-122"/>
                          <a:ea typeface="微软雅黑" panose="020B0503020204020204" charset="-122"/>
                        </a:rPr>
                        <a:t>讨论的照片，有过去</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年病例登记本，医务科提供的证明来衡量。</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gridSpan="3">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每例</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分，最多</a:t>
                      </a:r>
                      <a:r>
                        <a:rPr lang="en-US" altLang="zh-CN" sz="1100" b="0" i="0" u="none" strike="noStrike" dirty="0">
                          <a:solidFill>
                            <a:srgbClr val="000000"/>
                          </a:solidFill>
                          <a:effectLst/>
                          <a:latin typeface="微软雅黑" panose="020B0503020204020204" charset="-122"/>
                          <a:ea typeface="微软雅黑" panose="020B0503020204020204" charset="-122"/>
                        </a:rPr>
                        <a:t>5</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hMerge="1">
                  <a:tcPr/>
                </a:tc>
                <a:tc hMerge="1">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53059" y="393642"/>
            <a:ext cx="8514519" cy="535432"/>
          </a:xfrm>
        </p:spPr>
        <p:txBody>
          <a:bodyPr vert="horz" lIns="68580" tIns="34290" rIns="68580" bIns="34290" rtlCol="0" anchor="ctr">
            <a:noAutofit/>
          </a:bodyPr>
          <a:lstStyle/>
          <a:p>
            <a:pPr algn="l">
              <a:lnSpc>
                <a:spcPct val="150000"/>
              </a:lnSpc>
            </a:pPr>
            <a:r>
              <a:rPr lang="zh-CN" altLang="en-US" sz="2400" b="1" dirty="0">
                <a:solidFill>
                  <a:srgbClr val="A60000"/>
                </a:solidFill>
                <a:latin typeface="微软雅黑" panose="020B0503020204020204" charset="-122"/>
                <a:ea typeface="微软雅黑" panose="020B0503020204020204" charset="-122"/>
                <a:cs typeface="Arial" panose="020B0604020202020204" pitchFamily="34" charset="0"/>
              </a:rPr>
              <a:t>门诊设置</a:t>
            </a:r>
            <a:br>
              <a:rPr lang="en-US" altLang="zh-CN" sz="2400" b="1" dirty="0">
                <a:solidFill>
                  <a:srgbClr val="A60000"/>
                </a:solidFill>
                <a:latin typeface="微软雅黑" panose="020B0503020204020204" charset="-122"/>
                <a:ea typeface="微软雅黑" panose="020B0503020204020204" charset="-122"/>
                <a:cs typeface="Arial" panose="020B0604020202020204" pitchFamily="34" charset="0"/>
              </a:rPr>
            </a:br>
            <a:endParaRPr lang="en-US" sz="24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
        <p:nvSpPr>
          <p:cNvPr id="3" name="内容占位符 2"/>
          <p:cNvSpPr>
            <a:spLocks noGrp="1"/>
          </p:cNvSpPr>
          <p:nvPr>
            <p:ph idx="1"/>
          </p:nvPr>
        </p:nvSpPr>
        <p:spPr/>
        <p:txBody>
          <a:bodyPr>
            <a:normAutofit fontScale="25000" lnSpcReduction="20000"/>
          </a:bodyPr>
          <a:lstStyle/>
          <a:p>
            <a:pPr marL="0" indent="0">
              <a:buNone/>
            </a:pPr>
            <a:endParaRPr lang="en-US" sz="1500" b="1" kern="0" dirty="0">
              <a:solidFill>
                <a:srgbClr val="000000"/>
              </a:solidFill>
              <a:latin typeface="等线" panose="02010600030101010101" pitchFamily="2" charset="-122"/>
              <a:ea typeface="微软雅黑" panose="020B0503020204020204" charset="-122"/>
              <a:cs typeface="Calibri" panose="020F0502020204030204" pitchFamily="34" charset="0"/>
            </a:endParaRPr>
          </a:p>
          <a:p>
            <a:pPr marL="0" indent="0">
              <a:buNone/>
            </a:pPr>
            <a:endParaRPr lang="en-US" sz="1500" dirty="0"/>
          </a:p>
        </p:txBody>
      </p:sp>
      <p:sp>
        <p:nvSpPr>
          <p:cNvPr id="6" name="标题 1"/>
          <p:cNvSpPr txBox="1"/>
          <p:nvPr/>
        </p:nvSpPr>
        <p:spPr>
          <a:xfrm>
            <a:off x="134112" y="284142"/>
            <a:ext cx="8514519" cy="535432"/>
          </a:xfr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24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
        <p:nvSpPr>
          <p:cNvPr id="4" name="矩形 3"/>
          <p:cNvSpPr/>
          <p:nvPr/>
        </p:nvSpPr>
        <p:spPr>
          <a:xfrm>
            <a:off x="579863" y="817756"/>
            <a:ext cx="4199955" cy="2634183"/>
          </a:xfrm>
          <a:prstGeom prst="rect">
            <a:avLst/>
          </a:prstGeom>
        </p:spPr>
        <p:txBody>
          <a:bodyPr wrap="square">
            <a:spAutoFit/>
          </a:bodyPr>
          <a:lstStyle/>
          <a:p>
            <a:pPr>
              <a:lnSpc>
                <a:spcPct val="150000"/>
              </a:lnSpc>
            </a:pPr>
            <a:r>
              <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rPr>
              <a:t>1</a:t>
            </a:r>
            <a:r>
              <a:rPr lang="zh-CN" altLang="en-US" sz="1600" b="1" dirty="0">
                <a:solidFill>
                  <a:srgbClr val="A60000"/>
                </a:solidFill>
                <a:latin typeface="微软雅黑" panose="020B0503020204020204" charset="-122"/>
                <a:ea typeface="微软雅黑" panose="020B0503020204020204" charset="-122"/>
                <a:cs typeface="Arial" panose="020B0604020202020204" pitchFamily="34" charset="0"/>
              </a:rPr>
              <a:t>、专科、专病、专项门诊</a:t>
            </a:r>
            <a:r>
              <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rPr>
              <a:t>/</a:t>
            </a:r>
            <a:r>
              <a:rPr lang="zh-CN" altLang="en-US" sz="1600" b="1" dirty="0">
                <a:solidFill>
                  <a:srgbClr val="A60000"/>
                </a:solidFill>
                <a:latin typeface="微软雅黑" panose="020B0503020204020204" charset="-122"/>
                <a:ea typeface="微软雅黑" panose="020B0503020204020204" charset="-122"/>
                <a:cs typeface="Arial" panose="020B0604020202020204" pitchFamily="34" charset="0"/>
              </a:rPr>
              <a:t>戒烟门诊</a:t>
            </a: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a:p>
            <a:pPr>
              <a:lnSpc>
                <a:spcPct val="150000"/>
              </a:lnSpc>
            </a:pPr>
            <a:r>
              <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rPr>
              <a:t>2</a:t>
            </a:r>
            <a:r>
              <a:rPr lang="zh-CN" altLang="en-US" sz="1600" b="1" dirty="0">
                <a:solidFill>
                  <a:srgbClr val="A60000"/>
                </a:solidFill>
                <a:latin typeface="微软雅黑" panose="020B0503020204020204" charset="-122"/>
                <a:ea typeface="微软雅黑" panose="020B0503020204020204" charset="-122"/>
                <a:cs typeface="Arial" panose="020B0604020202020204" pitchFamily="34" charset="0"/>
              </a:rPr>
              <a:t>、门诊吸入治疗药物</a:t>
            </a: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a:p>
            <a:pPr>
              <a:lnSpc>
                <a:spcPct val="150000"/>
              </a:lnSpc>
            </a:pP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a:p>
            <a:pPr>
              <a:lnSpc>
                <a:spcPct val="150000"/>
              </a:lnSpc>
            </a:pP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a:p>
            <a:pPr>
              <a:lnSpc>
                <a:spcPct val="150000"/>
              </a:lnSpc>
            </a:pP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a:p>
            <a:pPr>
              <a:lnSpc>
                <a:spcPct val="150000"/>
              </a:lnSpc>
            </a:pP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a:p>
            <a:pPr>
              <a:lnSpc>
                <a:spcPct val="150000"/>
              </a:lnSpc>
            </a:pP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
        <p:nvSpPr>
          <p:cNvPr id="10" name="内容占位符 2"/>
          <p:cNvSpPr txBox="1"/>
          <p:nvPr/>
        </p:nvSpPr>
        <p:spPr>
          <a:xfrm rot="19108343">
            <a:off x="2793922" y="2171429"/>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需含医院材料证明，图文并茂</a:t>
            </a:r>
            <a:endParaRPr lang="en-US" sz="2000" dirty="0">
              <a:highlight>
                <a:srgbClr val="FFFF00"/>
              </a:highlight>
            </a:endParaRPr>
          </a:p>
        </p:txBody>
      </p:sp>
      <p:sp>
        <p:nvSpPr>
          <p:cNvPr id="9" name="内容占位符 2"/>
          <p:cNvSpPr txBox="1"/>
          <p:nvPr/>
        </p:nvSpPr>
        <p:spPr>
          <a:xfrm>
            <a:off x="688848" y="2425128"/>
            <a:ext cx="5980854" cy="1177936"/>
          </a:xfrm>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dirty="0">
                <a:solidFill>
                  <a:schemeClr val="bg1">
                    <a:lumMod val="50000"/>
                  </a:schemeClr>
                </a:solidFill>
                <a:latin typeface="+mn-ea"/>
              </a:rPr>
              <a:t>医院目前情况说明</a:t>
            </a:r>
            <a:endParaRPr lang="en-US" sz="1600" dirty="0">
              <a:solidFill>
                <a:schemeClr val="bg1">
                  <a:lumMod val="50000"/>
                </a:schemeClr>
              </a:solidFill>
              <a:latin typeface="+mn-ea"/>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7" name="标题 3"/>
          <p:cNvSpPr txBox="1"/>
          <p:nvPr/>
        </p:nvSpPr>
        <p:spPr>
          <a:xfrm>
            <a:off x="209550" y="98852"/>
            <a:ext cx="7886700"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400" dirty="0">
                <a:solidFill>
                  <a:srgbClr val="8D1E25"/>
                </a:solidFill>
                <a:latin typeface="微软雅黑" panose="020B0503020204020204" charset="-122"/>
                <a:ea typeface="微软雅黑" panose="020B0503020204020204" charset="-122"/>
                <a:cs typeface="Arial" panose="020B0604020202020204" pitchFamily="34" charset="0"/>
                <a:sym typeface="+mn-ea"/>
              </a:rPr>
              <a:t>教育与研究考核指标</a:t>
            </a:r>
            <a:r>
              <a:rPr lang="zh-CN" altLang="en-US" sz="1800" dirty="0">
                <a:solidFill>
                  <a:srgbClr val="8D1E25"/>
                </a:solidFill>
                <a:latin typeface="微软雅黑" panose="020B0503020204020204" charset="-122"/>
                <a:cs typeface="Arial" panose="020B0604020202020204" pitchFamily="34" charset="0"/>
                <a:sym typeface="+mn-ea"/>
              </a:rPr>
              <a:t>（红色</a:t>
            </a:r>
            <a:r>
              <a:rPr lang="zh-CN" altLang="en-US" sz="1800" dirty="0">
                <a:solidFill>
                  <a:schemeClr val="tx1"/>
                </a:solidFill>
                <a:latin typeface="微软雅黑" panose="020B0503020204020204" charset="-122"/>
                <a:cs typeface="Arial" panose="020B0604020202020204" pitchFamily="34" charset="0"/>
                <a:sym typeface="+mn-ea"/>
              </a:rPr>
              <a:t>字体代表必备项；</a:t>
            </a:r>
            <a:r>
              <a:rPr lang="zh-CN" altLang="en-US" sz="1800" dirty="0">
                <a:solidFill>
                  <a:srgbClr val="0070C0"/>
                </a:solidFill>
                <a:latin typeface="微软雅黑" panose="020B0503020204020204" charset="-122"/>
                <a:cs typeface="Arial" panose="020B0604020202020204" pitchFamily="34" charset="0"/>
                <a:sym typeface="+mn-ea"/>
              </a:rPr>
              <a:t>蓝色</a:t>
            </a:r>
            <a:r>
              <a:rPr lang="zh-CN" altLang="en-US" sz="1800" dirty="0">
                <a:solidFill>
                  <a:schemeClr val="tx1"/>
                </a:solidFill>
                <a:latin typeface="微软雅黑" panose="020B0503020204020204" charset="-122"/>
                <a:cs typeface="Arial" panose="020B0604020202020204" pitchFamily="34" charset="0"/>
                <a:sym typeface="+mn-ea"/>
              </a:rPr>
              <a:t>字体代表加分项</a:t>
            </a:r>
            <a:r>
              <a:rPr lang="zh-CN" altLang="en-US" sz="1800" dirty="0">
                <a:solidFill>
                  <a:srgbClr val="8D1E25"/>
                </a:solidFill>
                <a:latin typeface="微软雅黑" panose="020B0503020204020204" charset="-122"/>
                <a:cs typeface="Arial" panose="020B0604020202020204" pitchFamily="34" charset="0"/>
                <a:sym typeface="+mn-ea"/>
              </a:rPr>
              <a:t>）</a:t>
            </a:r>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a:p>
            <a:pPr algn="l"/>
            <a:endParaRPr lang="zh-CN" altLang="en-US" sz="18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8" name="内容占位符 2"/>
          <p:cNvSpPr txBox="1"/>
          <p:nvPr/>
        </p:nvSpPr>
        <p:spPr>
          <a:xfrm>
            <a:off x="4785064" y="4364778"/>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3" name="表格 2"/>
          <p:cNvGraphicFramePr>
            <a:graphicFrameLocks noGrp="1"/>
          </p:cNvGraphicFramePr>
          <p:nvPr/>
        </p:nvGraphicFramePr>
        <p:xfrm>
          <a:off x="251135" y="699566"/>
          <a:ext cx="8641730" cy="2697642"/>
        </p:xfrm>
        <a:graphic>
          <a:graphicData uri="http://schemas.openxmlformats.org/drawingml/2006/table">
            <a:tbl>
              <a:tblPr/>
              <a:tblGrid>
                <a:gridCol w="426998"/>
                <a:gridCol w="2193074"/>
                <a:gridCol w="706244"/>
                <a:gridCol w="2966224"/>
                <a:gridCol w="490654"/>
                <a:gridCol w="602165"/>
                <a:gridCol w="669074"/>
                <a:gridCol w="587297"/>
              </a:tblGrid>
              <a:tr h="166874">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教学和研究考核指标</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hMerge="1">
                  <a:tcPr/>
                </a:tc>
              </a:tr>
              <a:tr h="175089">
                <a:tc rowSpan="5">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教学和研究考核</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C00000"/>
                          </a:solidFill>
                          <a:effectLst/>
                          <a:latin typeface="微软雅黑" panose="020B0503020204020204" charset="-122"/>
                          <a:ea typeface="微软雅黑" panose="020B0503020204020204" charset="-122"/>
                        </a:rPr>
                        <a:t>sepsis/septic shock</a:t>
                      </a:r>
                      <a:r>
                        <a:rPr lang="zh-CN" altLang="en-US" sz="1100" b="0" i="0" u="none" strike="noStrike">
                          <a:solidFill>
                            <a:srgbClr val="C00000"/>
                          </a:solidFill>
                          <a:effectLst/>
                          <a:latin typeface="微软雅黑" panose="020B0503020204020204" charset="-122"/>
                          <a:ea typeface="微软雅黑" panose="020B0503020204020204" charset="-122"/>
                        </a:rPr>
                        <a:t>相关业务学习</a:t>
                      </a:r>
                      <a:endParaRPr lang="zh-CN" altLang="en-US" sz="1100" b="0" i="0" u="none" strike="noStrike">
                        <a:solidFill>
                          <a:srgbClr val="C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5">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会议室资料准备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查阅科室业务学习记录本，包括讲者、讲题，有参加者签名，有照片为佳。</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每月≥</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次，</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每季度</a:t>
                      </a:r>
                      <a:r>
                        <a:rPr lang="en-US" altLang="zh-CN" sz="1100" b="0" i="0" u="none" strike="noStrike">
                          <a:solidFill>
                            <a:srgbClr val="000000"/>
                          </a:solidFill>
                          <a:effectLst/>
                          <a:latin typeface="微软雅黑" panose="020B0503020204020204" charset="-122"/>
                          <a:ea typeface="微软雅黑" panose="020B0503020204020204" charset="-122"/>
                        </a:rPr>
                        <a:t>1-2</a:t>
                      </a:r>
                      <a:r>
                        <a:rPr lang="zh-CN" altLang="en-US" sz="1100" b="0" i="0" u="none" strike="noStrike">
                          <a:solidFill>
                            <a:srgbClr val="000000"/>
                          </a:solidFill>
                          <a:effectLst/>
                          <a:latin typeface="微软雅黑" panose="020B0503020204020204" charset="-122"/>
                          <a:ea typeface="微软雅黑" panose="020B0503020204020204" charset="-122"/>
                        </a:rPr>
                        <a:t>次，</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每年＜</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次，</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520132">
                <a:tc vMerge="1">
                  <a:tcPr/>
                </a:tc>
                <a:tc>
                  <a:txBody>
                    <a:bodyPr/>
                    <a:lstStyle/>
                    <a:p>
                      <a:pPr algn="l" fontAlgn="ctr"/>
                      <a:r>
                        <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开展</a:t>
                      </a:r>
                      <a:r>
                        <a:rPr 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sepsis/septic shock</a:t>
                      </a:r>
                      <a:r>
                        <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相关的临床或基础研究（加分项）</a:t>
                      </a:r>
                      <a:endPar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检查科室准备的包括项目名称、编号、级别的表格，以自然年或者近</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年的数据为准，由医院科研部门盖章确认。以取得最高级别课题得分；或以近</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年的数据为准，以医院机构提供</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年内的药物或器械临床试验证明，参与非药物临床试验项目，必要时出具合同，联合发表论文来衡量。</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gridSpan="3">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有，</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分（最多</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hMerge="1">
                  <a:tcPr/>
                </a:tc>
                <a:tc hMerge="1">
                  <a:tcPr/>
                </a:tc>
              </a:tr>
              <a:tr h="175089">
                <a:tc vMerge="1">
                  <a:tcPr/>
                </a:tc>
                <a:tc>
                  <a:txBody>
                    <a:bodyPr/>
                    <a:lstStyle/>
                    <a:p>
                      <a:pPr algn="l" fontAlgn="ctr"/>
                      <a:r>
                        <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发表</a:t>
                      </a:r>
                      <a:r>
                        <a:rPr 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sepsis/septic shock</a:t>
                      </a:r>
                      <a:r>
                        <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相关的学术论文（近</a:t>
                      </a:r>
                      <a:r>
                        <a:rPr lang="en-US" altLang="zh-CN" sz="1100" b="0" i="0" u="none" strike="noStrike" dirty="0">
                          <a:solidFill>
                            <a:schemeClr val="accent2">
                              <a:lumMod val="50000"/>
                              <a:lumOff val="50000"/>
                            </a:schemeClr>
                          </a:solidFill>
                          <a:effectLst/>
                          <a:latin typeface="微软雅黑" panose="020B0503020204020204" charset="-122"/>
                          <a:ea typeface="微软雅黑" panose="020B0503020204020204" charset="-122"/>
                        </a:rPr>
                        <a:t>3</a:t>
                      </a:r>
                      <a:r>
                        <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年以第一作者或通讯作者发表的数量）</a:t>
                      </a:r>
                      <a:r>
                        <a:rPr lang="zh-CN" altLang="en-US" sz="1100" b="0" i="0" u="none" strike="noStrike" dirty="0">
                          <a:solidFill>
                            <a:schemeClr val="accent2">
                              <a:lumMod val="50000"/>
                              <a:lumOff val="50000"/>
                            </a:schemeClr>
                          </a:solidFill>
                          <a:effectLst/>
                          <a:latin typeface="微软雅黑" panose="020B0503020204020204" charset="-122"/>
                          <a:ea typeface="+mn-ea"/>
                        </a:rPr>
                        <a:t>（加分项）</a:t>
                      </a:r>
                      <a:endParaRPr lang="zh-CN" altLang="en-US" sz="1100" b="0" i="0" u="none" strike="noStrike" dirty="0">
                        <a:solidFill>
                          <a:schemeClr val="accent2">
                            <a:lumMod val="50000"/>
                            <a:lumOff val="50000"/>
                          </a:schemeClr>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科研处出具证明，提供论文首页复印件或检查科室准备的</a:t>
                      </a:r>
                      <a:r>
                        <a:rPr lang="en-US" altLang="zh-CN" sz="1100" b="0" i="0" u="none" strike="noStrike">
                          <a:solidFill>
                            <a:srgbClr val="000000"/>
                          </a:solidFill>
                          <a:effectLst/>
                          <a:latin typeface="微软雅黑" panose="020B0503020204020204" charset="-122"/>
                          <a:ea typeface="微软雅黑" panose="020B0503020204020204" charset="-122"/>
                        </a:rPr>
                        <a:t>SCI</a:t>
                      </a:r>
                      <a:r>
                        <a:rPr lang="zh-CN" altLang="en-US" sz="1100" b="0" i="0" u="none" strike="noStrike">
                          <a:solidFill>
                            <a:srgbClr val="000000"/>
                          </a:solidFill>
                          <a:effectLst/>
                          <a:latin typeface="微软雅黑" panose="020B0503020204020204" charset="-122"/>
                          <a:ea typeface="微软雅黑" panose="020B0503020204020204" charset="-122"/>
                        </a:rPr>
                        <a:t>论文首页，由医院科研部门盖章确认。</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gridSpan="3">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有，</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分（最多</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hMerge="1">
                  <a:tcPr/>
                </a:tc>
                <a:tc hMerge="1">
                  <a:tcPr/>
                </a:tc>
              </a:tr>
              <a:tr h="166874">
                <a:tc vMerge="1">
                  <a:tcPr/>
                </a:tc>
                <a:tc>
                  <a:txBody>
                    <a:bodyPr/>
                    <a:lstStyle/>
                    <a:p>
                      <a:pPr algn="l" fontAlgn="ctr"/>
                      <a:r>
                        <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专利（近</a:t>
                      </a:r>
                      <a:r>
                        <a:rPr lang="en-US" altLang="zh-CN" sz="1100" b="0" i="0" u="none" strike="noStrike" dirty="0">
                          <a:solidFill>
                            <a:schemeClr val="accent2">
                              <a:lumMod val="50000"/>
                              <a:lumOff val="50000"/>
                            </a:schemeClr>
                          </a:solidFill>
                          <a:effectLst/>
                          <a:latin typeface="微软雅黑" panose="020B0503020204020204" charset="-122"/>
                          <a:ea typeface="微软雅黑" panose="020B0503020204020204" charset="-122"/>
                        </a:rPr>
                        <a:t>3</a:t>
                      </a:r>
                      <a:r>
                        <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年）</a:t>
                      </a:r>
                      <a:r>
                        <a:rPr lang="zh-CN" altLang="en-US" sz="1100" b="0" i="0" u="none" strike="noStrike" dirty="0">
                          <a:solidFill>
                            <a:schemeClr val="accent2">
                              <a:lumMod val="50000"/>
                              <a:lumOff val="50000"/>
                            </a:schemeClr>
                          </a:solidFill>
                          <a:effectLst/>
                          <a:latin typeface="微软雅黑" panose="020B0503020204020204" charset="-122"/>
                          <a:ea typeface="+mn-ea"/>
                        </a:rPr>
                        <a:t>（加分项）</a:t>
                      </a:r>
                      <a:endParaRPr lang="zh-CN" altLang="en-US" sz="1100" b="0" i="0" u="none" strike="noStrike" dirty="0">
                        <a:solidFill>
                          <a:schemeClr val="accent2">
                            <a:lumMod val="50000"/>
                            <a:lumOff val="50000"/>
                          </a:schemeClr>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科研处出具证明，提供获奖专利复印件。</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gridSpan="3">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有，</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分（最多</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hMerge="1">
                  <a:tcPr/>
                </a:tc>
                <a:tc hMerge="1">
                  <a:tcPr/>
                </a:tc>
              </a:tr>
              <a:tr h="175089">
                <a:tc vMerge="1">
                  <a:tcPr/>
                </a:tc>
                <a:tc>
                  <a:txBody>
                    <a:bodyPr/>
                    <a:lstStyle/>
                    <a:p>
                      <a:pPr algn="l" fontAlgn="ctr"/>
                      <a:r>
                        <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牵头举办</a:t>
                      </a:r>
                      <a:r>
                        <a:rPr lang="en-US" altLang="zh-CN" sz="1100" b="0" i="0" u="none" strike="noStrike" dirty="0">
                          <a:solidFill>
                            <a:schemeClr val="accent2">
                              <a:lumMod val="50000"/>
                              <a:lumOff val="50000"/>
                            </a:schemeClr>
                          </a:solidFill>
                          <a:effectLst/>
                          <a:latin typeface="微软雅黑" panose="020B0503020204020204" charset="-122"/>
                          <a:ea typeface="微软雅黑" panose="020B0503020204020204" charset="-122"/>
                        </a:rPr>
                        <a:t>sepsis/septic shock</a:t>
                      </a:r>
                      <a:r>
                        <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主题的学术会议（近</a:t>
                      </a:r>
                      <a:r>
                        <a:rPr lang="en-US" altLang="zh-CN" sz="1100" b="0" i="0" u="none" strike="noStrike" dirty="0">
                          <a:solidFill>
                            <a:schemeClr val="accent2">
                              <a:lumMod val="50000"/>
                              <a:lumOff val="50000"/>
                            </a:schemeClr>
                          </a:solidFill>
                          <a:effectLst/>
                          <a:latin typeface="微软雅黑" panose="020B0503020204020204" charset="-122"/>
                          <a:ea typeface="微软雅黑" panose="020B0503020204020204" charset="-122"/>
                        </a:rPr>
                        <a:t>3</a:t>
                      </a:r>
                      <a:r>
                        <a:rPr lang="zh-CN" altLang="en-US" sz="1100" b="0" i="0" u="none" strike="noStrike" dirty="0">
                          <a:solidFill>
                            <a:schemeClr val="accent2">
                              <a:lumMod val="50000"/>
                              <a:lumOff val="50000"/>
                            </a:schemeClr>
                          </a:solidFill>
                          <a:effectLst/>
                          <a:latin typeface="微软雅黑" panose="020B0503020204020204" charset="-122"/>
                          <a:ea typeface="微软雅黑" panose="020B0503020204020204" charset="-122"/>
                        </a:rPr>
                        <a:t>年）</a:t>
                      </a:r>
                      <a:r>
                        <a:rPr lang="zh-CN" altLang="en-US" sz="1100" b="0" i="0" u="none" strike="noStrike" dirty="0">
                          <a:solidFill>
                            <a:schemeClr val="accent2">
                              <a:lumMod val="50000"/>
                              <a:lumOff val="50000"/>
                            </a:schemeClr>
                          </a:solidFill>
                          <a:effectLst/>
                          <a:latin typeface="微软雅黑" panose="020B0503020204020204" charset="-122"/>
                          <a:ea typeface="+mn-ea"/>
                        </a:rPr>
                        <a:t>（加分项）</a:t>
                      </a:r>
                      <a:endParaRPr lang="zh-CN" altLang="en-US" sz="1100" b="0" i="0" u="none" strike="noStrike" dirty="0">
                        <a:solidFill>
                          <a:schemeClr val="accent2">
                            <a:lumMod val="50000"/>
                            <a:lumOff val="50000"/>
                          </a:schemeClr>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以出具的学习班编号，讲课照片等证明文件来衡量。以取得最高级别得分。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gridSpan="3">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有，</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分（最多</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hMerge="1">
                  <a:tcPr/>
                </a:tc>
                <a:tc hMerge="1">
                  <a:tcPr/>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7" name="标题 3"/>
          <p:cNvSpPr txBox="1"/>
          <p:nvPr/>
        </p:nvSpPr>
        <p:spPr>
          <a:xfrm>
            <a:off x="245110" y="85725"/>
            <a:ext cx="8505825" cy="497205"/>
          </a:xfrm>
        </p:spPr>
        <p:txBody>
          <a:bodyPr vert="horz">
            <a:noAutofit/>
          </a:bodyPr>
          <a:lstStyle>
            <a:lvl1pPr algn="ctr" defTabSz="457200" rtl="0" eaLnBrk="1" latinLnBrk="0" hangingPunct="1">
              <a:spcBef>
                <a:spcPct val="0"/>
              </a:spcBef>
              <a:buNone/>
              <a:defRPr sz="2100" b="1" kern="1200">
                <a:solidFill>
                  <a:srgbClr val="C00000"/>
                </a:solidFill>
                <a:latin typeface="Verdana Regular" panose="020B0804030504040204" charset="0"/>
                <a:ea typeface="微软雅黑" panose="020B0503020204020204" charset="-122"/>
                <a:cs typeface="Verdana Regular" panose="020B0804030504040204" charset="0"/>
              </a:defRPr>
            </a:lvl1pPr>
          </a:lstStyle>
          <a:p>
            <a:pPr algn="l"/>
            <a:r>
              <a:rPr lang="zh-CN" altLang="en-US" sz="2400" dirty="0">
                <a:solidFill>
                  <a:srgbClr val="8D1E25"/>
                </a:solidFill>
                <a:latin typeface="微软雅黑" panose="020B0503020204020204" charset="-122"/>
                <a:ea typeface="微软雅黑" panose="020B0503020204020204" charset="-122"/>
                <a:cs typeface="Arial" panose="020B0604020202020204" pitchFamily="34" charset="0"/>
                <a:sym typeface="+mn-ea"/>
              </a:rPr>
              <a:t>人才培养考核指标</a:t>
            </a:r>
            <a:r>
              <a:rPr lang="zh-CN" altLang="en-US" sz="2000" dirty="0">
                <a:solidFill>
                  <a:srgbClr val="8D1E25"/>
                </a:solidFill>
                <a:latin typeface="微软雅黑" panose="020B0503020204020204" charset="-122"/>
                <a:cs typeface="Arial" panose="020B0604020202020204" pitchFamily="34" charset="0"/>
                <a:sym typeface="+mn-ea"/>
              </a:rPr>
              <a:t>（红色</a:t>
            </a:r>
            <a:r>
              <a:rPr lang="zh-CN" altLang="en-US" sz="2000" dirty="0">
                <a:solidFill>
                  <a:schemeClr val="tx1"/>
                </a:solidFill>
                <a:latin typeface="微软雅黑" panose="020B0503020204020204" charset="-122"/>
                <a:cs typeface="Arial" panose="020B0604020202020204" pitchFamily="34" charset="0"/>
                <a:sym typeface="+mn-ea"/>
              </a:rPr>
              <a:t>字体代表必备项；</a:t>
            </a:r>
            <a:r>
              <a:rPr lang="zh-CN" altLang="en-US" sz="2000" dirty="0">
                <a:solidFill>
                  <a:srgbClr val="0070C0"/>
                </a:solidFill>
                <a:latin typeface="微软雅黑" panose="020B0503020204020204" charset="-122"/>
                <a:cs typeface="Arial" panose="020B0604020202020204" pitchFamily="34" charset="0"/>
                <a:sym typeface="+mn-ea"/>
              </a:rPr>
              <a:t>蓝色</a:t>
            </a:r>
            <a:r>
              <a:rPr lang="zh-CN" altLang="en-US" sz="2000" dirty="0">
                <a:solidFill>
                  <a:schemeClr val="tx1"/>
                </a:solidFill>
                <a:latin typeface="微软雅黑" panose="020B0503020204020204" charset="-122"/>
                <a:cs typeface="Arial" panose="020B0604020202020204" pitchFamily="34" charset="0"/>
                <a:sym typeface="+mn-ea"/>
              </a:rPr>
              <a:t>字体代表加分项</a:t>
            </a:r>
            <a:r>
              <a:rPr lang="zh-CN" altLang="en-US" sz="2000" dirty="0">
                <a:solidFill>
                  <a:srgbClr val="8D1E25"/>
                </a:solidFill>
                <a:latin typeface="微软雅黑" panose="020B0503020204020204" charset="-122"/>
                <a:cs typeface="Arial" panose="020B0604020202020204" pitchFamily="34" charset="0"/>
                <a:sym typeface="+mn-ea"/>
              </a:rPr>
              <a:t>）</a:t>
            </a:r>
            <a:endParaRPr lang="zh-CN" altLang="en-US" sz="2000" dirty="0">
              <a:solidFill>
                <a:srgbClr val="8D1E25"/>
              </a:solidFill>
              <a:latin typeface="微软雅黑" panose="020B0503020204020204" charset="-122"/>
              <a:ea typeface="微软雅黑" panose="020B0503020204020204" charset="-122"/>
              <a:cs typeface="Arial" panose="020B0604020202020204" pitchFamily="34" charset="0"/>
              <a:sym typeface="+mn-ea"/>
            </a:endParaRPr>
          </a:p>
        </p:txBody>
      </p:sp>
      <p:sp>
        <p:nvSpPr>
          <p:cNvPr id="8" name="内容占位符 2"/>
          <p:cNvSpPr txBox="1"/>
          <p:nvPr/>
        </p:nvSpPr>
        <p:spPr>
          <a:xfrm>
            <a:off x="4785064" y="4364778"/>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 </a:t>
            </a:r>
            <a:endParaRPr lang="en-US" sz="2000" dirty="0">
              <a:highlight>
                <a:srgbClr val="FFFF00"/>
              </a:highlight>
            </a:endParaRPr>
          </a:p>
        </p:txBody>
      </p:sp>
      <p:graphicFrame>
        <p:nvGraphicFramePr>
          <p:cNvPr id="3" name="表格 2"/>
          <p:cNvGraphicFramePr>
            <a:graphicFrameLocks noGrp="1"/>
          </p:cNvGraphicFramePr>
          <p:nvPr/>
        </p:nvGraphicFramePr>
        <p:xfrm>
          <a:off x="252312" y="716083"/>
          <a:ext cx="8385717" cy="2023825"/>
        </p:xfrm>
        <a:graphic>
          <a:graphicData uri="http://schemas.openxmlformats.org/drawingml/2006/table">
            <a:tbl>
              <a:tblPr/>
              <a:tblGrid>
                <a:gridCol w="790668"/>
                <a:gridCol w="1157782"/>
                <a:gridCol w="903070"/>
                <a:gridCol w="2655179"/>
                <a:gridCol w="594329"/>
                <a:gridCol w="1018848"/>
                <a:gridCol w="691531"/>
                <a:gridCol w="574310"/>
              </a:tblGrid>
              <a:tr h="471272">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人才培养考核指标</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hMerge="1">
                  <a:tcPr/>
                </a:tc>
                <a:tc hMerge="1">
                  <a:tcPr/>
                </a:tc>
              </a:tr>
              <a:tr h="346710">
                <a:tc row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人才培养</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C00000"/>
                          </a:solidFill>
                          <a:effectLst/>
                          <a:latin typeface="微软雅黑" panose="020B0503020204020204" charset="-122"/>
                          <a:ea typeface="微软雅黑" panose="020B0503020204020204" charset="-122"/>
                        </a:rPr>
                        <a:t>sepsis</a:t>
                      </a:r>
                      <a:r>
                        <a:rPr lang="zh-CN" altLang="en-US" sz="1100" b="0" i="0" u="none" strike="noStrike">
                          <a:solidFill>
                            <a:srgbClr val="C00000"/>
                          </a:solidFill>
                          <a:effectLst/>
                          <a:latin typeface="微软雅黑" panose="020B0503020204020204" charset="-122"/>
                          <a:ea typeface="微软雅黑" panose="020B0503020204020204" charset="-122"/>
                        </a:rPr>
                        <a:t>专业人才队伍</a:t>
                      </a:r>
                      <a:endParaRPr lang="zh-CN" altLang="en-US" sz="1100" b="0" i="0" u="none" strike="noStrike">
                        <a:solidFill>
                          <a:srgbClr val="C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会议室资料准备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由人事处证明科室医师职称结构、学历结构、海外留学经历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人及以上，</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1-2</a:t>
                      </a:r>
                      <a:r>
                        <a:rPr lang="zh-CN" altLang="en-US" sz="1100" b="0" i="0" u="none" strike="noStrike">
                          <a:solidFill>
                            <a:srgbClr val="000000"/>
                          </a:solidFill>
                          <a:effectLst/>
                          <a:latin typeface="微软雅黑" panose="020B0503020204020204" charset="-122"/>
                          <a:ea typeface="微软雅黑" panose="020B0503020204020204" charset="-122"/>
                        </a:rPr>
                        <a:t>人，</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无，</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205843">
                <a:tc vMerge="1">
                  <a:tcPr/>
                </a:tc>
                <a:tc>
                  <a:txBody>
                    <a:bodyPr/>
                    <a:lstStyle/>
                    <a:p>
                      <a:pPr algn="l" fontAlgn="ctr"/>
                      <a:r>
                        <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学术学会呼吸危重症学组或</a:t>
                      </a:r>
                      <a:r>
                        <a:rPr lang="en-US" altLang="zh-CN" sz="1100" b="0" i="0" u="sng" strike="noStrike" dirty="0">
                          <a:solidFill>
                            <a:schemeClr val="accent2">
                              <a:lumMod val="50000"/>
                              <a:lumOff val="50000"/>
                            </a:schemeClr>
                          </a:solidFill>
                          <a:effectLst/>
                          <a:latin typeface="微软雅黑" panose="020B0503020204020204" charset="-122"/>
                          <a:ea typeface="微软雅黑" panose="020B0503020204020204" charset="-122"/>
                        </a:rPr>
                        <a:t>sepsis</a:t>
                      </a:r>
                      <a:r>
                        <a:rPr lang="zh-CN" altLang="en-US" sz="1100" b="0" i="0" u="sng" strike="noStrike" dirty="0">
                          <a:solidFill>
                            <a:schemeClr val="accent2">
                              <a:lumMod val="50000"/>
                              <a:lumOff val="50000"/>
                            </a:schemeClr>
                          </a:solidFill>
                          <a:effectLst/>
                          <a:latin typeface="微软雅黑" panose="020B0503020204020204" charset="-122"/>
                          <a:ea typeface="微软雅黑" panose="020B0503020204020204" charset="-122"/>
                        </a:rPr>
                        <a:t>亚专业学组任职</a:t>
                      </a:r>
                      <a:r>
                        <a:rPr lang="zh-CN" altLang="en-US" sz="1100" b="0" i="0" u="sng" strike="noStrike" dirty="0">
                          <a:solidFill>
                            <a:schemeClr val="accent2">
                              <a:lumMod val="50000"/>
                              <a:lumOff val="50000"/>
                            </a:schemeClr>
                          </a:solidFill>
                          <a:effectLst/>
                          <a:latin typeface="微软雅黑" panose="020B0503020204020204" charset="-122"/>
                          <a:ea typeface="+mn-ea"/>
                        </a:rPr>
                        <a:t>（加分项）</a:t>
                      </a:r>
                      <a:endParaRPr lang="zh-CN" altLang="en-US" sz="1100" b="0" i="0" u="sng" strike="noStrike" dirty="0">
                        <a:solidFill>
                          <a:schemeClr val="accent2">
                            <a:lumMod val="50000"/>
                            <a:lumOff val="50000"/>
                          </a:schemeClr>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可以多人得分，个人以最高任职得分能出具学会官网截图证明，聘书等证明为准</a:t>
                      </a:r>
                      <a:br>
                        <a:rPr lang="zh-CN" altLang="en-US" sz="1100" b="0" i="0" u="none" strike="noStrike" dirty="0">
                          <a:solidFill>
                            <a:srgbClr val="000000"/>
                          </a:solidFill>
                          <a:effectLst/>
                          <a:latin typeface="微软雅黑" panose="020B0503020204020204" charset="-122"/>
                          <a:ea typeface="微软雅黑" panose="020B0503020204020204" charset="-122"/>
                        </a:rPr>
                      </a:br>
                      <a:r>
                        <a:rPr lang="en-US" altLang="zh-CN" sz="1100" b="0" i="0" u="none" strike="noStrike" dirty="0">
                          <a:solidFill>
                            <a:srgbClr val="000000"/>
                          </a:solidFill>
                          <a:effectLst/>
                          <a:latin typeface="微软雅黑" panose="020B0503020204020204" charset="-122"/>
                          <a:ea typeface="微软雅黑" panose="020B0503020204020204" charset="-122"/>
                        </a:rPr>
                        <a:t>2. </a:t>
                      </a:r>
                      <a:r>
                        <a:rPr lang="zh-CN" altLang="en-US" sz="1100" b="0" i="0" u="none" strike="noStrike" dirty="0">
                          <a:solidFill>
                            <a:srgbClr val="000000"/>
                          </a:solidFill>
                          <a:effectLst/>
                          <a:latin typeface="微软雅黑" panose="020B0503020204020204" charset="-122"/>
                          <a:ea typeface="微软雅黑" panose="020B0503020204020204" charset="-122"/>
                        </a:rPr>
                        <a:t>中华医学会呼吸病学分会（</a:t>
                      </a:r>
                      <a:r>
                        <a:rPr lang="en-US" altLang="zh-CN" sz="1100" b="0" i="0" u="none" strike="noStrike" dirty="0">
                          <a:solidFill>
                            <a:srgbClr val="000000"/>
                          </a:solidFill>
                          <a:effectLst/>
                          <a:latin typeface="微软雅黑" panose="020B0503020204020204" charset="-122"/>
                          <a:ea typeface="微软雅黑" panose="020B0503020204020204" charset="-122"/>
                        </a:rPr>
                        <a:t>CTS</a:t>
                      </a:r>
                      <a:r>
                        <a:rPr lang="zh-CN" altLang="en-US" sz="1100" b="0" i="0" u="none" strike="noStrike" dirty="0">
                          <a:solidFill>
                            <a:srgbClr val="000000"/>
                          </a:solidFill>
                          <a:effectLst/>
                          <a:latin typeface="微软雅黑" panose="020B0503020204020204" charset="-122"/>
                          <a:ea typeface="微软雅黑" panose="020B0503020204020204" charset="-122"/>
                        </a:rPr>
                        <a:t>）、中国医师协会呼吸医师分会（</a:t>
                      </a:r>
                      <a:r>
                        <a:rPr lang="en-US" altLang="zh-CN" sz="1100" b="0" i="0" u="none" strike="noStrike" dirty="0">
                          <a:solidFill>
                            <a:srgbClr val="000000"/>
                          </a:solidFill>
                          <a:effectLst/>
                          <a:latin typeface="微软雅黑" panose="020B0503020204020204" charset="-122"/>
                          <a:ea typeface="微软雅黑" panose="020B0503020204020204" charset="-122"/>
                        </a:rPr>
                        <a:t>CACP</a:t>
                      </a:r>
                      <a:r>
                        <a:rPr lang="zh-CN" altLang="en-US" sz="1100" b="0" i="0" u="none" strike="noStrike" dirty="0">
                          <a:solidFill>
                            <a:srgbClr val="000000"/>
                          </a:solidFill>
                          <a:effectLst/>
                          <a:latin typeface="微软雅黑" panose="020B0503020204020204" charset="-122"/>
                          <a:ea typeface="微软雅黑" panose="020B0503020204020204" charset="-122"/>
                        </a:rPr>
                        <a:t>）、中华医学会结核病学分会（</a:t>
                      </a:r>
                      <a:r>
                        <a:rPr lang="en-US" altLang="zh-CN" sz="1100" b="0" i="0" u="none" strike="noStrike" dirty="0">
                          <a:solidFill>
                            <a:srgbClr val="000000"/>
                          </a:solidFill>
                          <a:effectLst/>
                          <a:latin typeface="微软雅黑" panose="020B0503020204020204" charset="-122"/>
                          <a:ea typeface="微软雅黑" panose="020B0503020204020204" charset="-122"/>
                        </a:rPr>
                        <a:t>CSTB</a:t>
                      </a:r>
                      <a:r>
                        <a:rPr lang="zh-CN" altLang="en-US" sz="1100" b="0" i="0" u="none" strike="noStrike" dirty="0">
                          <a:solidFill>
                            <a:srgbClr val="000000"/>
                          </a:solidFill>
                          <a:effectLst/>
                          <a:latin typeface="微软雅黑" panose="020B0503020204020204" charset="-122"/>
                          <a:ea typeface="微软雅黑" panose="020B0503020204020204" charset="-122"/>
                        </a:rPr>
                        <a:t>）</a:t>
                      </a:r>
                      <a:br>
                        <a:rPr lang="zh-CN" altLang="en-US" sz="1100" b="0" i="0" u="none" strike="noStrike" dirty="0">
                          <a:solidFill>
                            <a:srgbClr val="000000"/>
                          </a:solidFill>
                          <a:effectLst/>
                          <a:latin typeface="微软雅黑" panose="020B0503020204020204" charset="-122"/>
                          <a:ea typeface="微软雅黑" panose="020B0503020204020204" charset="-122"/>
                        </a:rPr>
                      </a:br>
                      <a:r>
                        <a:rPr lang="en-US" altLang="zh-CN" sz="1100" b="0" i="0" u="none" strike="noStrike" dirty="0">
                          <a:solidFill>
                            <a:srgbClr val="000000"/>
                          </a:solidFill>
                          <a:effectLst/>
                          <a:latin typeface="微软雅黑" panose="020B0503020204020204" charset="-122"/>
                          <a:ea typeface="微软雅黑" panose="020B0503020204020204" charset="-122"/>
                        </a:rPr>
                        <a:t>3.</a:t>
                      </a:r>
                      <a:r>
                        <a:rPr lang="zh-CN" altLang="en-US" sz="1100" b="0" i="0" u="none" strike="noStrike" dirty="0">
                          <a:solidFill>
                            <a:srgbClr val="000000"/>
                          </a:solidFill>
                          <a:effectLst/>
                          <a:latin typeface="微软雅黑" panose="020B0503020204020204" charset="-122"/>
                          <a:ea typeface="微软雅黑" panose="020B0503020204020204" charset="-122"/>
                        </a:rPr>
                        <a:t>中医医院（中西医结合医院）认可中华中医药学会、中国中西医结合及学会任职</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dirty="0">
                          <a:solidFill>
                            <a:srgbClr val="8D1E25"/>
                          </a:solidFill>
                          <a:effectLst/>
                          <a:latin typeface="微软雅黑" panose="020B0503020204020204" charset="-122"/>
                          <a:ea typeface="微软雅黑" panose="020B0503020204020204" charset="-122"/>
                        </a:rPr>
                        <a:t>最多2分</a:t>
                      </a:r>
                      <a:endParaRPr lang="en-US" altLang="zh-CN" sz="1100" b="0" i="0" u="none" strike="noStrike" dirty="0">
                        <a:solidFill>
                          <a:srgbClr val="8D1E25"/>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国家级学会学组的组长</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副组长，</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国家级、省部级学会学组成员，</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无，</a:t>
                      </a:r>
                      <a:r>
                        <a:rPr lang="en-US" altLang="zh-CN" sz="1100" b="0" i="0" u="none" strike="noStrike" dirty="0">
                          <a:solidFill>
                            <a:srgbClr val="000000"/>
                          </a:solidFill>
                          <a:effectLst/>
                          <a:latin typeface="微软雅黑" panose="020B0503020204020204" charset="-122"/>
                          <a:ea typeface="微软雅黑" panose="020B0503020204020204" charset="-122"/>
                        </a:rPr>
                        <a:t>0</a:t>
                      </a:r>
                      <a:r>
                        <a:rPr lang="zh-CN" altLang="en-US" sz="1100" b="0" i="0" u="none" strike="noStrike" dirty="0">
                          <a:solidFill>
                            <a:srgbClr val="000000"/>
                          </a:solidFill>
                          <a:effectLst/>
                          <a:latin typeface="微软雅黑" panose="020B0503020204020204" charset="-122"/>
                          <a:ea typeface="微软雅黑" panose="020B0503020204020204" charset="-122"/>
                        </a:rPr>
                        <a:t>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016000" y="1895302"/>
            <a:ext cx="7112000"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zh-CN" altLang="en-US" sz="4000" b="1" dirty="0">
                <a:solidFill>
                  <a:schemeClr val="bg1"/>
                </a:solidFill>
                <a:latin typeface="微软雅黑" panose="020B0503020204020204" charset="-122"/>
                <a:ea typeface="微软雅黑" panose="020B0503020204020204" charset="-122"/>
                <a:cs typeface="Times New Roman" panose="02020603050405020304" pitchFamily="18" charset="0"/>
              </a:rPr>
              <a:t>实地指导与点评</a:t>
            </a:r>
            <a:endParaRPr lang="zh-CN" altLang="en-US" sz="4000" dirty="0">
              <a:latin typeface="微软雅黑" panose="020B0503020204020204" charset="-122"/>
              <a:ea typeface="微软雅黑" panose="020B0503020204020204"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576649" y="1814022"/>
            <a:ext cx="5849294"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专家意见反馈</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576649" y="1814022"/>
            <a:ext cx="5849294"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医院领导总结发言</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143000" y="1814022"/>
            <a:ext cx="7079165"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专家讨论、打分</a:t>
            </a:r>
            <a:r>
              <a:rPr lang="zh-CN" altLang="en-US" sz="3200" b="1" dirty="0">
                <a:solidFill>
                  <a:schemeClr val="bg1"/>
                </a:solidFill>
                <a:latin typeface="微软雅黑" panose="020B0503020204020204" charset="-122"/>
                <a:ea typeface="微软雅黑" panose="020B0503020204020204" charset="-122"/>
                <a:cs typeface="Arial" panose="020B0604020202020204" pitchFamily="34" charset="0"/>
              </a:rPr>
              <a:t>（其他人离场）</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14740" y="174112"/>
            <a:ext cx="8514519" cy="535432"/>
          </a:xfrm>
        </p:spPr>
        <p:txBody>
          <a:bodyPr vert="horz" lIns="68580" tIns="34290" rIns="68580" bIns="34290" rtlCol="0" anchor="ctr">
            <a:noAutofit/>
          </a:bodyPr>
          <a:lstStyle/>
          <a:p>
            <a:pPr algn="l">
              <a:lnSpc>
                <a:spcPct val="150000"/>
              </a:lnSpc>
            </a:pPr>
            <a:r>
              <a:rPr lang="zh-CN" altLang="en-US" sz="2400" b="1" dirty="0">
                <a:solidFill>
                  <a:srgbClr val="A60000"/>
                </a:solidFill>
                <a:latin typeface="微软雅黑" panose="020B0503020204020204" charset="-122"/>
                <a:ea typeface="微软雅黑" panose="020B0503020204020204" charset="-122"/>
                <a:cs typeface="Arial" panose="020B0604020202020204" pitchFamily="34" charset="0"/>
              </a:rPr>
              <a:t>专科病房、专业组设置</a:t>
            </a:r>
            <a:endParaRPr lang="en-US" sz="24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
        <p:nvSpPr>
          <p:cNvPr id="3" name="内容占位符 2"/>
          <p:cNvSpPr>
            <a:spLocks noGrp="1"/>
          </p:cNvSpPr>
          <p:nvPr>
            <p:ph idx="1"/>
          </p:nvPr>
        </p:nvSpPr>
        <p:spPr/>
        <p:txBody>
          <a:bodyPr>
            <a:normAutofit fontScale="25000" lnSpcReduction="20000"/>
          </a:bodyPr>
          <a:lstStyle/>
          <a:p>
            <a:pPr marL="0" indent="0">
              <a:buNone/>
            </a:pPr>
            <a:endParaRPr lang="en-US" sz="1500" b="1" kern="0" dirty="0">
              <a:solidFill>
                <a:srgbClr val="000000"/>
              </a:solidFill>
              <a:latin typeface="等线" panose="02010600030101010101" pitchFamily="2" charset="-122"/>
              <a:ea typeface="微软雅黑" panose="020B0503020204020204" charset="-122"/>
              <a:cs typeface="Calibri" panose="020F0502020204030204" pitchFamily="34" charset="0"/>
            </a:endParaRPr>
          </a:p>
          <a:p>
            <a:pPr marL="0" indent="0">
              <a:buNone/>
            </a:pPr>
            <a:endParaRPr lang="en-US" sz="1500" dirty="0"/>
          </a:p>
        </p:txBody>
      </p:sp>
      <p:sp>
        <p:nvSpPr>
          <p:cNvPr id="8" name="矩形 7"/>
          <p:cNvSpPr/>
          <p:nvPr/>
        </p:nvSpPr>
        <p:spPr>
          <a:xfrm>
            <a:off x="570609" y="819574"/>
            <a:ext cx="2315057" cy="2264851"/>
          </a:xfrm>
          <a:prstGeom prst="rect">
            <a:avLst/>
          </a:prstGeom>
        </p:spPr>
        <p:txBody>
          <a:bodyPr wrap="none">
            <a:spAutoFit/>
          </a:bodyPr>
          <a:lstStyle/>
          <a:p>
            <a:pPr>
              <a:lnSpc>
                <a:spcPct val="150000"/>
              </a:lnSpc>
            </a:pPr>
            <a:r>
              <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rPr>
              <a:t>1</a:t>
            </a:r>
            <a:r>
              <a:rPr lang="zh-CN" altLang="en-US" sz="1600" b="1" dirty="0">
                <a:solidFill>
                  <a:srgbClr val="A60000"/>
                </a:solidFill>
                <a:latin typeface="微软雅黑" panose="020B0503020204020204" charset="-122"/>
                <a:ea typeface="微软雅黑" panose="020B0503020204020204" charset="-122"/>
                <a:cs typeface="Arial" panose="020B0604020202020204" pitchFamily="34" charset="0"/>
              </a:rPr>
              <a:t>、专科学组</a:t>
            </a: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a:p>
            <a:pPr>
              <a:lnSpc>
                <a:spcPct val="150000"/>
              </a:lnSpc>
            </a:pPr>
            <a:r>
              <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rPr>
              <a:t>2</a:t>
            </a:r>
            <a:r>
              <a:rPr lang="zh-CN" altLang="en-US" sz="1600" b="1" dirty="0">
                <a:solidFill>
                  <a:srgbClr val="A60000"/>
                </a:solidFill>
                <a:latin typeface="微软雅黑" panose="020B0503020204020204" charset="-122"/>
                <a:cs typeface="Arial" panose="020B0604020202020204" pitchFamily="34" charset="0"/>
              </a:rPr>
              <a:t>、普通床位数</a:t>
            </a:r>
            <a:endParaRPr lang="en-US" altLang="zh-CN" sz="1600" b="1" dirty="0">
              <a:solidFill>
                <a:srgbClr val="A60000"/>
              </a:solidFill>
              <a:latin typeface="微软雅黑" panose="020B0503020204020204" charset="-122"/>
              <a:cs typeface="Arial" panose="020B0604020202020204" pitchFamily="34" charset="0"/>
            </a:endParaRPr>
          </a:p>
          <a:p>
            <a:pPr>
              <a:lnSpc>
                <a:spcPct val="150000"/>
              </a:lnSpc>
            </a:pPr>
            <a:r>
              <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rPr>
              <a:t>3</a:t>
            </a:r>
            <a:r>
              <a:rPr lang="zh-CN" altLang="en-US" sz="1600" b="1" dirty="0">
                <a:solidFill>
                  <a:srgbClr val="A60000"/>
                </a:solidFill>
                <a:latin typeface="微软雅黑" panose="020B0503020204020204" charset="-122"/>
                <a:cs typeface="Arial" panose="020B0604020202020204" pitchFamily="34" charset="0"/>
              </a:rPr>
              <a:t>、</a:t>
            </a:r>
            <a:r>
              <a:rPr lang="en-US" altLang="zh-CN" sz="1600" b="1" dirty="0">
                <a:solidFill>
                  <a:srgbClr val="A60000"/>
                </a:solidFill>
                <a:latin typeface="微软雅黑" panose="020B0503020204020204" charset="-122"/>
                <a:cs typeface="Arial" panose="020B0604020202020204" pitchFamily="34" charset="0"/>
              </a:rPr>
              <a:t>RICU/MICU</a:t>
            </a:r>
            <a:r>
              <a:rPr lang="zh-CN" altLang="en-US" sz="1600" b="1" dirty="0">
                <a:solidFill>
                  <a:srgbClr val="A60000"/>
                </a:solidFill>
                <a:latin typeface="微软雅黑" panose="020B0503020204020204" charset="-122"/>
                <a:cs typeface="Arial" panose="020B0604020202020204" pitchFamily="34" charset="0"/>
              </a:rPr>
              <a:t>床位数</a:t>
            </a:r>
            <a:endParaRPr lang="en-US" altLang="zh-CN" sz="1600" b="1" dirty="0">
              <a:solidFill>
                <a:srgbClr val="A60000"/>
              </a:solidFill>
              <a:latin typeface="微软雅黑" panose="020B0503020204020204" charset="-122"/>
              <a:cs typeface="Arial" panose="020B0604020202020204" pitchFamily="34" charset="0"/>
            </a:endParaRPr>
          </a:p>
          <a:p>
            <a:pPr>
              <a:lnSpc>
                <a:spcPct val="150000"/>
              </a:lnSpc>
            </a:pP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a:p>
            <a:pPr>
              <a:lnSpc>
                <a:spcPct val="150000"/>
              </a:lnSpc>
            </a:pP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a:p>
            <a:pPr>
              <a:lnSpc>
                <a:spcPct val="150000"/>
              </a:lnSpc>
            </a:pPr>
            <a:endParaRPr lang="en-US" altLang="zh-CN" sz="16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
        <p:nvSpPr>
          <p:cNvPr id="4" name="内容占位符 2"/>
          <p:cNvSpPr txBox="1"/>
          <p:nvPr/>
        </p:nvSpPr>
        <p:spPr>
          <a:xfrm rot="19108343">
            <a:off x="2793922" y="2171429"/>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需含医院材料证明，图文并茂</a:t>
            </a:r>
            <a:endParaRPr lang="en-US" sz="2000" dirty="0">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25000" lnSpcReduction="20000"/>
          </a:bodyPr>
          <a:lstStyle/>
          <a:p>
            <a:pPr marL="0" indent="0">
              <a:buNone/>
            </a:pPr>
            <a:endParaRPr lang="en-US" sz="1500" b="1" kern="0" dirty="0">
              <a:solidFill>
                <a:srgbClr val="000000"/>
              </a:solidFill>
              <a:latin typeface="等线" panose="02010600030101010101" pitchFamily="2" charset="-122"/>
              <a:ea typeface="微软雅黑" panose="020B0503020204020204" charset="-122"/>
              <a:cs typeface="Calibri" panose="020F0502020204030204" pitchFamily="34" charset="0"/>
            </a:endParaRPr>
          </a:p>
          <a:p>
            <a:pPr marL="0" indent="0">
              <a:buNone/>
            </a:pPr>
            <a:endParaRPr lang="en-US" sz="1500" dirty="0"/>
          </a:p>
        </p:txBody>
      </p:sp>
      <p:sp>
        <p:nvSpPr>
          <p:cNvPr id="5" name="标题 1"/>
          <p:cNvSpPr>
            <a:spLocks noGrp="1"/>
          </p:cNvSpPr>
          <p:nvPr>
            <p:ph type="title" idx="4294967295"/>
          </p:nvPr>
        </p:nvSpPr>
        <p:spPr>
          <a:xfrm>
            <a:off x="133350" y="315727"/>
            <a:ext cx="8515350" cy="536575"/>
          </a:xfrm>
        </p:spPr>
        <p:txBody>
          <a:bodyPr vert="horz" lIns="68580" tIns="34290" rIns="68580" bIns="34290" rtlCol="0" anchor="ctr">
            <a:noAutofit/>
          </a:bodyPr>
          <a:lstStyle/>
          <a:p>
            <a:pPr algn="l"/>
            <a:r>
              <a:rPr lang="zh-CN" altLang="en-US" sz="2400" b="1" dirty="0">
                <a:solidFill>
                  <a:srgbClr val="A60000"/>
                </a:solidFill>
                <a:latin typeface="微软雅黑" panose="020B0503020204020204" charset="-122"/>
                <a:ea typeface="微软雅黑" panose="020B0503020204020204" charset="-122"/>
                <a:cs typeface="Arial" panose="020B0604020202020204" pitchFamily="34" charset="0"/>
              </a:rPr>
              <a:t>  呼吸门诊综合诊疗室（必需含专职人员：专科护士）</a:t>
            </a:r>
            <a:br>
              <a:rPr lang="en-US" sz="2400" b="1" dirty="0">
                <a:solidFill>
                  <a:srgbClr val="A60000"/>
                </a:solidFill>
                <a:latin typeface="微软雅黑" panose="020B0503020204020204" charset="-122"/>
                <a:ea typeface="微软雅黑" panose="020B0503020204020204" charset="-122"/>
                <a:cs typeface="Arial" panose="020B0604020202020204" pitchFamily="34" charset="0"/>
              </a:rPr>
            </a:br>
            <a:endParaRPr lang="en-US" sz="24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nvSpPr>
        <p:spPr>
          <a:xfrm>
            <a:off x="420624" y="3858768"/>
            <a:ext cx="8077200" cy="1173870"/>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内容占位符 2"/>
          <p:cNvSpPr txBox="1"/>
          <p:nvPr/>
        </p:nvSpPr>
        <p:spPr>
          <a:xfrm>
            <a:off x="466706" y="3956644"/>
            <a:ext cx="7985035" cy="1050519"/>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50" b="1" dirty="0">
                <a:solidFill>
                  <a:srgbClr val="C00000"/>
                </a:solidFill>
                <a:effectLst>
                  <a:outerShdw blurRad="38100" dist="38100" dir="2700000" algn="tl">
                    <a:srgbClr val="000000">
                      <a:alpha val="43137"/>
                    </a:srgbClr>
                  </a:outerShdw>
                </a:effectLst>
              </a:rPr>
              <a:t>呼吸门诊综合诊疗室标准</a:t>
            </a:r>
            <a:endParaRPr lang="en-US" altLang="zh-CN" sz="1050" b="1" dirty="0">
              <a:solidFill>
                <a:srgbClr val="C00000"/>
              </a:solidFill>
              <a:effectLst>
                <a:outerShdw blurRad="38100" dist="38100" dir="2700000" algn="tl">
                  <a:srgbClr val="000000">
                    <a:alpha val="43137"/>
                  </a:srgbClr>
                </a:outerShdw>
              </a:effectLst>
            </a:endParaRPr>
          </a:p>
          <a:p>
            <a:pPr marL="0" indent="0">
              <a:buNone/>
            </a:pPr>
            <a:r>
              <a:rPr lang="zh-CN" altLang="en-US" sz="1050" dirty="0"/>
              <a:t>呼吸门诊综合诊疗室需包含以下内容：</a:t>
            </a:r>
            <a:endParaRPr lang="en-US" sz="1050" dirty="0"/>
          </a:p>
          <a:p>
            <a:pPr marL="0" indent="0">
              <a:lnSpc>
                <a:spcPct val="100000"/>
              </a:lnSpc>
              <a:buNone/>
            </a:pPr>
            <a:r>
              <a:rPr lang="zh-CN" altLang="en-US" sz="1050" dirty="0"/>
              <a:t>（</a:t>
            </a:r>
            <a:r>
              <a:rPr lang="en-US" sz="1050" dirty="0"/>
              <a:t>1</a:t>
            </a:r>
            <a:r>
              <a:rPr lang="zh-CN" altLang="en-US" sz="1050" dirty="0"/>
              <a:t>）有呼吸专科护士（</a:t>
            </a:r>
            <a:r>
              <a:rPr lang="en-US" sz="1050" dirty="0"/>
              <a:t>2</a:t>
            </a:r>
            <a:r>
              <a:rPr lang="zh-CN" altLang="en-US" sz="1050" dirty="0"/>
              <a:t>）有专门或相对独立房间，具有抢救车、药品柜等（</a:t>
            </a:r>
            <a:r>
              <a:rPr lang="en-US" sz="1050" dirty="0"/>
              <a:t>3</a:t>
            </a:r>
            <a:r>
              <a:rPr lang="zh-CN" altLang="en-US" sz="1050" dirty="0"/>
              <a:t>）能够开展肺功能检查、雾化治疗、吸入药物使用指导、患者宣教、戒烟干预等。推荐标准：需开展呼出气一氧化氮（</a:t>
            </a:r>
            <a:r>
              <a:rPr lang="en-US" sz="1050" dirty="0" err="1"/>
              <a:t>FeNO</a:t>
            </a:r>
            <a:r>
              <a:rPr lang="zh-CN" altLang="en-US" sz="1050" dirty="0"/>
              <a:t>）检测、过敏原皮肤试验、过敏原特异性免疫治疗、诱导痰液分析等</a:t>
            </a:r>
            <a:endParaRPr lang="en-US" sz="1050" dirty="0"/>
          </a:p>
        </p:txBody>
      </p:sp>
      <p:sp>
        <p:nvSpPr>
          <p:cNvPr id="10" name="内容占位符 2"/>
          <p:cNvSpPr txBox="1"/>
          <p:nvPr/>
        </p:nvSpPr>
        <p:spPr>
          <a:xfrm rot="19108343">
            <a:off x="2793922" y="2171429"/>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需含医院材料证明，图文并茂</a:t>
            </a:r>
            <a:endParaRPr lang="en-US" sz="2000" dirty="0">
              <a:highlight>
                <a:srgbClr val="FFFF00"/>
              </a:highlight>
            </a:endParaRPr>
          </a:p>
        </p:txBody>
      </p:sp>
      <p:sp>
        <p:nvSpPr>
          <p:cNvPr id="9" name="内容占位符 2"/>
          <p:cNvSpPr txBox="1"/>
          <p:nvPr/>
        </p:nvSpPr>
        <p:spPr>
          <a:xfrm>
            <a:off x="688848" y="1640670"/>
            <a:ext cx="5980854" cy="1177936"/>
          </a:xfrm>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dirty="0">
                <a:solidFill>
                  <a:schemeClr val="bg1">
                    <a:lumMod val="50000"/>
                  </a:schemeClr>
                </a:solidFill>
                <a:latin typeface="+mn-ea"/>
              </a:rPr>
              <a:t>医院目前情况说明</a:t>
            </a:r>
            <a:endParaRPr lang="en-US" sz="1600" dirty="0">
              <a:solidFill>
                <a:schemeClr val="bg1">
                  <a:lumMod val="50000"/>
                </a:schemeClr>
              </a:solidFill>
              <a:latin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4"/>
          </p:nvPr>
        </p:nvSpPr>
        <p:spPr>
          <a:xfrm>
            <a:off x="318375" y="1019920"/>
            <a:ext cx="8528938" cy="1620000"/>
          </a:xfrm>
          <a:ln w="12700">
            <a:solidFill>
              <a:schemeClr val="tx1"/>
            </a:solidFill>
            <a:prstDash val="sysDash"/>
          </a:ln>
        </p:spPr>
        <p:txBody>
          <a:bodyPr/>
          <a:lstStyle/>
          <a:p>
            <a:pPr>
              <a:lnSpc>
                <a:spcPct val="150000"/>
              </a:lnSpc>
            </a:pPr>
            <a:r>
              <a:rPr lang="zh-CN" altLang="en-US" sz="1400" b="1" dirty="0">
                <a:latin typeface="+mn-ea"/>
              </a:rPr>
              <a:t>开展检查项目</a:t>
            </a:r>
            <a:endParaRPr lang="zh-CN" altLang="en-US" sz="1400" b="1" dirty="0">
              <a:latin typeface="+mn-ea"/>
            </a:endParaRPr>
          </a:p>
        </p:txBody>
      </p:sp>
      <p:sp>
        <p:nvSpPr>
          <p:cNvPr id="4" name="标题 3"/>
          <p:cNvSpPr>
            <a:spLocks noGrp="1"/>
          </p:cNvSpPr>
          <p:nvPr>
            <p:ph type="title"/>
          </p:nvPr>
        </p:nvSpPr>
        <p:spPr>
          <a:xfrm>
            <a:off x="318375" y="209144"/>
            <a:ext cx="8765651" cy="504000"/>
          </a:xfrm>
        </p:spPr>
        <p:txBody>
          <a:bodyPr/>
          <a:lstStyle/>
          <a:p>
            <a:r>
              <a:rPr lang="zh-CN" altLang="en-US" dirty="0">
                <a:solidFill>
                  <a:srgbClr val="A60000"/>
                </a:solidFill>
                <a:latin typeface="微软雅黑" panose="020B0503020204020204" charset="-122"/>
                <a:ea typeface="微软雅黑" panose="020B0503020204020204" charset="-122"/>
              </a:rPr>
              <a:t>肺功能室</a:t>
            </a:r>
            <a:endParaRPr lang="zh-CN" altLang="en-US" dirty="0"/>
          </a:p>
        </p:txBody>
      </p:sp>
      <p:sp>
        <p:nvSpPr>
          <p:cNvPr id="5" name="内容占位符 4"/>
          <p:cNvSpPr>
            <a:spLocks noGrp="1"/>
          </p:cNvSpPr>
          <p:nvPr>
            <p:ph idx="13"/>
          </p:nvPr>
        </p:nvSpPr>
        <p:spPr>
          <a:xfrm>
            <a:off x="318375" y="2933056"/>
            <a:ext cx="4086000" cy="1794730"/>
          </a:xfrm>
          <a:ln w="12700">
            <a:solidFill>
              <a:schemeClr val="tx1"/>
            </a:solidFill>
            <a:prstDash val="sysDash"/>
          </a:ln>
        </p:spPr>
        <p:txBody>
          <a:bodyPr/>
          <a:lstStyle/>
          <a:p>
            <a:pPr marL="0" indent="0">
              <a:lnSpc>
                <a:spcPct val="150000"/>
              </a:lnSpc>
              <a:buNone/>
            </a:pPr>
            <a:r>
              <a:rPr lang="zh-CN" altLang="en-US" sz="1400" b="1" dirty="0">
                <a:latin typeface="+mn-ea"/>
              </a:rPr>
              <a:t>设备</a:t>
            </a:r>
            <a:endParaRPr lang="en-US" altLang="zh-CN" sz="1400" b="1" dirty="0">
              <a:latin typeface="+mn-ea"/>
            </a:endParaRPr>
          </a:p>
          <a:p>
            <a:pPr>
              <a:lnSpc>
                <a:spcPct val="150000"/>
              </a:lnSpc>
            </a:pPr>
            <a:r>
              <a:rPr lang="zh-CN" altLang="en-US" sz="1400" b="1" dirty="0">
                <a:latin typeface="+mn-ea"/>
              </a:rPr>
              <a:t>运动肺功能</a:t>
            </a:r>
            <a:endParaRPr lang="en-US" altLang="zh-CN" sz="1400" b="1" dirty="0">
              <a:latin typeface="+mn-ea"/>
            </a:endParaRPr>
          </a:p>
          <a:p>
            <a:pPr>
              <a:lnSpc>
                <a:spcPct val="150000"/>
              </a:lnSpc>
            </a:pPr>
            <a:r>
              <a:rPr lang="en-US" altLang="zh-CN" sz="1400" b="1" dirty="0" err="1">
                <a:latin typeface="+mn-ea"/>
              </a:rPr>
              <a:t>FeNO</a:t>
            </a:r>
            <a:r>
              <a:rPr lang="zh-CN" altLang="en-US" sz="1400" b="1" dirty="0">
                <a:latin typeface="+mn-ea"/>
              </a:rPr>
              <a:t>检测仪</a:t>
            </a:r>
            <a:endParaRPr lang="zh-CN" altLang="en-US" sz="1400" b="1" dirty="0">
              <a:latin typeface="+mn-ea"/>
            </a:endParaRPr>
          </a:p>
        </p:txBody>
      </p:sp>
      <p:sp>
        <p:nvSpPr>
          <p:cNvPr id="6" name="内容占位符 5"/>
          <p:cNvSpPr>
            <a:spLocks noGrp="1"/>
          </p:cNvSpPr>
          <p:nvPr>
            <p:ph idx="17"/>
          </p:nvPr>
        </p:nvSpPr>
        <p:spPr>
          <a:xfrm>
            <a:off x="4761313" y="2933055"/>
            <a:ext cx="4086000" cy="1794731"/>
          </a:xfrm>
          <a:ln w="12700">
            <a:solidFill>
              <a:schemeClr val="tx1"/>
            </a:solidFill>
            <a:prstDash val="sysDash"/>
          </a:ln>
        </p:spPr>
        <p:txBody>
          <a:bodyPr/>
          <a:lstStyle/>
          <a:p>
            <a:pPr marL="0" indent="0">
              <a:lnSpc>
                <a:spcPct val="150000"/>
              </a:lnSpc>
              <a:buNone/>
            </a:pPr>
            <a:r>
              <a:rPr lang="zh-CN" altLang="en-US" sz="1400" b="1" dirty="0">
                <a:latin typeface="+mn-ea"/>
              </a:rPr>
              <a:t>肺功能室专职人员人数</a:t>
            </a:r>
            <a:endParaRPr lang="en-US" altLang="zh-CN" sz="1400" b="1" dirty="0">
              <a:latin typeface="+mn-ea"/>
            </a:endParaRPr>
          </a:p>
          <a:p>
            <a:pPr>
              <a:lnSpc>
                <a:spcPct val="150000"/>
              </a:lnSpc>
            </a:pPr>
            <a:endParaRPr lang="en-US" altLang="zh-CN" sz="1400" b="1" dirty="0">
              <a:latin typeface="+mn-ea"/>
            </a:endParaRPr>
          </a:p>
          <a:p>
            <a:pPr marL="0" indent="0">
              <a:lnSpc>
                <a:spcPct val="150000"/>
              </a:lnSpc>
              <a:buNone/>
            </a:pPr>
            <a:r>
              <a:rPr lang="zh-CN" altLang="en-US" sz="1400" b="1" dirty="0">
                <a:latin typeface="+mn-ea"/>
              </a:rPr>
              <a:t>检查例数（</a:t>
            </a:r>
            <a:r>
              <a:rPr lang="en-US" altLang="zh-CN" sz="1400" b="1" dirty="0">
                <a:latin typeface="+mn-ea"/>
              </a:rPr>
              <a:t>2021</a:t>
            </a:r>
            <a:r>
              <a:rPr lang="zh-CN" altLang="en-US" sz="1400" b="1" dirty="0">
                <a:latin typeface="+mn-ea"/>
              </a:rPr>
              <a:t>年）</a:t>
            </a:r>
            <a:endParaRPr lang="zh-CN" altLang="en-US" sz="1400" b="1" dirty="0">
              <a:latin typeface="+mn-ea"/>
            </a:endParaRPr>
          </a:p>
        </p:txBody>
      </p:sp>
      <p:sp>
        <p:nvSpPr>
          <p:cNvPr id="7" name="内容占位符 2"/>
          <p:cNvSpPr txBox="1"/>
          <p:nvPr/>
        </p:nvSpPr>
        <p:spPr>
          <a:xfrm rot="19108343">
            <a:off x="2793922" y="2171429"/>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400" b="1" dirty="0">
                <a:highlight>
                  <a:srgbClr val="FFFF00"/>
                </a:highlight>
                <a:latin typeface="+mn-ea"/>
              </a:rPr>
              <a:t>需含医院材料证明，图文并茂</a:t>
            </a:r>
            <a:endParaRPr lang="en-US" sz="1400" b="1" dirty="0">
              <a:highlight>
                <a:srgbClr val="FFFF00"/>
              </a:highlight>
              <a:latin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4"/>
          </p:nvPr>
        </p:nvSpPr>
        <p:spPr>
          <a:xfrm>
            <a:off x="318375" y="1019920"/>
            <a:ext cx="8528938" cy="1620000"/>
          </a:xfrm>
          <a:ln w="12700">
            <a:solidFill>
              <a:schemeClr val="tx1"/>
            </a:solidFill>
            <a:prstDash val="sysDash"/>
          </a:ln>
        </p:spPr>
        <p:txBody>
          <a:bodyPr/>
          <a:lstStyle/>
          <a:p>
            <a:pPr>
              <a:lnSpc>
                <a:spcPct val="150000"/>
              </a:lnSpc>
            </a:pPr>
            <a:r>
              <a:rPr lang="zh-CN" altLang="en-US" sz="1400" b="1" dirty="0">
                <a:latin typeface="+mn-ea"/>
              </a:rPr>
              <a:t>开展检查项目</a:t>
            </a:r>
            <a:endParaRPr lang="zh-CN" altLang="en-US" sz="1400" b="1" dirty="0">
              <a:latin typeface="+mn-ea"/>
            </a:endParaRPr>
          </a:p>
        </p:txBody>
      </p:sp>
      <p:sp>
        <p:nvSpPr>
          <p:cNvPr id="4" name="标题 3"/>
          <p:cNvSpPr>
            <a:spLocks noGrp="1"/>
          </p:cNvSpPr>
          <p:nvPr>
            <p:ph type="title"/>
          </p:nvPr>
        </p:nvSpPr>
        <p:spPr>
          <a:xfrm>
            <a:off x="318375" y="201710"/>
            <a:ext cx="8765651" cy="504000"/>
          </a:xfrm>
        </p:spPr>
        <p:txBody>
          <a:bodyPr/>
          <a:lstStyle/>
          <a:p>
            <a:r>
              <a:rPr lang="zh-CN" altLang="en-US" dirty="0">
                <a:solidFill>
                  <a:srgbClr val="A60000"/>
                </a:solidFill>
                <a:latin typeface="微软雅黑" panose="020B0503020204020204" charset="-122"/>
                <a:ea typeface="微软雅黑" panose="020B0503020204020204" charset="-122"/>
              </a:rPr>
              <a:t>呼吸内镜室</a:t>
            </a:r>
            <a:endParaRPr lang="zh-CN" altLang="en-US" dirty="0"/>
          </a:p>
        </p:txBody>
      </p:sp>
      <p:sp>
        <p:nvSpPr>
          <p:cNvPr id="5" name="内容占位符 4"/>
          <p:cNvSpPr>
            <a:spLocks noGrp="1"/>
          </p:cNvSpPr>
          <p:nvPr>
            <p:ph idx="13"/>
          </p:nvPr>
        </p:nvSpPr>
        <p:spPr>
          <a:xfrm>
            <a:off x="318375" y="2933056"/>
            <a:ext cx="4086000" cy="1794730"/>
          </a:xfrm>
          <a:ln w="12700">
            <a:solidFill>
              <a:schemeClr val="tx1"/>
            </a:solidFill>
            <a:prstDash val="sysDash"/>
          </a:ln>
        </p:spPr>
        <p:txBody>
          <a:bodyPr/>
          <a:lstStyle/>
          <a:p>
            <a:pPr>
              <a:lnSpc>
                <a:spcPct val="150000"/>
              </a:lnSpc>
            </a:pPr>
            <a:r>
              <a:rPr lang="zh-CN" altLang="en-US" sz="1400" b="1" dirty="0">
                <a:latin typeface="+mn-ea"/>
              </a:rPr>
              <a:t>内科胸腔镜：有</a:t>
            </a:r>
            <a:r>
              <a:rPr lang="en-US" altLang="zh-CN" sz="1400" b="1" dirty="0">
                <a:latin typeface="+mn-ea"/>
              </a:rPr>
              <a:t>/</a:t>
            </a:r>
            <a:r>
              <a:rPr lang="zh-CN" altLang="en-US" sz="1400" b="1" dirty="0">
                <a:latin typeface="+mn-ea"/>
              </a:rPr>
              <a:t>无</a:t>
            </a:r>
            <a:endParaRPr lang="en-US" altLang="zh-CN" sz="1400" b="1" dirty="0">
              <a:latin typeface="+mn-ea"/>
            </a:endParaRPr>
          </a:p>
          <a:p>
            <a:pPr>
              <a:lnSpc>
                <a:spcPct val="150000"/>
              </a:lnSpc>
            </a:pPr>
            <a:r>
              <a:rPr lang="zh-CN" altLang="en-US" sz="1400" b="1" dirty="0">
                <a:latin typeface="+mn-ea"/>
              </a:rPr>
              <a:t>经皮穿刺肺活检技术</a:t>
            </a:r>
            <a:r>
              <a:rPr lang="en-US" altLang="zh-CN" sz="1400" b="1" dirty="0">
                <a:latin typeface="+mn-ea"/>
              </a:rPr>
              <a:t>:</a:t>
            </a:r>
            <a:r>
              <a:rPr lang="zh-CN" altLang="en-US" sz="1400" b="1" dirty="0">
                <a:latin typeface="+mn-ea"/>
              </a:rPr>
              <a:t>有</a:t>
            </a:r>
            <a:r>
              <a:rPr lang="en-US" altLang="zh-CN" sz="1400" b="1" dirty="0">
                <a:latin typeface="+mn-ea"/>
              </a:rPr>
              <a:t>/</a:t>
            </a:r>
            <a:r>
              <a:rPr lang="zh-CN" altLang="en-US" sz="1400" b="1" dirty="0">
                <a:latin typeface="+mn-ea"/>
              </a:rPr>
              <a:t>无</a:t>
            </a:r>
            <a:endParaRPr lang="zh-CN" altLang="en-US" sz="1400" b="1" dirty="0">
              <a:latin typeface="+mn-ea"/>
            </a:endParaRPr>
          </a:p>
        </p:txBody>
      </p:sp>
      <p:sp>
        <p:nvSpPr>
          <p:cNvPr id="6" name="内容占位符 5"/>
          <p:cNvSpPr>
            <a:spLocks noGrp="1"/>
          </p:cNvSpPr>
          <p:nvPr>
            <p:ph idx="17"/>
          </p:nvPr>
        </p:nvSpPr>
        <p:spPr>
          <a:xfrm>
            <a:off x="4761313" y="2933055"/>
            <a:ext cx="4086000" cy="1794731"/>
          </a:xfrm>
          <a:ln w="12700">
            <a:solidFill>
              <a:schemeClr val="tx1"/>
            </a:solidFill>
            <a:prstDash val="sysDash"/>
          </a:ln>
        </p:spPr>
        <p:txBody>
          <a:bodyPr/>
          <a:lstStyle/>
          <a:p>
            <a:pPr>
              <a:lnSpc>
                <a:spcPct val="150000"/>
              </a:lnSpc>
            </a:pPr>
            <a:r>
              <a:rPr lang="zh-CN" altLang="en-US" sz="1400" b="1" dirty="0">
                <a:latin typeface="+mn-ea"/>
              </a:rPr>
              <a:t>呼吸内镜专职人员人数：</a:t>
            </a:r>
            <a:endParaRPr lang="en-US" altLang="zh-CN" sz="1400" b="1" dirty="0">
              <a:latin typeface="+mn-ea"/>
            </a:endParaRPr>
          </a:p>
          <a:p>
            <a:pPr>
              <a:lnSpc>
                <a:spcPct val="150000"/>
              </a:lnSpc>
            </a:pPr>
            <a:endParaRPr lang="en-US" altLang="zh-CN" sz="1400" b="1" dirty="0">
              <a:latin typeface="+mn-ea"/>
            </a:endParaRPr>
          </a:p>
          <a:p>
            <a:pPr>
              <a:lnSpc>
                <a:spcPct val="150000"/>
              </a:lnSpc>
            </a:pPr>
            <a:r>
              <a:rPr lang="zh-CN" altLang="en-US" sz="1400" b="1" dirty="0">
                <a:latin typeface="+mn-ea"/>
              </a:rPr>
              <a:t>检查例数（</a:t>
            </a:r>
            <a:r>
              <a:rPr lang="en-US" altLang="zh-CN" sz="1400" b="1" dirty="0">
                <a:latin typeface="+mn-ea"/>
              </a:rPr>
              <a:t>2021</a:t>
            </a:r>
            <a:r>
              <a:rPr lang="zh-CN" altLang="en-US" sz="1400" b="1" dirty="0">
                <a:latin typeface="+mn-ea"/>
              </a:rPr>
              <a:t>年）</a:t>
            </a:r>
            <a:endParaRPr lang="zh-CN" altLang="en-US" sz="1400" b="1" dirty="0">
              <a:latin typeface="+mn-ea"/>
            </a:endParaRPr>
          </a:p>
        </p:txBody>
      </p:sp>
      <p:sp>
        <p:nvSpPr>
          <p:cNvPr id="7" name="内容占位符 2"/>
          <p:cNvSpPr txBox="1"/>
          <p:nvPr/>
        </p:nvSpPr>
        <p:spPr>
          <a:xfrm rot="19108343">
            <a:off x="2793922" y="2171429"/>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400" b="1" dirty="0">
                <a:highlight>
                  <a:srgbClr val="FFFF00"/>
                </a:highlight>
                <a:latin typeface="+mn-ea"/>
              </a:rPr>
              <a:t>需含医院材料证明，图文并茂</a:t>
            </a:r>
            <a:endParaRPr lang="en-US" sz="1400" b="1" dirty="0">
              <a:highlight>
                <a:srgbClr val="FFFF00"/>
              </a:highlight>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对象 2"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内容占位符 3"/>
          <p:cNvSpPr>
            <a:spLocks noGrp="1"/>
          </p:cNvSpPr>
          <p:nvPr>
            <p:ph idx="14"/>
          </p:nvPr>
        </p:nvSpPr>
        <p:spPr>
          <a:xfrm>
            <a:off x="318375" y="1019920"/>
            <a:ext cx="4086000" cy="1620000"/>
          </a:xfrm>
          <a:ln w="12700">
            <a:solidFill>
              <a:schemeClr val="tx1"/>
            </a:solidFill>
            <a:prstDash val="sysDash"/>
          </a:ln>
        </p:spPr>
        <p:txBody>
          <a:bodyPr/>
          <a:lstStyle/>
          <a:p>
            <a:pPr marL="179705" indent="-179705">
              <a:lnSpc>
                <a:spcPct val="150000"/>
              </a:lnSpc>
              <a:buClr>
                <a:schemeClr val="tx2"/>
              </a:buClr>
              <a:buFont typeface="Arial" panose="020B0604020202020204" pitchFamily="34" charset="0"/>
              <a:buChar char="•"/>
            </a:pPr>
            <a:r>
              <a:rPr lang="zh-CN" altLang="en-US" sz="1400" b="1" dirty="0">
                <a:solidFill>
                  <a:srgbClr val="000000"/>
                </a:solidFill>
                <a:latin typeface="+mn-ea"/>
                <a:cs typeface="+mn-cs"/>
              </a:rPr>
              <a:t>睡眠呼吸疾病治疗：</a:t>
            </a:r>
            <a:endParaRPr lang="zh-CN" altLang="en-US" sz="1400" b="1" dirty="0">
              <a:solidFill>
                <a:srgbClr val="000000"/>
              </a:solidFill>
              <a:latin typeface="+mn-ea"/>
              <a:cs typeface="+mn-cs"/>
            </a:endParaRPr>
          </a:p>
        </p:txBody>
      </p:sp>
      <p:sp>
        <p:nvSpPr>
          <p:cNvPr id="5" name="标题 4"/>
          <p:cNvSpPr>
            <a:spLocks noGrp="1"/>
          </p:cNvSpPr>
          <p:nvPr>
            <p:ph type="title"/>
          </p:nvPr>
        </p:nvSpPr>
        <p:spPr>
          <a:xfrm>
            <a:off x="318375" y="222784"/>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呼吸睡眠监测室</a:t>
            </a:r>
            <a:endParaRPr lang="zh-CN" altLang="en-US" dirty="0">
              <a:solidFill>
                <a:srgbClr val="A60000"/>
              </a:solidFill>
              <a:latin typeface="微软雅黑" panose="020B0503020204020204" charset="-122"/>
              <a:ea typeface="微软雅黑" panose="020B0503020204020204" charset="-122"/>
            </a:endParaRPr>
          </a:p>
        </p:txBody>
      </p:sp>
      <p:sp>
        <p:nvSpPr>
          <p:cNvPr id="6" name="内容占位符 5"/>
          <p:cNvSpPr>
            <a:spLocks noGrp="1"/>
          </p:cNvSpPr>
          <p:nvPr>
            <p:ph idx="13"/>
          </p:nvPr>
        </p:nvSpPr>
        <p:spPr>
          <a:xfrm>
            <a:off x="318375" y="2933056"/>
            <a:ext cx="4086000" cy="1794730"/>
          </a:xfrm>
          <a:ln w="12700">
            <a:solidFill>
              <a:schemeClr val="tx1"/>
            </a:solidFill>
            <a:prstDash val="sysDash"/>
          </a:ln>
        </p:spPr>
        <p:txBody>
          <a:bodyPr/>
          <a:lstStyle/>
          <a:p>
            <a:pPr>
              <a:lnSpc>
                <a:spcPct val="150000"/>
              </a:lnSpc>
            </a:pPr>
            <a:r>
              <a:rPr lang="zh-CN" altLang="en-US" sz="1400" b="1" dirty="0">
                <a:solidFill>
                  <a:srgbClr val="000000"/>
                </a:solidFill>
                <a:latin typeface="+mn-ea"/>
                <a:cs typeface="+mn-cs"/>
              </a:rPr>
              <a:t>多导睡眠图仪台数</a:t>
            </a:r>
            <a:r>
              <a:rPr lang="en-US" altLang="zh-CN" sz="1400" b="1" dirty="0">
                <a:solidFill>
                  <a:srgbClr val="000000"/>
                </a:solidFill>
                <a:latin typeface="+mn-ea"/>
                <a:cs typeface="+mn-cs"/>
              </a:rPr>
              <a:t>:</a:t>
            </a:r>
            <a:endParaRPr lang="en-US" altLang="zh-CN" sz="1400" b="1" dirty="0">
              <a:solidFill>
                <a:srgbClr val="000000"/>
              </a:solidFill>
              <a:latin typeface="+mn-ea"/>
              <a:cs typeface="+mn-cs"/>
            </a:endParaRPr>
          </a:p>
          <a:p>
            <a:pPr>
              <a:lnSpc>
                <a:spcPct val="150000"/>
              </a:lnSpc>
            </a:pPr>
            <a:r>
              <a:rPr lang="zh-CN" altLang="en-US" sz="1400" b="1" dirty="0">
                <a:solidFill>
                  <a:srgbClr val="000000"/>
                </a:solidFill>
                <a:latin typeface="+mn-ea"/>
                <a:cs typeface="+mn-cs"/>
              </a:rPr>
              <a:t>检查例数（</a:t>
            </a:r>
            <a:r>
              <a:rPr lang="en-US" altLang="zh-CN" sz="1400" b="1" dirty="0">
                <a:solidFill>
                  <a:srgbClr val="000000"/>
                </a:solidFill>
                <a:latin typeface="+mn-ea"/>
                <a:cs typeface="+mn-cs"/>
              </a:rPr>
              <a:t>2019</a:t>
            </a:r>
            <a:r>
              <a:rPr lang="zh-CN" altLang="en-US" sz="1400" b="1" dirty="0">
                <a:solidFill>
                  <a:srgbClr val="000000"/>
                </a:solidFill>
                <a:latin typeface="+mn-ea"/>
                <a:cs typeface="+mn-cs"/>
              </a:rPr>
              <a:t>年）：</a:t>
            </a:r>
            <a:endParaRPr lang="zh-CN" altLang="en-US" sz="1400" b="1" dirty="0">
              <a:solidFill>
                <a:srgbClr val="000000"/>
              </a:solidFill>
              <a:latin typeface="+mn-ea"/>
              <a:cs typeface="+mn-cs"/>
            </a:endParaRPr>
          </a:p>
          <a:p>
            <a:pPr marL="0" indent="0">
              <a:lnSpc>
                <a:spcPct val="150000"/>
              </a:lnSpc>
              <a:buNone/>
            </a:pPr>
            <a:endParaRPr lang="zh-CN" altLang="en-US" sz="1600" dirty="0">
              <a:latin typeface="+mn-ea"/>
            </a:endParaRPr>
          </a:p>
        </p:txBody>
      </p:sp>
      <p:sp>
        <p:nvSpPr>
          <p:cNvPr id="8" name="内容占位符 2"/>
          <p:cNvSpPr txBox="1"/>
          <p:nvPr/>
        </p:nvSpPr>
        <p:spPr>
          <a:xfrm rot="19108343">
            <a:off x="5136440" y="2411300"/>
            <a:ext cx="3647394" cy="457237"/>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mn-ea"/>
              </a:rPr>
              <a:t>需含医院材料证明，图文并茂</a:t>
            </a:r>
            <a:endParaRPr lang="en-US" sz="2000" b="1" dirty="0">
              <a:highlight>
                <a:srgbClr val="FFFF00"/>
              </a:highlight>
              <a:latin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对象 2"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内容占位符 3"/>
          <p:cNvSpPr>
            <a:spLocks noGrp="1"/>
          </p:cNvSpPr>
          <p:nvPr>
            <p:ph idx="14"/>
          </p:nvPr>
        </p:nvSpPr>
        <p:spPr>
          <a:xfrm>
            <a:off x="318374" y="1019920"/>
            <a:ext cx="6048870" cy="1620000"/>
          </a:xfrm>
          <a:ln w="12700">
            <a:solidFill>
              <a:schemeClr val="tx1"/>
            </a:solidFill>
            <a:prstDash val="sysDash"/>
          </a:ln>
        </p:spPr>
        <p:txBody>
          <a:bodyPr/>
          <a:lstStyle/>
          <a:p>
            <a:pPr marL="179705" indent="-179705">
              <a:lnSpc>
                <a:spcPct val="150000"/>
              </a:lnSpc>
              <a:buClr>
                <a:schemeClr val="tx2"/>
              </a:buClr>
              <a:buFont typeface="Arial" panose="020B0604020202020204" pitchFamily="34" charset="0"/>
              <a:buChar char="•"/>
            </a:pPr>
            <a:r>
              <a:rPr lang="zh-CN" altLang="en-US" sz="1400" b="1" dirty="0">
                <a:solidFill>
                  <a:srgbClr val="000000"/>
                </a:solidFill>
                <a:latin typeface="+mn-ea"/>
                <a:cs typeface="+mn-cs"/>
              </a:rPr>
              <a:t>细胞学分类计数，诱导痰检查或支气管肺泡灌洗（</a:t>
            </a:r>
            <a:r>
              <a:rPr lang="en-US" altLang="zh-CN" sz="1400" b="1" dirty="0">
                <a:solidFill>
                  <a:srgbClr val="000000"/>
                </a:solidFill>
                <a:latin typeface="+mn-ea"/>
                <a:cs typeface="+mn-cs"/>
              </a:rPr>
              <a:t>BALF</a:t>
            </a:r>
            <a:r>
              <a:rPr lang="zh-CN" altLang="en-US" sz="1400" b="1" dirty="0">
                <a:solidFill>
                  <a:srgbClr val="000000"/>
                </a:solidFill>
                <a:latin typeface="+mn-ea"/>
                <a:cs typeface="+mn-cs"/>
              </a:rPr>
              <a:t>）情况概述 </a:t>
            </a:r>
            <a:endParaRPr lang="zh-CN" altLang="en-US" sz="1400" b="1" dirty="0">
              <a:solidFill>
                <a:srgbClr val="000000"/>
              </a:solidFill>
              <a:latin typeface="+mn-ea"/>
              <a:cs typeface="+mn-cs"/>
            </a:endParaRPr>
          </a:p>
        </p:txBody>
      </p:sp>
      <p:sp>
        <p:nvSpPr>
          <p:cNvPr id="5" name="标题 4"/>
          <p:cNvSpPr>
            <a:spLocks noGrp="1"/>
          </p:cNvSpPr>
          <p:nvPr>
            <p:ph type="title"/>
          </p:nvPr>
        </p:nvSpPr>
        <p:spPr>
          <a:xfrm>
            <a:off x="318375" y="222784"/>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临床实验室</a:t>
            </a:r>
            <a:endParaRPr lang="zh-CN" altLang="en-US" dirty="0">
              <a:solidFill>
                <a:srgbClr val="A60000"/>
              </a:solidFill>
              <a:latin typeface="微软雅黑" panose="020B0503020204020204" charset="-122"/>
              <a:ea typeface="微软雅黑" panose="020B0503020204020204" charset="-122"/>
            </a:endParaRPr>
          </a:p>
        </p:txBody>
      </p:sp>
      <p:sp>
        <p:nvSpPr>
          <p:cNvPr id="8" name="内容占位符 2"/>
          <p:cNvSpPr txBox="1"/>
          <p:nvPr/>
        </p:nvSpPr>
        <p:spPr>
          <a:xfrm rot="19108343">
            <a:off x="5136440" y="2411300"/>
            <a:ext cx="3647394" cy="457237"/>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mn-ea"/>
              </a:rPr>
              <a:t>需含医院材料证明，图文并茂</a:t>
            </a:r>
            <a:endParaRPr lang="en-US" sz="2000" b="1" dirty="0">
              <a:highlight>
                <a:srgbClr val="FFFF00"/>
              </a:highlight>
              <a:latin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对象 2"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内容占位符 3"/>
          <p:cNvSpPr>
            <a:spLocks noGrp="1"/>
          </p:cNvSpPr>
          <p:nvPr>
            <p:ph idx="14"/>
          </p:nvPr>
        </p:nvSpPr>
        <p:spPr>
          <a:xfrm>
            <a:off x="318374" y="1019920"/>
            <a:ext cx="6331808" cy="1307644"/>
          </a:xfrm>
          <a:ln w="12700">
            <a:solidFill>
              <a:schemeClr val="tx1"/>
            </a:solidFill>
            <a:prstDash val="sysDash"/>
          </a:ln>
        </p:spPr>
        <p:txBody>
          <a:bodyPr/>
          <a:lstStyle/>
          <a:p>
            <a:pPr marL="179705" indent="-179705">
              <a:lnSpc>
                <a:spcPct val="150000"/>
              </a:lnSpc>
              <a:buClr>
                <a:schemeClr val="tx2"/>
              </a:buClr>
              <a:buFont typeface="Arial" panose="020B0604020202020204" pitchFamily="34" charset="0"/>
              <a:buChar char="•"/>
            </a:pPr>
            <a:r>
              <a:rPr lang="zh-CN" altLang="en-US" sz="1400" b="1" dirty="0">
                <a:solidFill>
                  <a:srgbClr val="000000"/>
                </a:solidFill>
                <a:latin typeface="+mn-ea"/>
                <a:cs typeface="+mn-cs"/>
              </a:rPr>
              <a:t>门诊常见病、多发病的标准化电子病历系统</a:t>
            </a:r>
            <a:endParaRPr lang="en-US" altLang="zh-CN" sz="1400" b="1" dirty="0">
              <a:solidFill>
                <a:srgbClr val="000000"/>
              </a:solidFill>
              <a:latin typeface="+mn-ea"/>
              <a:cs typeface="+mn-cs"/>
            </a:endParaRPr>
          </a:p>
          <a:p>
            <a:pPr>
              <a:lnSpc>
                <a:spcPct val="150000"/>
              </a:lnSpc>
              <a:buClr>
                <a:schemeClr val="tx2"/>
              </a:buClr>
            </a:pPr>
            <a:r>
              <a:rPr lang="zh-CN" altLang="en-US" sz="1400" b="1" dirty="0">
                <a:solidFill>
                  <a:srgbClr val="000000"/>
                </a:solidFill>
                <a:latin typeface="+mn-ea"/>
                <a:cs typeface="+mn-cs"/>
              </a:rPr>
              <a:t>展示包括标准电子病历包括初诊及复诊两大模块的标准化问诊、标准化检查、标准化治疗三大内容</a:t>
            </a:r>
            <a:endParaRPr lang="zh-CN" altLang="en-US" sz="1400" b="1" dirty="0">
              <a:solidFill>
                <a:srgbClr val="000000"/>
              </a:solidFill>
              <a:latin typeface="+mn-ea"/>
              <a:cs typeface="+mn-cs"/>
            </a:endParaRPr>
          </a:p>
        </p:txBody>
      </p:sp>
      <p:sp>
        <p:nvSpPr>
          <p:cNvPr id="5" name="标题 4"/>
          <p:cNvSpPr>
            <a:spLocks noGrp="1"/>
          </p:cNvSpPr>
          <p:nvPr>
            <p:ph type="title"/>
          </p:nvPr>
        </p:nvSpPr>
        <p:spPr>
          <a:xfrm>
            <a:off x="318375" y="222784"/>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信息化</a:t>
            </a:r>
            <a:endParaRPr lang="zh-CN" altLang="en-US" dirty="0">
              <a:solidFill>
                <a:srgbClr val="A60000"/>
              </a:solidFill>
              <a:latin typeface="微软雅黑" panose="020B0503020204020204" charset="-122"/>
              <a:ea typeface="微软雅黑" panose="020B0503020204020204" charset="-122"/>
            </a:endParaRPr>
          </a:p>
        </p:txBody>
      </p:sp>
      <p:sp>
        <p:nvSpPr>
          <p:cNvPr id="8" name="内容占位符 2"/>
          <p:cNvSpPr txBox="1"/>
          <p:nvPr/>
        </p:nvSpPr>
        <p:spPr>
          <a:xfrm rot="19108343">
            <a:off x="5803447" y="2587318"/>
            <a:ext cx="3647394" cy="457237"/>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mn-ea"/>
              </a:rPr>
              <a:t>需含医院材料证明，图文并茂</a:t>
            </a:r>
            <a:endParaRPr lang="en-US" sz="2000" b="1" dirty="0">
              <a:highlight>
                <a:srgbClr val="FFFF00"/>
              </a:highlight>
              <a:latin typeface="+mn-ea"/>
            </a:endParaRPr>
          </a:p>
        </p:txBody>
      </p:sp>
      <p:sp>
        <p:nvSpPr>
          <p:cNvPr id="6" name="内容占位符 1"/>
          <p:cNvSpPr txBox="1"/>
          <p:nvPr/>
        </p:nvSpPr>
        <p:spPr>
          <a:xfrm>
            <a:off x="318374" y="2815937"/>
            <a:ext cx="6331808" cy="1307644"/>
          </a:xfrm>
          <a:prstGeom prst="rect">
            <a:avLst/>
          </a:prstGeom>
          <a:ln w="12700">
            <a:solidFill>
              <a:schemeClr val="tx1"/>
            </a:solidFill>
            <a:prstDash val="sysDash"/>
          </a:ln>
        </p:spPr>
        <p:txBody>
          <a:bodyPr/>
          <a:lstStyle>
            <a:lvl1pPr marL="0" indent="0" algn="l" defTabSz="457200" rtl="0" eaLnBrk="1" latinLnBrk="0" hangingPunct="1">
              <a:lnSpc>
                <a:spcPct val="100000"/>
              </a:lnSpc>
              <a:spcBef>
                <a:spcPts val="0"/>
              </a:spcBef>
              <a:buClr>
                <a:srgbClr val="83005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05130" indent="-135255" algn="l" defTabSz="457200" rtl="0" eaLnBrk="1" latinLnBrk="0" hangingPunct="1">
              <a:lnSpc>
                <a:spcPct val="100000"/>
              </a:lnSpc>
              <a:spcBef>
                <a:spcPts val="0"/>
              </a:spcBef>
              <a:buFont typeface="Arial" panose="020B0604020202020204"/>
              <a:buNone/>
              <a:defRPr sz="135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panose="020B0604020202020204"/>
              <a:buChar char="•"/>
              <a:defRPr sz="1050" kern="1200" baseline="0">
                <a:solidFill>
                  <a:schemeClr val="tx1"/>
                </a:solidFill>
                <a:latin typeface="Arial" panose="020B0604020202020204" pitchFamily="34" charset="0"/>
                <a:ea typeface="+mn-ea"/>
                <a:cs typeface="Arial" panose="020B0604020202020204" pitchFamily="34" charset="0"/>
              </a:defRPr>
            </a:lvl3pPr>
            <a:lvl4pPr marL="467360" indent="-135255" algn="l" defTabSz="457200" rtl="0" eaLnBrk="1" latinLnBrk="0" hangingPunct="1">
              <a:spcBef>
                <a:spcPct val="20000"/>
              </a:spcBef>
              <a:buFont typeface="Arial" panose="020B0604020202020204"/>
              <a:buChar char="–"/>
              <a:defRPr sz="1050" kern="1200">
                <a:solidFill>
                  <a:schemeClr val="tx1"/>
                </a:solidFill>
                <a:latin typeface="Arial" panose="020B0604020202020204" pitchFamily="34" charset="0"/>
                <a:ea typeface="+mn-ea"/>
                <a:cs typeface="Arial" panose="020B0604020202020204" pitchFamily="34" charset="0"/>
              </a:defRPr>
            </a:lvl4pPr>
            <a:lvl5pPr marL="467360" indent="-228600" algn="l" defTabSz="457200" rtl="0" eaLnBrk="1" latinLnBrk="0" hangingPunct="1">
              <a:spcBef>
                <a:spcPct val="20000"/>
              </a:spcBef>
              <a:buFont typeface="Arial" panose="020B0604020202020204"/>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179705" indent="-179705">
              <a:lnSpc>
                <a:spcPct val="150000"/>
              </a:lnSpc>
              <a:buClr>
                <a:schemeClr val="tx2"/>
              </a:buClr>
              <a:buFont typeface="Arial" panose="020B0604020202020204" pitchFamily="34" charset="0"/>
              <a:buChar char="•"/>
            </a:pPr>
            <a:r>
              <a:rPr lang="zh-CN" altLang="en-US" sz="1400" b="1" dirty="0">
                <a:solidFill>
                  <a:srgbClr val="000000"/>
                </a:solidFill>
                <a:latin typeface="+mn-ea"/>
                <a:cs typeface="+mn-cs"/>
              </a:rPr>
              <a:t>呼吸慢病门诊随访管理系统</a:t>
            </a:r>
            <a:endParaRPr lang="en-US" altLang="zh-CN" sz="1400" b="1" dirty="0">
              <a:solidFill>
                <a:srgbClr val="000000"/>
              </a:solidFill>
              <a:latin typeface="+mn-ea"/>
              <a:cs typeface="+mn-cs"/>
            </a:endParaRPr>
          </a:p>
          <a:p>
            <a:pPr>
              <a:lnSpc>
                <a:spcPct val="150000"/>
              </a:lnSpc>
              <a:buClr>
                <a:schemeClr val="tx2"/>
              </a:buClr>
            </a:pPr>
            <a:r>
              <a:rPr lang="zh-CN" altLang="en-US" sz="1400" b="1" dirty="0">
                <a:solidFill>
                  <a:srgbClr val="000000"/>
                </a:solidFill>
                <a:latin typeface="+mn-ea"/>
                <a:cs typeface="+mn-cs"/>
              </a:rPr>
              <a:t>能提供呼吸慢病门诊随访管理系统（专属电子管理系统、微信群、开通复诊预约通道等）</a:t>
            </a:r>
            <a:endParaRPr lang="zh-CN" altLang="en-US" sz="1400" b="1" dirty="0">
              <a:solidFill>
                <a:srgbClr val="000000"/>
              </a:solidFill>
              <a:latin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4"/>
          </p:nvPr>
        </p:nvSpPr>
        <p:spPr>
          <a:xfrm>
            <a:off x="318375" y="786428"/>
            <a:ext cx="4086000" cy="2289281"/>
          </a:xfrm>
          <a:ln w="12700">
            <a:solidFill>
              <a:schemeClr val="tx1"/>
            </a:solidFill>
            <a:prstDash val="sysDash"/>
          </a:ln>
        </p:spPr>
        <p:txBody>
          <a:bodyPr/>
          <a:lstStyle/>
          <a:p>
            <a:pPr>
              <a:lnSpc>
                <a:spcPct val="150000"/>
              </a:lnSpc>
            </a:pPr>
            <a:r>
              <a:rPr lang="en-US" altLang="zh-CN" sz="1400" b="1" dirty="0">
                <a:solidFill>
                  <a:srgbClr val="000000"/>
                </a:solidFill>
                <a:latin typeface="+mn-ea"/>
                <a:cs typeface="+mn-cs"/>
              </a:rPr>
              <a:t>MICU/RICU</a:t>
            </a:r>
            <a:r>
              <a:rPr lang="zh-CN" altLang="en-US" sz="1400" b="1" dirty="0">
                <a:solidFill>
                  <a:srgbClr val="000000"/>
                </a:solidFill>
                <a:latin typeface="+mn-ea"/>
                <a:cs typeface="+mn-cs"/>
              </a:rPr>
              <a:t>有“三区两通道”的功能区</a:t>
            </a:r>
            <a:endParaRPr lang="en-US" altLang="zh-CN" sz="1400" b="1" dirty="0">
              <a:solidFill>
                <a:srgbClr val="000000"/>
              </a:solidFill>
              <a:latin typeface="+mn-ea"/>
              <a:cs typeface="+mn-cs"/>
            </a:endParaRPr>
          </a:p>
          <a:p>
            <a:pPr>
              <a:lnSpc>
                <a:spcPct val="150000"/>
              </a:lnSpc>
            </a:pPr>
            <a:r>
              <a:rPr lang="en-US" altLang="zh-CN" sz="1400" b="1" dirty="0">
                <a:solidFill>
                  <a:srgbClr val="000000"/>
                </a:solidFill>
                <a:latin typeface="+mn-ea"/>
                <a:cs typeface="+mn-cs"/>
              </a:rPr>
              <a:t>MICU/RICU</a:t>
            </a:r>
            <a:r>
              <a:rPr lang="zh-CN" altLang="en-US" sz="1400" b="1" dirty="0">
                <a:solidFill>
                  <a:srgbClr val="000000"/>
                </a:solidFill>
                <a:latin typeface="+mn-ea"/>
                <a:cs typeface="+mn-cs"/>
              </a:rPr>
              <a:t>有创呼吸机</a:t>
            </a:r>
            <a:r>
              <a:rPr lang="en-US" altLang="zh-CN" sz="1400" b="1" dirty="0">
                <a:solidFill>
                  <a:srgbClr val="000000"/>
                </a:solidFill>
                <a:latin typeface="+mn-ea"/>
                <a:cs typeface="+mn-cs"/>
              </a:rPr>
              <a:t>/</a:t>
            </a:r>
            <a:r>
              <a:rPr lang="zh-CN" altLang="en-US" sz="1400" b="1" dirty="0">
                <a:solidFill>
                  <a:srgbClr val="000000"/>
                </a:solidFill>
                <a:latin typeface="+mn-ea"/>
                <a:cs typeface="+mn-cs"/>
              </a:rPr>
              <a:t>监护仪台数：</a:t>
            </a:r>
            <a:endParaRPr lang="en-US" altLang="zh-CN" sz="1400" b="1" dirty="0">
              <a:solidFill>
                <a:srgbClr val="000000"/>
              </a:solidFill>
              <a:latin typeface="+mn-ea"/>
              <a:cs typeface="+mn-cs"/>
            </a:endParaRPr>
          </a:p>
          <a:p>
            <a:pPr>
              <a:lnSpc>
                <a:spcPct val="150000"/>
              </a:lnSpc>
            </a:pPr>
            <a:r>
              <a:rPr lang="zh-CN" altLang="en-US" sz="1400" b="1" dirty="0">
                <a:solidFill>
                  <a:srgbClr val="000000"/>
                </a:solidFill>
                <a:latin typeface="+mn-ea"/>
                <a:cs typeface="+mn-cs"/>
              </a:rPr>
              <a:t>无创呼吸机台数：</a:t>
            </a:r>
            <a:endParaRPr lang="en-US" altLang="zh-CN" sz="1400" b="1" dirty="0">
              <a:solidFill>
                <a:srgbClr val="000000"/>
              </a:solidFill>
              <a:latin typeface="+mn-ea"/>
              <a:cs typeface="+mn-cs"/>
            </a:endParaRPr>
          </a:p>
          <a:p>
            <a:pPr>
              <a:lnSpc>
                <a:spcPct val="150000"/>
              </a:lnSpc>
            </a:pPr>
            <a:r>
              <a:rPr lang="zh-CN" altLang="en-US" sz="1400" b="1" dirty="0">
                <a:solidFill>
                  <a:srgbClr val="000000"/>
                </a:solidFill>
                <a:latin typeface="+mn-ea"/>
                <a:cs typeface="+mn-cs"/>
              </a:rPr>
              <a:t>经鼻高流量湿化氧疗仪台数</a:t>
            </a:r>
            <a:endParaRPr lang="en-US" altLang="zh-CN" sz="1400" b="1" dirty="0">
              <a:solidFill>
                <a:srgbClr val="000000"/>
              </a:solidFill>
              <a:latin typeface="+mn-ea"/>
              <a:cs typeface="+mn-cs"/>
            </a:endParaRPr>
          </a:p>
          <a:p>
            <a:pPr>
              <a:lnSpc>
                <a:spcPct val="150000"/>
              </a:lnSpc>
            </a:pPr>
            <a:r>
              <a:rPr lang="zh-CN" altLang="en-US" sz="1400" b="1" dirty="0">
                <a:solidFill>
                  <a:srgbClr val="000000"/>
                </a:solidFill>
                <a:latin typeface="+mn-ea"/>
                <a:cs typeface="+mn-cs"/>
              </a:rPr>
              <a:t>转运呼吸机</a:t>
            </a:r>
            <a:r>
              <a:rPr lang="en-US" altLang="zh-CN" sz="1400" b="1" dirty="0">
                <a:solidFill>
                  <a:srgbClr val="000000"/>
                </a:solidFill>
                <a:latin typeface="+mn-ea"/>
                <a:cs typeface="+mn-cs"/>
              </a:rPr>
              <a:t>/</a:t>
            </a:r>
            <a:r>
              <a:rPr lang="zh-CN" altLang="en-US" sz="1400" b="1" dirty="0">
                <a:solidFill>
                  <a:srgbClr val="000000"/>
                </a:solidFill>
                <a:latin typeface="+mn-ea"/>
                <a:cs typeface="+mn-cs"/>
              </a:rPr>
              <a:t>便携监护仪台数：</a:t>
            </a:r>
            <a:endParaRPr lang="en-US" altLang="zh-CN" sz="1400" b="1" dirty="0">
              <a:solidFill>
                <a:srgbClr val="000000"/>
              </a:solidFill>
              <a:latin typeface="+mn-ea"/>
              <a:cs typeface="+mn-cs"/>
            </a:endParaRPr>
          </a:p>
          <a:p>
            <a:pPr>
              <a:lnSpc>
                <a:spcPct val="150000"/>
              </a:lnSpc>
            </a:pPr>
            <a:r>
              <a:rPr lang="zh-CN" altLang="en-US" sz="1400" b="1" dirty="0">
                <a:solidFill>
                  <a:srgbClr val="000000"/>
                </a:solidFill>
                <a:latin typeface="+mn-ea"/>
                <a:cs typeface="+mn-cs"/>
              </a:rPr>
              <a:t>床旁超声仪：</a:t>
            </a:r>
            <a:endParaRPr lang="en-US" altLang="zh-CN" sz="1400" b="1" dirty="0">
              <a:solidFill>
                <a:srgbClr val="000000"/>
              </a:solidFill>
              <a:latin typeface="+mn-ea"/>
              <a:cs typeface="+mn-cs"/>
            </a:endParaRPr>
          </a:p>
          <a:p>
            <a:pPr>
              <a:lnSpc>
                <a:spcPct val="150000"/>
              </a:lnSpc>
            </a:pPr>
            <a:r>
              <a:rPr lang="en-US" altLang="zh-CN" sz="1400" b="1" dirty="0">
                <a:solidFill>
                  <a:srgbClr val="000000"/>
                </a:solidFill>
                <a:latin typeface="+mn-ea"/>
                <a:cs typeface="+mn-cs"/>
              </a:rPr>
              <a:t>ECMO</a:t>
            </a:r>
            <a:r>
              <a:rPr lang="zh-CN" altLang="en-US" sz="1400" b="1" dirty="0">
                <a:solidFill>
                  <a:srgbClr val="000000"/>
                </a:solidFill>
                <a:latin typeface="+mn-ea"/>
                <a:cs typeface="+mn-cs"/>
              </a:rPr>
              <a:t>台数：</a:t>
            </a:r>
            <a:endParaRPr lang="zh-CN" altLang="en-US" sz="1400" b="1" dirty="0">
              <a:solidFill>
                <a:srgbClr val="000000"/>
              </a:solidFill>
              <a:latin typeface="+mn-ea"/>
              <a:cs typeface="+mn-cs"/>
            </a:endParaRPr>
          </a:p>
        </p:txBody>
      </p:sp>
      <p:sp>
        <p:nvSpPr>
          <p:cNvPr id="4" name="标题 3"/>
          <p:cNvSpPr>
            <a:spLocks noGrp="1"/>
          </p:cNvSpPr>
          <p:nvPr>
            <p:ph type="title"/>
          </p:nvPr>
        </p:nvSpPr>
        <p:spPr>
          <a:xfrm>
            <a:off x="318375" y="209144"/>
            <a:ext cx="8765651" cy="504000"/>
          </a:xfrm>
        </p:spPr>
        <p:txBody>
          <a:bodyPr/>
          <a:lstStyle/>
          <a:p>
            <a:r>
              <a:rPr lang="en-US" altLang="zh-CN" dirty="0">
                <a:solidFill>
                  <a:srgbClr val="A60000"/>
                </a:solidFill>
                <a:ea typeface="微软雅黑" panose="020B0503020204020204" charset="-122"/>
              </a:rPr>
              <a:t>MICU/RICU</a:t>
            </a:r>
            <a:endParaRPr lang="zh-CN" altLang="en-US" dirty="0">
              <a:solidFill>
                <a:srgbClr val="A60000"/>
              </a:solidFill>
              <a:ea typeface="微软雅黑" panose="020B0503020204020204" charset="-122"/>
            </a:endParaRPr>
          </a:p>
        </p:txBody>
      </p:sp>
      <p:sp>
        <p:nvSpPr>
          <p:cNvPr id="5" name="内容占位符 4"/>
          <p:cNvSpPr>
            <a:spLocks noGrp="1"/>
          </p:cNvSpPr>
          <p:nvPr>
            <p:ph idx="13"/>
          </p:nvPr>
        </p:nvSpPr>
        <p:spPr>
          <a:xfrm>
            <a:off x="318375" y="3214255"/>
            <a:ext cx="4086000" cy="1640242"/>
          </a:xfrm>
          <a:ln w="12700">
            <a:solidFill>
              <a:schemeClr val="tx1"/>
            </a:solidFill>
            <a:prstDash val="sysDash"/>
          </a:ln>
        </p:spPr>
        <p:txBody>
          <a:bodyPr/>
          <a:lstStyle/>
          <a:p>
            <a:pPr>
              <a:lnSpc>
                <a:spcPct val="150000"/>
              </a:lnSpc>
            </a:pPr>
            <a:r>
              <a:rPr lang="en-US" altLang="zh-CN" sz="1400" b="1" dirty="0">
                <a:solidFill>
                  <a:srgbClr val="000000"/>
                </a:solidFill>
                <a:latin typeface="+mn-ea"/>
                <a:cs typeface="+mn-cs"/>
              </a:rPr>
              <a:t>MICU/RICU</a:t>
            </a:r>
            <a:r>
              <a:rPr lang="zh-CN" altLang="en-US" sz="1400" b="1" dirty="0">
                <a:solidFill>
                  <a:srgbClr val="000000"/>
                </a:solidFill>
                <a:latin typeface="+mn-ea"/>
                <a:cs typeface="+mn-cs"/>
              </a:rPr>
              <a:t>床位数：</a:t>
            </a:r>
            <a:endParaRPr lang="en-US" altLang="zh-CN" sz="1400" b="1" dirty="0">
              <a:solidFill>
                <a:srgbClr val="000000"/>
              </a:solidFill>
              <a:latin typeface="+mn-ea"/>
              <a:cs typeface="+mn-cs"/>
            </a:endParaRPr>
          </a:p>
          <a:p>
            <a:pPr>
              <a:lnSpc>
                <a:spcPct val="150000"/>
              </a:lnSpc>
            </a:pPr>
            <a:r>
              <a:rPr lang="en-US" altLang="zh-CN" sz="1400" b="1" dirty="0">
                <a:solidFill>
                  <a:srgbClr val="000000"/>
                </a:solidFill>
                <a:latin typeface="+mn-ea"/>
                <a:cs typeface="+mn-cs"/>
              </a:rPr>
              <a:t>MICU/RICU</a:t>
            </a:r>
            <a:r>
              <a:rPr lang="zh-CN" altLang="en-US" sz="1400" b="1" dirty="0">
                <a:solidFill>
                  <a:srgbClr val="000000"/>
                </a:solidFill>
                <a:latin typeface="+mn-ea"/>
                <a:cs typeface="+mn-cs"/>
              </a:rPr>
              <a:t>医生</a:t>
            </a:r>
            <a:r>
              <a:rPr lang="en-US" altLang="zh-CN" sz="1400" b="1" dirty="0">
                <a:solidFill>
                  <a:srgbClr val="000000"/>
                </a:solidFill>
                <a:latin typeface="+mn-ea"/>
                <a:cs typeface="+mn-cs"/>
              </a:rPr>
              <a:t>:</a:t>
            </a:r>
            <a:r>
              <a:rPr lang="zh-CN" altLang="en-US" sz="1400" b="1" dirty="0">
                <a:solidFill>
                  <a:srgbClr val="000000"/>
                </a:solidFill>
                <a:latin typeface="+mn-ea"/>
                <a:cs typeface="+mn-cs"/>
              </a:rPr>
              <a:t>床位：</a:t>
            </a:r>
            <a:endParaRPr lang="en-US" altLang="zh-CN" sz="1400" b="1" dirty="0">
              <a:solidFill>
                <a:srgbClr val="000000"/>
              </a:solidFill>
              <a:latin typeface="+mn-ea"/>
              <a:cs typeface="+mn-cs"/>
            </a:endParaRPr>
          </a:p>
          <a:p>
            <a:pPr>
              <a:lnSpc>
                <a:spcPct val="150000"/>
              </a:lnSpc>
            </a:pPr>
            <a:r>
              <a:rPr lang="en-US" altLang="zh-CN" sz="1400" b="1" dirty="0">
                <a:solidFill>
                  <a:srgbClr val="000000"/>
                </a:solidFill>
                <a:latin typeface="+mn-ea"/>
                <a:cs typeface="+mn-cs"/>
              </a:rPr>
              <a:t>MICU/RICU</a:t>
            </a:r>
            <a:r>
              <a:rPr lang="zh-CN" altLang="en-US" sz="1400" b="1" dirty="0">
                <a:solidFill>
                  <a:srgbClr val="000000"/>
                </a:solidFill>
                <a:latin typeface="+mn-ea"/>
                <a:cs typeface="+mn-cs"/>
              </a:rPr>
              <a:t>护士</a:t>
            </a:r>
            <a:r>
              <a:rPr lang="en-US" altLang="zh-CN" sz="1400" b="1" dirty="0">
                <a:solidFill>
                  <a:srgbClr val="000000"/>
                </a:solidFill>
                <a:latin typeface="+mn-ea"/>
                <a:cs typeface="+mn-cs"/>
              </a:rPr>
              <a:t>:</a:t>
            </a:r>
            <a:r>
              <a:rPr lang="zh-CN" altLang="en-US" sz="1400" b="1" dirty="0">
                <a:solidFill>
                  <a:srgbClr val="000000"/>
                </a:solidFill>
                <a:latin typeface="+mn-ea"/>
                <a:cs typeface="+mn-cs"/>
              </a:rPr>
              <a:t>床位：</a:t>
            </a:r>
            <a:endParaRPr lang="en-US" altLang="zh-CN" sz="1400" b="1" dirty="0">
              <a:solidFill>
                <a:srgbClr val="000000"/>
              </a:solidFill>
              <a:latin typeface="+mn-ea"/>
              <a:cs typeface="+mn-cs"/>
            </a:endParaRPr>
          </a:p>
          <a:p>
            <a:pPr>
              <a:lnSpc>
                <a:spcPct val="150000"/>
              </a:lnSpc>
            </a:pPr>
            <a:r>
              <a:rPr lang="zh-CN" altLang="en-US" sz="1400" b="1" dirty="0">
                <a:solidFill>
                  <a:srgbClr val="000000"/>
                </a:solidFill>
                <a:latin typeface="+mn-ea"/>
                <a:cs typeface="+mn-cs"/>
              </a:rPr>
              <a:t>呼吸治疗师：</a:t>
            </a:r>
            <a:endParaRPr lang="en-US" altLang="zh-CN" sz="1400" b="1" dirty="0">
              <a:solidFill>
                <a:srgbClr val="000000"/>
              </a:solidFill>
              <a:latin typeface="+mn-ea"/>
              <a:cs typeface="+mn-cs"/>
            </a:endParaRPr>
          </a:p>
          <a:p>
            <a:pPr>
              <a:lnSpc>
                <a:spcPct val="150000"/>
              </a:lnSpc>
            </a:pPr>
            <a:r>
              <a:rPr lang="en-US" altLang="zh-CN" sz="1400" b="1" dirty="0">
                <a:solidFill>
                  <a:srgbClr val="000000"/>
                </a:solidFill>
                <a:latin typeface="+mn-ea"/>
                <a:cs typeface="+mn-cs"/>
              </a:rPr>
              <a:t>ECMO</a:t>
            </a:r>
            <a:r>
              <a:rPr lang="zh-CN" altLang="en-US" sz="1400" b="1" dirty="0">
                <a:solidFill>
                  <a:srgbClr val="000000"/>
                </a:solidFill>
                <a:latin typeface="+mn-ea"/>
                <a:cs typeface="+mn-cs"/>
              </a:rPr>
              <a:t>例数</a:t>
            </a:r>
            <a:r>
              <a:rPr lang="en-US" altLang="zh-CN" sz="1400" b="1" dirty="0">
                <a:solidFill>
                  <a:srgbClr val="000000"/>
                </a:solidFill>
                <a:latin typeface="+mn-ea"/>
                <a:cs typeface="+mn-cs"/>
              </a:rPr>
              <a:t>/</a:t>
            </a:r>
            <a:r>
              <a:rPr lang="zh-CN" altLang="en-US" sz="1400" b="1" dirty="0">
                <a:solidFill>
                  <a:srgbClr val="000000"/>
                </a:solidFill>
                <a:latin typeface="+mn-ea"/>
                <a:cs typeface="+mn-cs"/>
              </a:rPr>
              <a:t>年：</a:t>
            </a:r>
            <a:endParaRPr lang="en-US" altLang="zh-CN" sz="1400" b="1" dirty="0">
              <a:solidFill>
                <a:srgbClr val="000000"/>
              </a:solidFill>
              <a:latin typeface="+mn-ea"/>
              <a:cs typeface="+mn-cs"/>
            </a:endParaRPr>
          </a:p>
          <a:p>
            <a:pPr>
              <a:lnSpc>
                <a:spcPct val="150000"/>
              </a:lnSpc>
            </a:pPr>
            <a:endParaRPr lang="zh-CN" altLang="en-US" dirty="0">
              <a:latin typeface="微软雅黑" panose="020B0503020204020204" charset="-122"/>
              <a:ea typeface="微软雅黑" panose="020B0503020204020204" charset="-122"/>
            </a:endParaRPr>
          </a:p>
        </p:txBody>
      </p:sp>
      <p:sp>
        <p:nvSpPr>
          <p:cNvPr id="7" name="内容占位符 2"/>
          <p:cNvSpPr txBox="1"/>
          <p:nvPr/>
        </p:nvSpPr>
        <p:spPr>
          <a:xfrm rot="19108343">
            <a:off x="4853181" y="2336749"/>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sz="2000" b="1" dirty="0">
              <a:highlight>
                <a:srgbClr val="FFFF00"/>
              </a:highlight>
              <a:latin typeface="微软雅黑" panose="020B0503020204020204" charset="-122"/>
              <a:ea typeface="微软雅黑" panose="020B0503020204020204" charset="-122"/>
            </a:endParaRPr>
          </a:p>
        </p:txBody>
      </p:sp>
      <p:sp>
        <p:nvSpPr>
          <p:cNvPr id="8" name="文本框 7"/>
          <p:cNvSpPr txBox="1"/>
          <p:nvPr/>
        </p:nvSpPr>
        <p:spPr>
          <a:xfrm>
            <a:off x="4572000" y="3958259"/>
            <a:ext cx="4572000" cy="769441"/>
          </a:xfrm>
          <a:prstGeom prst="rect">
            <a:avLst/>
          </a:prstGeom>
          <a:noFill/>
        </p:spPr>
        <p:txBody>
          <a:bodyPr wrap="square">
            <a:spAutoFit/>
          </a:bodyPr>
          <a:lstStyle/>
          <a:p>
            <a:r>
              <a:rPr lang="zh-CN" altLang="en-US" sz="1100" b="1" dirty="0">
                <a:solidFill>
                  <a:srgbClr val="000000"/>
                </a:solidFill>
                <a:latin typeface="+mn-ea"/>
                <a:cs typeface="+mn-cs"/>
              </a:rPr>
              <a:t>三区两通道：</a:t>
            </a:r>
            <a:endParaRPr lang="en-US" altLang="zh-CN" sz="1100" b="1" dirty="0">
              <a:solidFill>
                <a:srgbClr val="000000"/>
              </a:solidFill>
              <a:latin typeface="+mn-ea"/>
              <a:cs typeface="+mn-cs"/>
            </a:endParaRPr>
          </a:p>
          <a:p>
            <a:pPr marL="171450" indent="-171450">
              <a:buFont typeface="Wingdings" panose="05000000000000000000" pitchFamily="2" charset="2"/>
              <a:buChar char="ü"/>
            </a:pPr>
            <a:r>
              <a:rPr lang="zh-CN" altLang="en-US" sz="1100" b="1" dirty="0">
                <a:solidFill>
                  <a:srgbClr val="000000"/>
                </a:solidFill>
                <a:latin typeface="+mn-ea"/>
                <a:cs typeface="+mn-cs"/>
              </a:rPr>
              <a:t>病区的平疫结合物理空间布局，包括污染区、潜在污染区、清洁区和清洁通道（医务人员和清洁物品）、污染通道（患者和污染物品）</a:t>
            </a:r>
            <a:endParaRPr lang="en-US" altLang="zh-CN" sz="1100" b="1" dirty="0">
              <a:solidFill>
                <a:srgbClr val="000000"/>
              </a:solidFill>
              <a:latin typeface="+mn-ea"/>
            </a:endParaRPr>
          </a:p>
          <a:p>
            <a:pPr marL="171450" indent="-171450">
              <a:buFont typeface="Wingdings" panose="05000000000000000000" pitchFamily="2" charset="2"/>
              <a:buChar char="ü"/>
            </a:pPr>
            <a:r>
              <a:rPr lang="zh-CN" altLang="en-US" sz="1100" b="1" dirty="0">
                <a:solidFill>
                  <a:srgbClr val="000000"/>
                </a:solidFill>
                <a:latin typeface="+mn-ea"/>
              </a:rPr>
              <a:t>各分区之间应当有物理隔断，各区域和通道出入口设有醒目标识</a:t>
            </a:r>
            <a:endParaRPr lang="zh-CN" alt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3C4F54F3-C349-4609-AFEE-01462D5C7942}" type="slidenum">
              <a:rPr lang="en-GB" smtClean="0">
                <a:latin typeface="微软雅黑" panose="020B0503020204020204" charset="-122"/>
                <a:ea typeface="微软雅黑" panose="020B0503020204020204" charset="-122"/>
              </a:rPr>
            </a:fld>
            <a:endParaRPr lang="en-GB" dirty="0">
              <a:latin typeface="微软雅黑" panose="020B0503020204020204" charset="-122"/>
              <a:ea typeface="微软雅黑" panose="020B0503020204020204" charset="-122"/>
            </a:endParaRPr>
          </a:p>
        </p:txBody>
      </p:sp>
      <p:sp>
        <p:nvSpPr>
          <p:cNvPr id="8" name="标题 1"/>
          <p:cNvSpPr>
            <a:spLocks noGrp="1"/>
          </p:cNvSpPr>
          <p:nvPr>
            <p:ph type="title"/>
          </p:nvPr>
        </p:nvSpPr>
        <p:spPr>
          <a:xfrm>
            <a:off x="260533" y="186527"/>
            <a:ext cx="5292436" cy="1325563"/>
          </a:xfrm>
        </p:spPr>
        <p:txBody>
          <a:bodyPr/>
          <a:lstStyle/>
          <a:p>
            <a:r>
              <a:rPr lang="zh-CN" altLang="en-US" dirty="0">
                <a:solidFill>
                  <a:srgbClr val="A60000"/>
                </a:solidFill>
                <a:latin typeface="微软雅黑" panose="020B0503020204020204" charset="-122"/>
                <a:ea typeface="微软雅黑" panose="020B0503020204020204" charset="-122"/>
              </a:rPr>
              <a:t>议程</a:t>
            </a:r>
            <a:br>
              <a:rPr lang="en-US" altLang="zh-CN" dirty="0">
                <a:solidFill>
                  <a:srgbClr val="A60000"/>
                </a:solidFill>
                <a:latin typeface="微软雅黑" panose="020B0503020204020204" charset="-122"/>
                <a:ea typeface="微软雅黑" panose="020B0503020204020204" charset="-122"/>
              </a:rPr>
            </a:br>
            <a:endParaRPr lang="zh-CN" altLang="en-US" dirty="0">
              <a:latin typeface="微软雅黑" panose="020B0503020204020204" charset="-122"/>
              <a:ea typeface="微软雅黑" panose="020B0503020204020204" charset="-122"/>
            </a:endParaRPr>
          </a:p>
        </p:txBody>
      </p:sp>
      <p:sp>
        <p:nvSpPr>
          <p:cNvPr id="10" name="标题 1"/>
          <p:cNvSpPr txBox="1"/>
          <p:nvPr/>
        </p:nvSpPr>
        <p:spPr>
          <a:xfrm>
            <a:off x="318375" y="250263"/>
            <a:ext cx="5915025" cy="994172"/>
          </a:xfrm>
          <a:prstGeom prst="rect">
            <a:avLst/>
          </a:prstGeom>
        </p:spPr>
        <p:txBody>
          <a:bodyPr vert="horz"/>
          <a:lstStyle>
            <a:lvl1pPr algn="l" defTabSz="457200" rtl="0" eaLnBrk="1" latinLnBrk="0" hangingPunct="1">
              <a:lnSpc>
                <a:spcPct val="100000"/>
              </a:lnSpc>
              <a:spcBef>
                <a:spcPct val="0"/>
              </a:spcBef>
              <a:buNone/>
              <a:defRPr sz="2400" b="1" kern="1200" baseline="0">
                <a:solidFill>
                  <a:schemeClr val="tx2"/>
                </a:solidFill>
                <a:latin typeface="Arial" panose="020B0604020202020204" pitchFamily="34" charset="0"/>
                <a:ea typeface="+mj-ea"/>
                <a:cs typeface="Arial" panose="020B0604020202020204" pitchFamily="34" charset="0"/>
              </a:defRPr>
            </a:lvl1pPr>
          </a:lstStyle>
          <a:p>
            <a:endParaRPr lang="en-US" dirty="0">
              <a:solidFill>
                <a:srgbClr val="A60000"/>
              </a:solidFill>
              <a:latin typeface="微软雅黑" panose="020B0503020204020204" charset="-122"/>
              <a:ea typeface="微软雅黑" panose="020B0503020204020204" charset="-122"/>
            </a:endParaRPr>
          </a:p>
        </p:txBody>
      </p:sp>
      <p:graphicFrame>
        <p:nvGraphicFramePr>
          <p:cNvPr id="6" name="表格 9"/>
          <p:cNvGraphicFramePr/>
          <p:nvPr/>
        </p:nvGraphicFramePr>
        <p:xfrm>
          <a:off x="789527" y="768500"/>
          <a:ext cx="7217049" cy="3925470"/>
        </p:xfrm>
        <a:graphic>
          <a:graphicData uri="http://schemas.openxmlformats.org/drawingml/2006/table">
            <a:tbl>
              <a:tblPr firstRow="1" bandRow="1">
                <a:tableStyleId>{5C22544A-7EE6-4342-B048-85BDC9FD1C3A}</a:tableStyleId>
              </a:tblPr>
              <a:tblGrid>
                <a:gridCol w="1446442"/>
                <a:gridCol w="3850856"/>
                <a:gridCol w="1919751"/>
              </a:tblGrid>
              <a:tr h="397460">
                <a:tc>
                  <a:txBody>
                    <a:bodyPr/>
                    <a:lstStyle/>
                    <a:p>
                      <a:pPr algn="ctr">
                        <a:spcAft>
                          <a:spcPts val="0"/>
                        </a:spcAft>
                      </a:pPr>
                      <a:r>
                        <a:rPr lang="zh-CN" altLang="en-US" sz="1400" b="1" kern="100" dirty="0">
                          <a:effectLst/>
                          <a:latin typeface="+mn-ea"/>
                          <a:ea typeface="+mn-ea"/>
                        </a:rPr>
                        <a:t>时长</a:t>
                      </a:r>
                      <a:endParaRPr lang="en-US" sz="1400" b="1" kern="100" dirty="0">
                        <a:solidFill>
                          <a:schemeClr val="bg1"/>
                        </a:solidFill>
                        <a:effectLst/>
                        <a:latin typeface="+mn-ea"/>
                        <a:ea typeface="+mn-ea"/>
                        <a:cs typeface="Times New Roman" panose="02020603050405020304" pitchFamily="18" charset="0"/>
                      </a:endParaRPr>
                    </a:p>
                  </a:txBody>
                  <a:tcPr marL="51435" marR="51435" marT="0" marB="0" anchor="ctr">
                    <a:solidFill>
                      <a:srgbClr val="A60000"/>
                    </a:solidFill>
                  </a:tcPr>
                </a:tc>
                <a:tc>
                  <a:txBody>
                    <a:bodyPr/>
                    <a:lstStyle/>
                    <a:p>
                      <a:pPr algn="ctr">
                        <a:spcAft>
                          <a:spcPts val="0"/>
                        </a:spcAft>
                      </a:pPr>
                      <a:r>
                        <a:rPr lang="zh-CN" sz="1400" b="1" kern="100" dirty="0">
                          <a:effectLst/>
                          <a:latin typeface="+mn-ea"/>
                          <a:ea typeface="+mn-ea"/>
                        </a:rPr>
                        <a:t>具体内容</a:t>
                      </a:r>
                      <a:endParaRPr lang="en-US" sz="1400" b="1" kern="100" dirty="0">
                        <a:solidFill>
                          <a:schemeClr val="bg1"/>
                        </a:solidFill>
                        <a:effectLst/>
                        <a:latin typeface="+mn-ea"/>
                        <a:ea typeface="+mn-ea"/>
                        <a:cs typeface="Times New Roman" panose="02020603050405020304" pitchFamily="18" charset="0"/>
                      </a:endParaRPr>
                    </a:p>
                  </a:txBody>
                  <a:tcPr marL="51435" marR="51435" marT="0" marB="0" anchor="ctr">
                    <a:solidFill>
                      <a:srgbClr val="A60000"/>
                    </a:solidFill>
                  </a:tcPr>
                </a:tc>
                <a:tc>
                  <a:txBody>
                    <a:bodyPr/>
                    <a:lstStyle/>
                    <a:p>
                      <a:pPr algn="ctr">
                        <a:spcAft>
                          <a:spcPts val="0"/>
                        </a:spcAft>
                      </a:pPr>
                      <a:r>
                        <a:rPr lang="zh-CN" altLang="en-US" sz="1400" b="1" kern="100" dirty="0">
                          <a:effectLst/>
                          <a:latin typeface="+mn-ea"/>
                          <a:ea typeface="+mn-ea"/>
                        </a:rPr>
                        <a:t>讲者</a:t>
                      </a:r>
                      <a:endParaRPr lang="en-US" sz="1400" b="1" kern="100" dirty="0">
                        <a:solidFill>
                          <a:schemeClr val="bg1"/>
                        </a:solidFill>
                        <a:effectLst/>
                        <a:latin typeface="+mn-ea"/>
                        <a:ea typeface="+mn-ea"/>
                        <a:cs typeface="Times New Roman" panose="02020603050405020304" pitchFamily="18" charset="0"/>
                      </a:endParaRPr>
                    </a:p>
                  </a:txBody>
                  <a:tcPr marL="51435" marR="51435" marT="0" marB="0" anchor="ctr">
                    <a:solidFill>
                      <a:srgbClr val="A60000"/>
                    </a:solidFill>
                  </a:tcPr>
                </a:tc>
              </a:tr>
              <a:tr h="381756">
                <a:tc gridSpan="3">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1" kern="100" dirty="0">
                          <a:effectLst/>
                          <a:latin typeface="+mn-ea"/>
                          <a:ea typeface="+mn-ea"/>
                        </a:rPr>
                        <a:t>线上主持人：指导专家组组长</a:t>
                      </a:r>
                      <a:endParaRPr lang="zh-CN" altLang="en-US" sz="1400" b="1" dirty="0">
                        <a:latin typeface="+mn-ea"/>
                        <a:ea typeface="+mn-ea"/>
                      </a:endParaRPr>
                    </a:p>
                  </a:txBody>
                  <a:tcPr>
                    <a:solidFill>
                      <a:schemeClr val="bg1">
                        <a:lumMod val="85000"/>
                      </a:schemeClr>
                    </a:solidFill>
                  </a:tcPr>
                </a:tc>
                <a:tc hMerge="1">
                  <a:tcPr/>
                </a:tc>
                <a:tc hMerge="1">
                  <a:tcPr>
                    <a:solidFill>
                      <a:schemeClr val="bg1">
                        <a:lumMod val="85000"/>
                      </a:schemeClr>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zh-CN" altLang="zh-CN" sz="1400" b="0" kern="100" dirty="0">
                          <a:effectLst/>
                          <a:latin typeface="+mn-ea"/>
                          <a:ea typeface="+mn-ea"/>
                        </a:rPr>
                        <a:t>专家致辞、介绍</a:t>
                      </a:r>
                      <a:r>
                        <a:rPr lang="zh-CN" altLang="en-US" sz="1400" b="0" kern="100" dirty="0">
                          <a:effectLst/>
                          <a:latin typeface="+mn-ea"/>
                          <a:ea typeface="+mn-ea"/>
                        </a:rPr>
                        <a:t>指导</a:t>
                      </a:r>
                      <a:r>
                        <a:rPr lang="zh-CN" altLang="zh-CN" sz="1400" b="0" kern="100" dirty="0">
                          <a:effectLst/>
                          <a:latin typeface="+mn-ea"/>
                          <a:ea typeface="+mn-ea"/>
                        </a:rPr>
                        <a:t>要求</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cs typeface="Times New Roman" panose="02020603050405020304" pitchFamily="18" charset="0"/>
                        </a:rPr>
                        <a:t>指导专家组组长</a:t>
                      </a:r>
                      <a:endParaRPr lang="en-US" altLang="zh-CN"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algn="ctr">
                        <a:spcAft>
                          <a:spcPts val="0"/>
                        </a:spcAft>
                      </a:pPr>
                      <a:r>
                        <a:rPr lang="zh-CN" altLang="zh-CN" sz="1400" b="0" kern="100" dirty="0">
                          <a:effectLst/>
                          <a:latin typeface="+mn-ea"/>
                          <a:ea typeface="+mn-ea"/>
                        </a:rPr>
                        <a:t>医院领导致辞</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zh-CN" sz="1400" b="0" kern="100" dirty="0">
                          <a:effectLst/>
                          <a:latin typeface="+mn-ea"/>
                          <a:ea typeface="+mn-ea"/>
                        </a:rPr>
                        <a:t>院领导</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421515">
                <a:tc>
                  <a:txBody>
                    <a:bodyPr/>
                    <a:lstStyle/>
                    <a:p>
                      <a:pPr algn="ctr">
                        <a:spcAft>
                          <a:spcPts val="0"/>
                        </a:spcAft>
                      </a:pPr>
                      <a:r>
                        <a:rPr lang="en-US" altLang="zh-CN" sz="1400" b="0" kern="100" dirty="0">
                          <a:effectLst/>
                          <a:latin typeface="+mn-ea"/>
                          <a:ea typeface="+mn-ea"/>
                        </a:rPr>
                        <a:t>40’</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en-US" sz="1400" b="0" kern="100" dirty="0">
                          <a:effectLst/>
                          <a:latin typeface="+mn-ea"/>
                          <a:ea typeface="+mn-ea"/>
                        </a:rPr>
                        <a:t>PCCM</a:t>
                      </a:r>
                      <a:r>
                        <a:rPr lang="zh-CN" sz="1400" b="0" kern="100" dirty="0">
                          <a:effectLst/>
                          <a:latin typeface="+mn-ea"/>
                          <a:ea typeface="+mn-ea"/>
                        </a:rPr>
                        <a:t>科规范化建设情况</a:t>
                      </a:r>
                      <a:r>
                        <a:rPr lang="zh-CN" altLang="en-US" sz="1400" b="0" kern="100" dirty="0">
                          <a:effectLst/>
                          <a:latin typeface="+mn-ea"/>
                          <a:ea typeface="+mn-ea"/>
                        </a:rPr>
                        <a:t>汇报</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zh-CN" sz="1400" b="0" kern="100" dirty="0">
                          <a:effectLst/>
                          <a:latin typeface="+mn-ea"/>
                          <a:ea typeface="+mn-ea"/>
                        </a:rPr>
                        <a:t>科室主任</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r>
              <a:tr h="434203">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en-US" altLang="zh-CN" sz="1400" b="0" kern="100" dirty="0">
                          <a:effectLst/>
                          <a:latin typeface="+mn-ea"/>
                          <a:ea typeface="+mn-ea"/>
                        </a:rPr>
                        <a:t>10’</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提问</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133350" indent="-133350" algn="ctr">
                        <a:spcAft>
                          <a:spcPts val="0"/>
                        </a:spcAft>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381756">
                <a:tc>
                  <a:txBody>
                    <a:bodyPr/>
                    <a:lstStyle/>
                    <a:p>
                      <a:pPr marL="133350" indent="-133350" algn="ctr">
                        <a:spcAft>
                          <a:spcPts val="0"/>
                        </a:spcAft>
                      </a:pPr>
                      <a:r>
                        <a:rPr lang="en-US" altLang="zh-CN" sz="1400" b="0" kern="100" dirty="0">
                          <a:effectLst/>
                          <a:latin typeface="+mn-ea"/>
                          <a:ea typeface="+mn-ea"/>
                        </a:rPr>
                        <a:t>60’</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c>
                  <a:txBody>
                    <a:bodyPr/>
                    <a:lstStyle/>
                    <a:p>
                      <a:pPr marL="133350" indent="-133350" algn="ctr">
                        <a:spcAft>
                          <a:spcPts val="0"/>
                        </a:spcAft>
                      </a:pPr>
                      <a:r>
                        <a:rPr lang="zh-CN" altLang="en-US" sz="1400" b="0" kern="100" dirty="0">
                          <a:effectLst/>
                          <a:latin typeface="+mn-ea"/>
                          <a:ea typeface="+mn-ea"/>
                        </a:rPr>
                        <a:t>实地指导</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c>
                  <a:txBody>
                    <a:bodyPr/>
                    <a:lstStyle/>
                    <a:p>
                      <a:pPr marL="133350" indent="-133350" algn="ctr">
                        <a:spcAft>
                          <a:spcPts val="0"/>
                        </a:spcAft>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algn="ctr">
                        <a:spcAft>
                          <a:spcPts val="0"/>
                        </a:spcAft>
                      </a:pPr>
                      <a:r>
                        <a:rPr lang="zh-CN" altLang="zh-CN" sz="1400" b="0" kern="100" dirty="0">
                          <a:effectLst/>
                          <a:latin typeface="+mn-ea"/>
                          <a:ea typeface="+mn-ea"/>
                        </a:rPr>
                        <a:t>反馈考核意见</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专家组</a:t>
                      </a:r>
                      <a:endParaRPr lang="en-US" altLang="zh-CN"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381756">
                <a:tc>
                  <a:txBody>
                    <a:bodyPr/>
                    <a:lstStyle/>
                    <a:p>
                      <a:pPr marL="133350" indent="-133350" algn="ctr" defTabSz="457200" rtl="0" eaLnBrk="1" latinLnBrk="0" hangingPunct="1">
                        <a:spcAft>
                          <a:spcPts val="0"/>
                        </a:spcAft>
                      </a:pPr>
                      <a:r>
                        <a:rPr lang="en-US" altLang="zh-CN" sz="1400" b="0" kern="100" dirty="0">
                          <a:solidFill>
                            <a:schemeClr val="dk1"/>
                          </a:solidFill>
                          <a:effectLst/>
                          <a:latin typeface="+mn-ea"/>
                          <a:ea typeface="+mn-ea"/>
                          <a:cs typeface="+mn-cs"/>
                        </a:rPr>
                        <a:t>5’</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c>
                  <a:txBody>
                    <a:bodyPr/>
                    <a:lstStyle/>
                    <a:p>
                      <a:pPr marL="133350" marR="0" indent="-133350" algn="ctr" defTabSz="457200" rtl="0" eaLnBrk="1" fontAlgn="auto" latinLnBrk="0" hangingPunct="1">
                        <a:lnSpc>
                          <a:spcPct val="100000"/>
                        </a:lnSpc>
                        <a:spcBef>
                          <a:spcPts val="0"/>
                        </a:spcBef>
                        <a:spcAft>
                          <a:spcPts val="0"/>
                        </a:spcAft>
                        <a:buClrTx/>
                        <a:buSzTx/>
                        <a:buFontTx/>
                        <a:buNone/>
                        <a:defRPr/>
                      </a:pPr>
                      <a:r>
                        <a:rPr lang="zh-CN" altLang="zh-CN" sz="1400" b="0" kern="100" dirty="0">
                          <a:solidFill>
                            <a:schemeClr val="dk1"/>
                          </a:solidFill>
                          <a:effectLst/>
                          <a:latin typeface="+mn-ea"/>
                          <a:ea typeface="+mn-ea"/>
                          <a:cs typeface="+mn-cs"/>
                        </a:rPr>
                        <a:t>医院领导</a:t>
                      </a:r>
                      <a:r>
                        <a:rPr lang="zh-CN" altLang="en-US" sz="1400" b="0" kern="100" dirty="0">
                          <a:solidFill>
                            <a:schemeClr val="dk1"/>
                          </a:solidFill>
                          <a:effectLst/>
                          <a:latin typeface="+mn-ea"/>
                          <a:ea typeface="+mn-ea"/>
                          <a:cs typeface="+mn-cs"/>
                        </a:rPr>
                        <a:t>总结发言</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zh-CN" altLang="zh-CN" sz="1400" b="0" kern="100" dirty="0">
                          <a:solidFill>
                            <a:schemeClr val="dk1"/>
                          </a:solidFill>
                          <a:effectLst/>
                          <a:latin typeface="+mn-ea"/>
                          <a:ea typeface="+mn-ea"/>
                          <a:cs typeface="+mn-cs"/>
                        </a:rPr>
                        <a:t>院领导</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r>
              <a:tr h="381756">
                <a:tc>
                  <a:txBody>
                    <a:bodyPr/>
                    <a:lstStyle/>
                    <a:p>
                      <a:pPr algn="ctr">
                        <a:spcAft>
                          <a:spcPts val="0"/>
                        </a:spcAft>
                      </a:pPr>
                      <a:r>
                        <a:rPr lang="en-US" altLang="zh-CN" sz="1400" b="0" kern="100" dirty="0">
                          <a:effectLst/>
                          <a:latin typeface="+mn-ea"/>
                          <a:ea typeface="+mn-ea"/>
                        </a:rPr>
                        <a:t>20’</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专家内部讨论</a:t>
                      </a:r>
                      <a:r>
                        <a:rPr lang="zh-CN" altLang="en-US" sz="1400" b="0" kern="100" dirty="0">
                          <a:effectLst/>
                          <a:latin typeface="+mn-ea"/>
                          <a:ea typeface="+mn-ea"/>
                        </a:rPr>
                        <a:t>、打分（</a:t>
                      </a:r>
                      <a:r>
                        <a:rPr lang="zh-CN" altLang="en-US" sz="1400" b="0" kern="100" dirty="0">
                          <a:solidFill>
                            <a:srgbClr val="FF0000"/>
                          </a:solidFill>
                          <a:effectLst/>
                          <a:latin typeface="+mn-ea"/>
                          <a:ea typeface="+mn-ea"/>
                        </a:rPr>
                        <a:t>医院不参与</a:t>
                      </a:r>
                      <a:r>
                        <a:rPr lang="zh-CN" altLang="en-US" sz="1400" b="0" kern="100" dirty="0">
                          <a:effectLst/>
                          <a:latin typeface="+mn-ea"/>
                          <a:ea typeface="+mn-ea"/>
                        </a:rPr>
                        <a:t>）</a:t>
                      </a:r>
                      <a:endParaRPr lang="en-US" altLang="zh-CN"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39533" y="169251"/>
            <a:ext cx="5921000" cy="994172"/>
          </a:xfrm>
        </p:spPr>
        <p:txBody>
          <a:bodyPr vert="horz" lIns="68580" tIns="34290" rIns="68580" bIns="34290" rtlCol="0" anchor="ctr">
            <a:normAutofit/>
          </a:bodyPr>
          <a:lstStyle/>
          <a:p>
            <a:pPr algn="l"/>
            <a:r>
              <a:rPr lang="en-US" altLang="zh-CN" sz="2400" b="1" dirty="0">
                <a:solidFill>
                  <a:srgbClr val="A60000"/>
                </a:solidFill>
                <a:latin typeface="微软雅黑" panose="020B0503020204020204" charset="-122"/>
                <a:ea typeface="微软雅黑" panose="020B0503020204020204" charset="-122"/>
                <a:cs typeface="Arial" panose="020B0604020202020204" pitchFamily="34" charset="0"/>
              </a:rPr>
              <a:t>PCCM</a:t>
            </a:r>
            <a:r>
              <a:rPr lang="zh-CN" altLang="en-US" sz="2400" b="1" kern="0" dirty="0">
                <a:solidFill>
                  <a:srgbClr val="A60000"/>
                </a:solidFill>
                <a:latin typeface="等线" panose="02010600030101010101" pitchFamily="2" charset="-122"/>
                <a:ea typeface="微软雅黑" panose="020B0503020204020204" charset="-122"/>
                <a:cs typeface="Calibri" panose="020F0502020204030204" pitchFamily="34" charset="0"/>
              </a:rPr>
              <a:t>专培、专修、单修（</a:t>
            </a:r>
            <a:r>
              <a:rPr lang="en-US" altLang="zh-CN" sz="2400" b="1" kern="0" dirty="0">
                <a:solidFill>
                  <a:srgbClr val="A60000"/>
                </a:solidFill>
                <a:latin typeface="等线" panose="02010600030101010101" pitchFamily="2" charset="-122"/>
                <a:ea typeface="微软雅黑" panose="020B0503020204020204" charset="-122"/>
                <a:cs typeface="Calibri" panose="020F0502020204030204" pitchFamily="34" charset="0"/>
              </a:rPr>
              <a:t>3</a:t>
            </a:r>
            <a:r>
              <a:rPr lang="zh-CN" altLang="en-US" sz="2400" b="1" kern="0" dirty="0">
                <a:solidFill>
                  <a:srgbClr val="A60000"/>
                </a:solidFill>
                <a:latin typeface="等线" panose="02010600030101010101" pitchFamily="2" charset="-122"/>
                <a:ea typeface="微软雅黑" panose="020B0503020204020204" charset="-122"/>
                <a:cs typeface="Calibri" panose="020F0502020204030204" pitchFamily="34" charset="0"/>
              </a:rPr>
              <a:t>年考核期）</a:t>
            </a:r>
            <a:br>
              <a:rPr lang="en-US" altLang="zh-CN" sz="2400" b="1" kern="0" dirty="0">
                <a:solidFill>
                  <a:srgbClr val="000000"/>
                </a:solidFill>
                <a:latin typeface="等线" panose="02010600030101010101" pitchFamily="2" charset="-122"/>
                <a:ea typeface="微软雅黑" panose="020B0503020204020204" charset="-122"/>
                <a:cs typeface="Calibri" panose="020F0502020204030204" pitchFamily="34" charset="0"/>
              </a:rPr>
            </a:br>
            <a:endParaRPr lang="en-US" sz="24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
        <p:nvSpPr>
          <p:cNvPr id="3" name="内容占位符 2"/>
          <p:cNvSpPr>
            <a:spLocks noGrp="1"/>
          </p:cNvSpPr>
          <p:nvPr>
            <p:ph idx="1"/>
          </p:nvPr>
        </p:nvSpPr>
        <p:spPr>
          <a:xfrm>
            <a:off x="688848" y="4327343"/>
            <a:ext cx="7059168" cy="577181"/>
          </a:xfrm>
        </p:spPr>
        <p:txBody>
          <a:bodyPr>
            <a:normAutofit/>
          </a:bodyPr>
          <a:lstStyle/>
          <a:p>
            <a:pPr marL="0" indent="0">
              <a:lnSpc>
                <a:spcPct val="150000"/>
              </a:lnSpc>
              <a:buNone/>
            </a:pPr>
            <a:r>
              <a:rPr lang="en-US" altLang="zh-CN" sz="1050" b="1" dirty="0"/>
              <a:t>1</a:t>
            </a:r>
            <a:r>
              <a:rPr lang="zh-CN" altLang="en-US" sz="1050" b="1" dirty="0"/>
              <a:t>、</a:t>
            </a:r>
            <a:r>
              <a:rPr lang="en-US" altLang="zh-CN" sz="1050" b="1" dirty="0"/>
              <a:t>3</a:t>
            </a:r>
            <a:r>
              <a:rPr lang="zh-CN" altLang="en-US" sz="1050" b="1" dirty="0"/>
              <a:t>年内呼吸与危重症医学科有组织本科医师进行</a:t>
            </a:r>
            <a:r>
              <a:rPr lang="en-US" altLang="zh-CN" sz="1050" b="1" dirty="0"/>
              <a:t>PCCM</a:t>
            </a:r>
            <a:r>
              <a:rPr lang="zh-CN" altLang="en-US" sz="1050" b="1" dirty="0"/>
              <a:t>专培、专修、单修学习； </a:t>
            </a:r>
            <a:endParaRPr lang="zh-CN" altLang="en-US" sz="1050" b="1" dirty="0"/>
          </a:p>
          <a:p>
            <a:pPr marL="0" indent="0">
              <a:lnSpc>
                <a:spcPct val="150000"/>
              </a:lnSpc>
              <a:buNone/>
            </a:pPr>
            <a:r>
              <a:rPr lang="en-US" altLang="zh-CN" sz="1050" b="1" dirty="0"/>
              <a:t>2</a:t>
            </a:r>
            <a:r>
              <a:rPr lang="zh-CN" altLang="en-US" sz="1050" b="1" dirty="0"/>
              <a:t>、或</a:t>
            </a:r>
            <a:r>
              <a:rPr lang="en-US" altLang="zh-CN" sz="1050" b="1" dirty="0"/>
              <a:t>3</a:t>
            </a:r>
            <a:r>
              <a:rPr lang="zh-CN" altLang="en-US" sz="1050" b="1" dirty="0"/>
              <a:t>年内被评定为</a:t>
            </a:r>
            <a:r>
              <a:rPr lang="en-US" altLang="zh-CN" sz="1050" b="1" dirty="0"/>
              <a:t>PCCM</a:t>
            </a:r>
            <a:r>
              <a:rPr lang="zh-CN" altLang="en-US" sz="1050" b="1" dirty="0"/>
              <a:t>专培、专修、单修基地的单位，承担相应的培训任务。</a:t>
            </a:r>
            <a:endParaRPr lang="en-US" sz="1050" dirty="0"/>
          </a:p>
        </p:txBody>
      </p:sp>
      <p:sp>
        <p:nvSpPr>
          <p:cNvPr id="7" name="矩形 6"/>
          <p:cNvSpPr/>
          <p:nvPr/>
        </p:nvSpPr>
        <p:spPr>
          <a:xfrm>
            <a:off x="420624" y="4219787"/>
            <a:ext cx="7595616" cy="79229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内容占位符 2"/>
          <p:cNvSpPr txBox="1"/>
          <p:nvPr/>
        </p:nvSpPr>
        <p:spPr>
          <a:xfrm rot="19108343">
            <a:off x="2793922" y="2171429"/>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需含医院材料证明，图文并茂</a:t>
            </a:r>
            <a:endParaRPr lang="en-US" sz="2000" dirty="0">
              <a:highlight>
                <a:srgbClr val="FFFF00"/>
              </a:highlight>
            </a:endParaRPr>
          </a:p>
        </p:txBody>
      </p:sp>
      <p:sp>
        <p:nvSpPr>
          <p:cNvPr id="8" name="内容占位符 2"/>
          <p:cNvSpPr txBox="1"/>
          <p:nvPr/>
        </p:nvSpPr>
        <p:spPr>
          <a:xfrm>
            <a:off x="688848" y="1640670"/>
            <a:ext cx="5980854" cy="1177936"/>
          </a:xfrm>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dirty="0">
                <a:solidFill>
                  <a:schemeClr val="bg1">
                    <a:lumMod val="50000"/>
                  </a:schemeClr>
                </a:solidFill>
                <a:latin typeface="+mn-ea"/>
              </a:rPr>
              <a:t>医院目前情况说明</a:t>
            </a:r>
            <a:endParaRPr lang="en-US" sz="1600" dirty="0">
              <a:solidFill>
                <a:schemeClr val="bg1">
                  <a:lumMod val="50000"/>
                </a:schemeClr>
              </a:solidFill>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339533" y="169251"/>
            <a:ext cx="5921000" cy="994172"/>
          </a:xfr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kern="0" dirty="0">
                <a:solidFill>
                  <a:srgbClr val="A60000"/>
                </a:solidFill>
                <a:latin typeface="微软雅黑" panose="020B0503020204020204" charset="-122"/>
                <a:ea typeface="微软雅黑" panose="020B0503020204020204" charset="-122"/>
                <a:cs typeface="Arial" panose="020B0604020202020204" pitchFamily="34" charset="0"/>
              </a:rPr>
              <a:t>区域专科联合体</a:t>
            </a:r>
            <a:br>
              <a:rPr lang="en-US" altLang="zh-CN" sz="2400" b="1" kern="0" dirty="0">
                <a:solidFill>
                  <a:srgbClr val="000000"/>
                </a:solidFill>
                <a:latin typeface="等线" panose="02010600030101010101" pitchFamily="2" charset="-122"/>
                <a:ea typeface="微软雅黑" panose="020B0503020204020204" charset="-122"/>
                <a:cs typeface="Calibri" panose="020F0502020204030204" pitchFamily="34" charset="0"/>
              </a:rPr>
            </a:br>
            <a:endParaRPr lang="en-US" sz="24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
        <p:nvSpPr>
          <p:cNvPr id="5" name="文本框 4"/>
          <p:cNvSpPr txBox="1"/>
          <p:nvPr/>
        </p:nvSpPr>
        <p:spPr>
          <a:xfrm>
            <a:off x="523072" y="854013"/>
            <a:ext cx="8000143" cy="307777"/>
          </a:xfrm>
          <a:prstGeom prst="rect">
            <a:avLst/>
          </a:prstGeom>
          <a:noFill/>
        </p:spPr>
        <p:txBody>
          <a:bodyPr wrap="square">
            <a:spAutoFit/>
          </a:bodyPr>
          <a:lstStyle/>
          <a:p>
            <a:r>
              <a:rPr lang="zh-CN" altLang="en-US" sz="1400" b="1" dirty="0"/>
              <a:t>介绍现有的关于实现专科对口扶持、业务指导、远程会诊、双向转诊、信息互通等功能</a:t>
            </a:r>
            <a:endParaRPr lang="zh-CN" altLang="en-US" sz="1400" b="1" dirty="0"/>
          </a:p>
        </p:txBody>
      </p:sp>
      <p:sp>
        <p:nvSpPr>
          <p:cNvPr id="6" name="内容占位符 2"/>
          <p:cNvSpPr txBox="1"/>
          <p:nvPr/>
        </p:nvSpPr>
        <p:spPr>
          <a:xfrm rot="19108343">
            <a:off x="3792212" y="2859326"/>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需含医院材料证明，图文并茂</a:t>
            </a:r>
            <a:endParaRPr lang="en-US" sz="2000" dirty="0">
              <a:highlight>
                <a:srgbClr val="FFFF00"/>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18375" y="209144"/>
            <a:ext cx="8765651" cy="504000"/>
          </a:xfrm>
        </p:spPr>
        <p:txBody>
          <a:bodyPr/>
          <a:lstStyle/>
          <a:p>
            <a:r>
              <a:rPr lang="zh-CN" altLang="en-US" dirty="0">
                <a:solidFill>
                  <a:srgbClr val="A60000"/>
                </a:solidFill>
                <a:ea typeface="微软雅黑" panose="020B0503020204020204" charset="-122"/>
              </a:rPr>
              <a:t>人力资源</a:t>
            </a:r>
            <a:endParaRPr lang="zh-CN" altLang="en-US" dirty="0">
              <a:solidFill>
                <a:srgbClr val="A60000"/>
              </a:solidFill>
              <a:ea typeface="微软雅黑" panose="020B0503020204020204" charset="-122"/>
            </a:endParaRPr>
          </a:p>
        </p:txBody>
      </p:sp>
      <p:graphicFrame>
        <p:nvGraphicFramePr>
          <p:cNvPr id="9" name="表格 9"/>
          <p:cNvGraphicFramePr/>
          <p:nvPr/>
        </p:nvGraphicFramePr>
        <p:xfrm>
          <a:off x="773483" y="857586"/>
          <a:ext cx="5504688" cy="2611040"/>
        </p:xfrm>
        <a:graphic>
          <a:graphicData uri="http://schemas.openxmlformats.org/drawingml/2006/table">
            <a:tbl>
              <a:tblPr firstRow="1" bandRow="1">
                <a:tableStyleId>{5C22544A-7EE6-4342-B048-85BDC9FD1C3A}</a:tableStyleId>
              </a:tblPr>
              <a:tblGrid>
                <a:gridCol w="2311764"/>
                <a:gridCol w="3192924"/>
              </a:tblGrid>
              <a:tr h="427749">
                <a:tc>
                  <a:txBody>
                    <a:bodyPr/>
                    <a:lstStyle/>
                    <a:p>
                      <a:pPr lvl="0" algn="ctr"/>
                      <a:r>
                        <a:rPr lang="zh-CN" altLang="en-US" sz="1600" dirty="0"/>
                        <a:t>考核指标</a:t>
                      </a:r>
                      <a:endParaRPr lang="zh-CN" altLang="en-US" sz="1600" b="1" dirty="0">
                        <a:latin typeface="+mn-ea"/>
                        <a:ea typeface="+mn-ea"/>
                      </a:endParaRPr>
                    </a:p>
                  </a:txBody>
                  <a:tcPr>
                    <a:solidFill>
                      <a:srgbClr val="A60000"/>
                    </a:solidFill>
                  </a:tcPr>
                </a:tc>
                <a:tc>
                  <a:txBody>
                    <a:bodyPr/>
                    <a:lstStyle/>
                    <a:p>
                      <a:pPr lvl="0" algn="ctr"/>
                      <a:r>
                        <a:rPr lang="zh-CN" altLang="en-US" sz="1600" dirty="0"/>
                        <a:t>自评情况</a:t>
                      </a:r>
                      <a:endParaRPr lang="zh-CN" altLang="en-US" sz="1600" b="1" dirty="0">
                        <a:latin typeface="+mn-ea"/>
                        <a:ea typeface="+mn-ea"/>
                      </a:endParaRPr>
                    </a:p>
                  </a:txBody>
                  <a:tcPr>
                    <a:solidFill>
                      <a:srgbClr val="A60000"/>
                    </a:solidFill>
                  </a:tcPr>
                </a:tc>
              </a:tr>
              <a:tr h="427749">
                <a:tc>
                  <a:txBody>
                    <a:bodyPr/>
                    <a:lstStyle/>
                    <a:p>
                      <a:pPr marL="0" lvl="0" indent="0" algn="l" defTabSz="457200" rtl="0" eaLnBrk="1" fontAlgn="ctr" latinLnBrk="0" hangingPunct="1">
                        <a:lnSpc>
                          <a:spcPct val="150000"/>
                        </a:lnSpc>
                        <a:buFont typeface="+mj-lt"/>
                        <a:buNone/>
                      </a:pPr>
                      <a:r>
                        <a:rPr lang="zh-CN" altLang="en-US" sz="1400" b="1" i="0" u="none" strike="noStrike" kern="1200" dirty="0">
                          <a:solidFill>
                            <a:srgbClr val="000000"/>
                          </a:solidFill>
                          <a:effectLst/>
                          <a:latin typeface="+mn-ea"/>
                          <a:ea typeface="+mn-ea"/>
                          <a:cs typeface="+mn-cs"/>
                        </a:rPr>
                        <a:t>肺功能室专职人员人数：</a:t>
                      </a:r>
                      <a:endParaRPr lang="en-US" altLang="zh-CN"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pPr lvl="0"/>
                      <a:endParaRPr lang="zh-CN" altLang="en-US" sz="1400" b="1" dirty="0">
                        <a:latin typeface="+mn-ea"/>
                        <a:ea typeface="+mn-ea"/>
                      </a:endParaRPr>
                    </a:p>
                  </a:txBody>
                  <a:tcPr>
                    <a:solidFill>
                      <a:schemeClr val="bg1">
                        <a:lumMod val="85000"/>
                      </a:schemeClr>
                    </a:solidFill>
                  </a:tcPr>
                </a:tc>
              </a:tr>
              <a:tr h="427749">
                <a:tc>
                  <a:txBody>
                    <a:bodyPr/>
                    <a:lstStyle/>
                    <a:p>
                      <a:pPr marL="0" lvl="0" indent="0" algn="l" defTabSz="457200" rtl="0" eaLnBrk="1" fontAlgn="ctr" latinLnBrk="0" hangingPunct="1">
                        <a:lnSpc>
                          <a:spcPct val="150000"/>
                        </a:lnSpc>
                        <a:buFont typeface="+mj-lt"/>
                        <a:buNone/>
                      </a:pPr>
                      <a:r>
                        <a:rPr lang="zh-CN" altLang="en-US" sz="1400" b="1" i="0" u="none" strike="noStrike" kern="1200" dirty="0">
                          <a:solidFill>
                            <a:srgbClr val="000000"/>
                          </a:solidFill>
                          <a:effectLst/>
                          <a:latin typeface="+mn-ea"/>
                          <a:ea typeface="+mn-ea"/>
                          <a:cs typeface="+mn-cs"/>
                        </a:rPr>
                        <a:t>呼吸内镜专职人员人数：</a:t>
                      </a:r>
                      <a:endParaRPr lang="en-US" altLang="zh-CN"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pPr lvl="0"/>
                      <a:endParaRPr lang="zh-CN" altLang="en-US" sz="1400" b="1" dirty="0">
                        <a:latin typeface="+mn-ea"/>
                        <a:ea typeface="+mn-ea"/>
                      </a:endParaRPr>
                    </a:p>
                  </a:txBody>
                  <a:tcPr>
                    <a:solidFill>
                      <a:schemeClr val="bg1">
                        <a:lumMod val="95000"/>
                      </a:schemeClr>
                    </a:solidFill>
                  </a:tcPr>
                </a:tc>
              </a:tr>
              <a:tr h="427749">
                <a:tc>
                  <a:txBody>
                    <a:bodyPr/>
                    <a:lstStyle/>
                    <a:p>
                      <a:pPr marL="0" lvl="0" indent="0" algn="l" defTabSz="457200" rtl="0" eaLnBrk="1" fontAlgn="ctr" latinLnBrk="0" hangingPunct="1">
                        <a:lnSpc>
                          <a:spcPct val="150000"/>
                        </a:lnSpc>
                        <a:buFont typeface="+mj-lt"/>
                        <a:buNone/>
                      </a:pPr>
                      <a:r>
                        <a:rPr lang="zh-CN" altLang="en-US" sz="1400" b="1" i="0" u="none" strike="noStrike" kern="1200" dirty="0">
                          <a:solidFill>
                            <a:srgbClr val="000000"/>
                          </a:solidFill>
                          <a:effectLst/>
                          <a:latin typeface="+mn-ea"/>
                          <a:ea typeface="+mn-ea"/>
                          <a:cs typeface="+mn-cs"/>
                        </a:rPr>
                        <a:t>呼吸治疗师：</a:t>
                      </a:r>
                      <a:endParaRPr lang="en-US" altLang="zh-CN"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lvl="0"/>
                      <a:endParaRPr lang="zh-CN" altLang="en-US" sz="1400" b="1" dirty="0">
                        <a:latin typeface="+mn-ea"/>
                        <a:ea typeface="+mn-ea"/>
                      </a:endParaRPr>
                    </a:p>
                  </a:txBody>
                  <a:tcPr>
                    <a:solidFill>
                      <a:srgbClr val="D9D9D9"/>
                    </a:solidFill>
                  </a:tcPr>
                </a:tc>
              </a:tr>
              <a:tr h="472295">
                <a:tc>
                  <a:txBody>
                    <a:bodyPr/>
                    <a:lstStyle/>
                    <a:p>
                      <a:pPr marL="0" lvl="0" indent="0" algn="l" defTabSz="457200" rtl="0" eaLnBrk="1" fontAlgn="ctr" latinLnBrk="0" hangingPunct="1">
                        <a:lnSpc>
                          <a:spcPct val="150000"/>
                        </a:lnSpc>
                        <a:buFont typeface="+mj-lt"/>
                        <a:buNone/>
                      </a:pPr>
                      <a:r>
                        <a:rPr lang="en-US" altLang="zh-CN" sz="1400" b="1" i="0" u="none" strike="noStrike" kern="1200" dirty="0">
                          <a:solidFill>
                            <a:srgbClr val="000000"/>
                          </a:solidFill>
                          <a:effectLst/>
                          <a:latin typeface="+mn-ea"/>
                          <a:ea typeface="+mn-ea"/>
                          <a:cs typeface="+mn-cs"/>
                        </a:rPr>
                        <a:t>MICU/RICU</a:t>
                      </a:r>
                      <a:r>
                        <a:rPr lang="zh-CN" altLang="en-US" sz="1400" b="1" i="0" u="none" strike="noStrike" kern="1200" dirty="0">
                          <a:solidFill>
                            <a:srgbClr val="000000"/>
                          </a:solidFill>
                          <a:effectLst/>
                          <a:latin typeface="+mn-ea"/>
                          <a:ea typeface="+mn-ea"/>
                          <a:cs typeface="+mn-cs"/>
                        </a:rPr>
                        <a:t>医生</a:t>
                      </a:r>
                      <a:r>
                        <a:rPr lang="en-US" altLang="zh-CN" sz="1400" b="1" i="0" u="none" strike="noStrike" kern="1200" dirty="0">
                          <a:solidFill>
                            <a:srgbClr val="000000"/>
                          </a:solidFill>
                          <a:effectLst/>
                          <a:latin typeface="+mn-ea"/>
                          <a:ea typeface="+mn-ea"/>
                          <a:cs typeface="+mn-cs"/>
                        </a:rPr>
                        <a:t>:</a:t>
                      </a:r>
                      <a:r>
                        <a:rPr lang="zh-CN" altLang="en-US" sz="1400" b="1" i="0" u="none" strike="noStrike" kern="1200" dirty="0">
                          <a:solidFill>
                            <a:srgbClr val="000000"/>
                          </a:solidFill>
                          <a:effectLst/>
                          <a:latin typeface="+mn-ea"/>
                          <a:ea typeface="+mn-ea"/>
                          <a:cs typeface="+mn-cs"/>
                        </a:rPr>
                        <a:t>床位：</a:t>
                      </a:r>
                      <a:endParaRPr lang="en-US" altLang="zh-CN"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pPr lvl="0"/>
                      <a:endParaRPr lang="zh-CN" altLang="en-US" sz="1400" b="1" dirty="0">
                        <a:latin typeface="+mn-ea"/>
                        <a:ea typeface="+mn-ea"/>
                      </a:endParaRPr>
                    </a:p>
                  </a:txBody>
                  <a:tcPr>
                    <a:solidFill>
                      <a:schemeClr val="bg1">
                        <a:lumMod val="95000"/>
                      </a:schemeClr>
                    </a:solidFill>
                  </a:tcPr>
                </a:tc>
              </a:tr>
              <a:tr h="427749">
                <a:tc>
                  <a:txBody>
                    <a:bodyPr/>
                    <a:lstStyle/>
                    <a:p>
                      <a:pPr marL="0" lvl="0" indent="0" algn="l" defTabSz="457200" rtl="0" eaLnBrk="1" fontAlgn="ctr" latinLnBrk="0" hangingPunct="1">
                        <a:lnSpc>
                          <a:spcPct val="150000"/>
                        </a:lnSpc>
                        <a:buFont typeface="+mj-lt"/>
                        <a:buNone/>
                      </a:pPr>
                      <a:r>
                        <a:rPr lang="en-US" altLang="zh-CN" sz="1400" b="1" i="0" u="none" strike="noStrike" kern="1200" dirty="0">
                          <a:solidFill>
                            <a:srgbClr val="000000"/>
                          </a:solidFill>
                          <a:effectLst/>
                          <a:latin typeface="+mn-ea"/>
                          <a:ea typeface="+mn-ea"/>
                          <a:cs typeface="+mn-cs"/>
                        </a:rPr>
                        <a:t>MICU/RICU</a:t>
                      </a:r>
                      <a:r>
                        <a:rPr lang="zh-CN" altLang="en-US" sz="1400" b="1" i="0" u="none" strike="noStrike" kern="1200" dirty="0">
                          <a:solidFill>
                            <a:srgbClr val="000000"/>
                          </a:solidFill>
                          <a:effectLst/>
                          <a:latin typeface="+mn-ea"/>
                          <a:ea typeface="+mn-ea"/>
                          <a:cs typeface="+mn-cs"/>
                        </a:rPr>
                        <a:t>护士</a:t>
                      </a:r>
                      <a:r>
                        <a:rPr lang="en-US" altLang="zh-CN" sz="1400" b="1" i="0" u="none" strike="noStrike" kern="1200" dirty="0">
                          <a:solidFill>
                            <a:srgbClr val="000000"/>
                          </a:solidFill>
                          <a:effectLst/>
                          <a:latin typeface="+mn-ea"/>
                          <a:ea typeface="+mn-ea"/>
                          <a:cs typeface="+mn-cs"/>
                        </a:rPr>
                        <a:t>:</a:t>
                      </a:r>
                      <a:r>
                        <a:rPr lang="zh-CN" altLang="en-US" sz="1400" b="1" i="0" u="none" strike="noStrike" kern="1200" dirty="0">
                          <a:solidFill>
                            <a:srgbClr val="000000"/>
                          </a:solidFill>
                          <a:effectLst/>
                          <a:latin typeface="+mn-ea"/>
                          <a:ea typeface="+mn-ea"/>
                          <a:cs typeface="+mn-cs"/>
                        </a:rPr>
                        <a:t>床位：</a:t>
                      </a:r>
                      <a:endParaRPr lang="en-US" altLang="zh-CN"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marL="0" lv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bl>
          </a:graphicData>
        </a:graphic>
      </p:graphicFrame>
      <p:sp>
        <p:nvSpPr>
          <p:cNvPr id="10" name="内容占位符 2"/>
          <p:cNvSpPr txBox="1"/>
          <p:nvPr/>
        </p:nvSpPr>
        <p:spPr>
          <a:xfrm rot="19108343">
            <a:off x="5314994" y="2909773"/>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18375" y="209144"/>
            <a:ext cx="8765651" cy="504000"/>
          </a:xfrm>
        </p:spPr>
        <p:txBody>
          <a:bodyPr/>
          <a:lstStyle/>
          <a:p>
            <a:r>
              <a:rPr lang="zh-CN" altLang="en-US" dirty="0">
                <a:solidFill>
                  <a:srgbClr val="A60000"/>
                </a:solidFill>
                <a:ea typeface="微软雅黑" panose="020B0503020204020204" charset="-122"/>
              </a:rPr>
              <a:t>工作负荷</a:t>
            </a:r>
            <a:endParaRPr lang="zh-CN" altLang="en-US" dirty="0">
              <a:solidFill>
                <a:srgbClr val="A60000"/>
              </a:solidFill>
              <a:ea typeface="微软雅黑" panose="020B0503020204020204" charset="-122"/>
            </a:endParaRPr>
          </a:p>
        </p:txBody>
      </p:sp>
      <p:sp>
        <p:nvSpPr>
          <p:cNvPr id="7" name="内容占位符 2"/>
          <p:cNvSpPr txBox="1"/>
          <p:nvPr/>
        </p:nvSpPr>
        <p:spPr>
          <a:xfrm rot="19108343">
            <a:off x="5060445" y="3138651"/>
            <a:ext cx="3651930" cy="4700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sz="2000" b="1" dirty="0">
              <a:highlight>
                <a:srgbClr val="FFFF00"/>
              </a:highlight>
              <a:latin typeface="微软雅黑" panose="020B0503020204020204" charset="-122"/>
              <a:ea typeface="微软雅黑" panose="020B0503020204020204" charset="-122"/>
            </a:endParaRPr>
          </a:p>
        </p:txBody>
      </p:sp>
      <p:graphicFrame>
        <p:nvGraphicFramePr>
          <p:cNvPr id="8" name="表格 9"/>
          <p:cNvGraphicFramePr/>
          <p:nvPr/>
        </p:nvGraphicFramePr>
        <p:xfrm>
          <a:off x="371856" y="886534"/>
          <a:ext cx="5504688" cy="2636955"/>
        </p:xfrm>
        <a:graphic>
          <a:graphicData uri="http://schemas.openxmlformats.org/drawingml/2006/table">
            <a:tbl>
              <a:tblPr firstRow="1" bandRow="1">
                <a:tableStyleId>{5C22544A-7EE6-4342-B048-85BDC9FD1C3A}</a:tableStyleId>
              </a:tblPr>
              <a:tblGrid>
                <a:gridCol w="2706624"/>
                <a:gridCol w="2798064"/>
              </a:tblGrid>
              <a:tr h="397498">
                <a:tc>
                  <a:txBody>
                    <a:bodyPr/>
                    <a:lstStyle/>
                    <a:p>
                      <a:pPr lvl="0" algn="ctr"/>
                      <a:r>
                        <a:rPr lang="zh-CN" altLang="en-US" sz="1600" dirty="0"/>
                        <a:t>考核指标</a:t>
                      </a:r>
                      <a:endParaRPr lang="zh-CN" altLang="en-US" sz="1600" b="1" dirty="0">
                        <a:latin typeface="+mn-ea"/>
                        <a:ea typeface="+mn-ea"/>
                      </a:endParaRPr>
                    </a:p>
                  </a:txBody>
                  <a:tcPr>
                    <a:solidFill>
                      <a:srgbClr val="A60000"/>
                    </a:solidFill>
                  </a:tcPr>
                </a:tc>
                <a:tc>
                  <a:txBody>
                    <a:bodyPr/>
                    <a:lstStyle/>
                    <a:p>
                      <a:pPr lvl="0" algn="ctr"/>
                      <a:r>
                        <a:rPr lang="zh-CN" altLang="en-US" sz="1600" dirty="0"/>
                        <a:t>自评情况</a:t>
                      </a:r>
                      <a:endParaRPr lang="zh-CN" altLang="en-US" sz="1600" b="1" dirty="0">
                        <a:latin typeface="+mn-ea"/>
                        <a:ea typeface="+mn-ea"/>
                      </a:endParaRPr>
                    </a:p>
                  </a:txBody>
                  <a:tcPr>
                    <a:solidFill>
                      <a:srgbClr val="A60000"/>
                    </a:solidFill>
                  </a:tcPr>
                </a:tc>
              </a:tr>
              <a:tr h="438753">
                <a:tc>
                  <a:txBody>
                    <a:bodyPr/>
                    <a:lstStyle/>
                    <a:p>
                      <a:pPr marL="0" indent="0" algn="l" defTabSz="457200" rtl="0" eaLnBrk="1" fontAlgn="ctr" latinLnBrk="0" hangingPunct="1">
                        <a:lnSpc>
                          <a:spcPct val="150000"/>
                        </a:lnSpc>
                        <a:buFont typeface="+mj-lt"/>
                        <a:buNone/>
                      </a:pPr>
                      <a:r>
                        <a:rPr lang="zh-CN" altLang="en-US" sz="1400" b="1" i="0" u="none" strike="noStrike" kern="1200" dirty="0">
                          <a:solidFill>
                            <a:srgbClr val="000000"/>
                          </a:solidFill>
                          <a:effectLst/>
                          <a:latin typeface="+mn-ea"/>
                          <a:ea typeface="+mn-ea"/>
                          <a:cs typeface="+mn-cs"/>
                        </a:rPr>
                        <a:t>门诊量（年）</a:t>
                      </a:r>
                      <a:endParaRPr lang="en-US" altLang="zh-CN"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pPr lvl="0"/>
                      <a:endParaRPr lang="zh-CN" altLang="en-US" sz="1400" b="1" dirty="0">
                        <a:latin typeface="+mn-ea"/>
                        <a:ea typeface="+mn-ea"/>
                      </a:endParaRPr>
                    </a:p>
                  </a:txBody>
                  <a:tcPr>
                    <a:solidFill>
                      <a:schemeClr val="bg1">
                        <a:lumMod val="85000"/>
                      </a:schemeClr>
                    </a:solidFill>
                  </a:tcPr>
                </a:tc>
              </a:tr>
              <a:tr h="438753">
                <a:tc>
                  <a:txBody>
                    <a:bodyPr/>
                    <a:lstStyle/>
                    <a:p>
                      <a:pPr marL="0" indent="0" algn="l" defTabSz="457200" rtl="0" eaLnBrk="1" fontAlgn="ctr" latinLnBrk="0" hangingPunct="1">
                        <a:lnSpc>
                          <a:spcPct val="150000"/>
                        </a:lnSpc>
                        <a:buFont typeface="+mj-lt"/>
                        <a:buNone/>
                      </a:pPr>
                      <a:r>
                        <a:rPr lang="zh-CN" altLang="en-US" sz="1400" b="1" i="0" u="none" strike="noStrike" kern="1200" dirty="0">
                          <a:solidFill>
                            <a:srgbClr val="000000"/>
                          </a:solidFill>
                          <a:effectLst/>
                          <a:latin typeface="+mn-ea"/>
                          <a:ea typeface="+mn-ea"/>
                          <a:cs typeface="+mn-cs"/>
                        </a:rPr>
                        <a:t>出院人数（人次</a:t>
                      </a:r>
                      <a:r>
                        <a:rPr lang="en-US" altLang="zh-CN" sz="1400" b="1" i="0" u="none" strike="noStrike" kern="1200" dirty="0">
                          <a:solidFill>
                            <a:srgbClr val="000000"/>
                          </a:solidFill>
                          <a:effectLst/>
                          <a:latin typeface="+mn-ea"/>
                          <a:ea typeface="+mn-ea"/>
                          <a:cs typeface="+mn-cs"/>
                        </a:rPr>
                        <a:t>/</a:t>
                      </a:r>
                      <a:r>
                        <a:rPr lang="zh-CN" altLang="en-US" sz="1400" b="1" i="0" u="none" strike="noStrike" kern="1200" dirty="0">
                          <a:solidFill>
                            <a:srgbClr val="000000"/>
                          </a:solidFill>
                          <a:effectLst/>
                          <a:latin typeface="+mn-ea"/>
                          <a:ea typeface="+mn-ea"/>
                          <a:cs typeface="+mn-cs"/>
                        </a:rPr>
                        <a:t>年）</a:t>
                      </a:r>
                      <a:endParaRPr lang="en-US" altLang="zh-CN"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pPr lvl="0"/>
                      <a:endParaRPr lang="zh-CN" altLang="en-US" sz="1400" b="1" dirty="0">
                        <a:latin typeface="+mn-ea"/>
                        <a:ea typeface="+mn-ea"/>
                      </a:endParaRPr>
                    </a:p>
                  </a:txBody>
                  <a:tcPr>
                    <a:solidFill>
                      <a:schemeClr val="bg1">
                        <a:lumMod val="95000"/>
                      </a:schemeClr>
                    </a:solidFill>
                  </a:tcPr>
                </a:tc>
              </a:tr>
              <a:tr h="438753">
                <a:tc>
                  <a:txBody>
                    <a:bodyPr/>
                    <a:lstStyle/>
                    <a:p>
                      <a:pPr marL="0" indent="0" algn="l" defTabSz="457200" rtl="0" eaLnBrk="1" fontAlgn="ctr" latinLnBrk="0" hangingPunct="1">
                        <a:lnSpc>
                          <a:spcPct val="150000"/>
                        </a:lnSpc>
                        <a:buFont typeface="+mj-lt"/>
                        <a:buNone/>
                      </a:pPr>
                      <a:r>
                        <a:rPr lang="zh-CN" altLang="en-US" sz="1400" b="1" i="0" u="none" strike="noStrike" kern="1200" dirty="0">
                          <a:solidFill>
                            <a:srgbClr val="000000"/>
                          </a:solidFill>
                          <a:effectLst/>
                          <a:latin typeface="+mn-ea"/>
                          <a:ea typeface="+mn-ea"/>
                          <a:cs typeface="+mn-cs"/>
                        </a:rPr>
                        <a:t>肺功能检查例数（年）</a:t>
                      </a:r>
                      <a:endParaRPr lang="en-US" altLang="zh-CN"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lvl="0"/>
                      <a:endParaRPr lang="zh-CN" altLang="en-US" sz="1400" b="1" dirty="0">
                        <a:latin typeface="+mn-ea"/>
                        <a:ea typeface="+mn-ea"/>
                      </a:endParaRPr>
                    </a:p>
                  </a:txBody>
                  <a:tcPr>
                    <a:solidFill>
                      <a:srgbClr val="D9D9D9"/>
                    </a:solidFill>
                  </a:tcPr>
                </a:tc>
              </a:tr>
              <a:tr h="484445">
                <a:tc>
                  <a:txBody>
                    <a:bodyPr/>
                    <a:lstStyle/>
                    <a:p>
                      <a:pPr marL="0" indent="0" algn="l" defTabSz="457200" rtl="0" eaLnBrk="1" fontAlgn="ctr" latinLnBrk="0" hangingPunct="1">
                        <a:lnSpc>
                          <a:spcPct val="150000"/>
                        </a:lnSpc>
                        <a:buFont typeface="+mj-lt"/>
                        <a:buNone/>
                      </a:pPr>
                      <a:r>
                        <a:rPr lang="zh-CN" altLang="en-US" sz="1400" b="1" i="0" u="none" strike="noStrike" kern="1200" dirty="0">
                          <a:solidFill>
                            <a:srgbClr val="000000"/>
                          </a:solidFill>
                          <a:effectLst/>
                          <a:latin typeface="+mn-ea"/>
                          <a:ea typeface="+mn-ea"/>
                          <a:cs typeface="+mn-cs"/>
                        </a:rPr>
                        <a:t>呼吸内镜诊疗次数（</a:t>
                      </a:r>
                      <a:r>
                        <a:rPr lang="en-US" altLang="zh-CN" sz="1400" b="1" i="0" u="none" strike="noStrike" kern="1200" dirty="0">
                          <a:solidFill>
                            <a:srgbClr val="000000"/>
                          </a:solidFill>
                          <a:effectLst/>
                          <a:latin typeface="+mn-ea"/>
                          <a:ea typeface="+mn-ea"/>
                          <a:cs typeface="+mn-cs"/>
                        </a:rPr>
                        <a:t> </a:t>
                      </a:r>
                      <a:r>
                        <a:rPr lang="zh-CN" altLang="en-US" sz="1400" b="1" i="0" u="none" strike="noStrike" kern="1200" dirty="0">
                          <a:solidFill>
                            <a:srgbClr val="000000"/>
                          </a:solidFill>
                          <a:effectLst/>
                          <a:latin typeface="+mn-ea"/>
                          <a:ea typeface="+mn-ea"/>
                          <a:cs typeface="+mn-cs"/>
                        </a:rPr>
                        <a:t>年）</a:t>
                      </a:r>
                      <a:endParaRPr lang="en-US" altLang="zh-CN"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pPr lvl="0"/>
                      <a:endParaRPr lang="zh-CN" altLang="en-US" sz="1400" b="1" dirty="0">
                        <a:latin typeface="+mn-ea"/>
                        <a:ea typeface="+mn-ea"/>
                      </a:endParaRPr>
                    </a:p>
                  </a:txBody>
                  <a:tcPr>
                    <a:solidFill>
                      <a:schemeClr val="bg1">
                        <a:lumMod val="95000"/>
                      </a:schemeClr>
                    </a:solidFill>
                  </a:tcPr>
                </a:tc>
              </a:tr>
              <a:tr h="438753">
                <a:tc>
                  <a:txBody>
                    <a:bodyPr/>
                    <a:lstStyle/>
                    <a:p>
                      <a:pPr marL="0" indent="0" algn="l" defTabSz="457200" rtl="0" eaLnBrk="1" fontAlgn="ctr" latinLnBrk="0" hangingPunct="1">
                        <a:lnSpc>
                          <a:spcPct val="150000"/>
                        </a:lnSpc>
                        <a:buFont typeface="+mj-lt"/>
                        <a:buNone/>
                      </a:pPr>
                      <a:r>
                        <a:rPr lang="zh-CN" altLang="en-US" sz="1400" b="1" i="0" u="none" strike="noStrike" kern="1200" dirty="0">
                          <a:solidFill>
                            <a:srgbClr val="000000"/>
                          </a:solidFill>
                          <a:effectLst/>
                          <a:latin typeface="+mn-ea"/>
                          <a:ea typeface="+mn-ea"/>
                          <a:cs typeface="+mn-cs"/>
                        </a:rPr>
                        <a:t>睡眠监测例数（</a:t>
                      </a:r>
                      <a:r>
                        <a:rPr lang="en-US" altLang="zh-CN" sz="1400" b="1" i="0" u="none" strike="noStrike" kern="1200" dirty="0">
                          <a:solidFill>
                            <a:srgbClr val="000000"/>
                          </a:solidFill>
                          <a:effectLst/>
                          <a:latin typeface="+mn-ea"/>
                          <a:ea typeface="+mn-ea"/>
                          <a:cs typeface="+mn-cs"/>
                        </a:rPr>
                        <a:t> </a:t>
                      </a:r>
                      <a:r>
                        <a:rPr lang="zh-CN" altLang="en-US" sz="1400" b="1" i="0" u="none" strike="noStrike" kern="1200" dirty="0">
                          <a:solidFill>
                            <a:srgbClr val="000000"/>
                          </a:solidFill>
                          <a:effectLst/>
                          <a:latin typeface="+mn-ea"/>
                          <a:ea typeface="+mn-ea"/>
                          <a:cs typeface="+mn-cs"/>
                        </a:rPr>
                        <a:t>年）</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marL="0" lv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6272" y="164828"/>
            <a:ext cx="8765651" cy="504000"/>
          </a:xfrm>
        </p:spPr>
        <p:txBody>
          <a:bodyPr/>
          <a:lstStyle/>
          <a:p>
            <a:r>
              <a:rPr lang="zh-CN" altLang="en-US" dirty="0">
                <a:solidFill>
                  <a:srgbClr val="A60000"/>
                </a:solidFill>
                <a:latin typeface="微软雅黑" panose="020B0503020204020204" charset="-122"/>
                <a:ea typeface="微软雅黑" panose="020B0503020204020204" charset="-122"/>
              </a:rPr>
              <a:t>医疗技术</a:t>
            </a:r>
            <a:endParaRPr lang="zh-CN" altLang="en-US" dirty="0">
              <a:solidFill>
                <a:srgbClr val="A60000"/>
              </a:solidFill>
              <a:latin typeface="微软雅黑" panose="020B0503020204020204" charset="-122"/>
              <a:ea typeface="微软雅黑" panose="020B0503020204020204" charset="-122"/>
            </a:endParaRPr>
          </a:p>
        </p:txBody>
      </p:sp>
      <p:sp>
        <p:nvSpPr>
          <p:cNvPr id="13" name="内容占位符 2"/>
          <p:cNvSpPr txBox="1"/>
          <p:nvPr/>
        </p:nvSpPr>
        <p:spPr>
          <a:xfrm>
            <a:off x="907627" y="4070773"/>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14" name="表格 9"/>
          <p:cNvGraphicFramePr/>
          <p:nvPr/>
        </p:nvGraphicFramePr>
        <p:xfrm>
          <a:off x="348388" y="1040027"/>
          <a:ext cx="6905594" cy="1717956"/>
        </p:xfrm>
        <a:graphic>
          <a:graphicData uri="http://schemas.openxmlformats.org/drawingml/2006/table">
            <a:tbl>
              <a:tblPr firstRow="1" bandRow="1">
                <a:tableStyleId>{5C22544A-7EE6-4342-B048-85BDC9FD1C3A}</a:tableStyleId>
              </a:tblPr>
              <a:tblGrid>
                <a:gridCol w="3042998"/>
                <a:gridCol w="386259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急危重症救治技术</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结核病诊治能力</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肺移植围手术期管理例数</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endParaRPr lang="zh-CN" altLang="en-US" sz="1400" b="1" dirty="0">
                        <a:latin typeface="+mn-ea"/>
                        <a:ea typeface="+mn-ea"/>
                      </a:endParaRPr>
                    </a:p>
                  </a:txBody>
                  <a:tcPr>
                    <a:solidFill>
                      <a:srgbClr val="D9D9D9"/>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防疫职能</a:t>
            </a:r>
            <a:endParaRPr lang="zh-CN" altLang="en-US" dirty="0">
              <a:solidFill>
                <a:srgbClr val="A60000"/>
              </a:solidFill>
              <a:latin typeface="微软雅黑" panose="020B0503020204020204" charset="-122"/>
              <a:ea typeface="微软雅黑" panose="020B0503020204020204" charset="-122"/>
            </a:endParaRPr>
          </a:p>
        </p:txBody>
      </p:sp>
      <p:sp>
        <p:nvSpPr>
          <p:cNvPr id="13" name="内容占位符 2"/>
          <p:cNvSpPr txBox="1"/>
          <p:nvPr/>
        </p:nvSpPr>
        <p:spPr>
          <a:xfrm>
            <a:off x="907627" y="4070773"/>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14" name="表格 9"/>
          <p:cNvGraphicFramePr/>
          <p:nvPr/>
        </p:nvGraphicFramePr>
        <p:xfrm>
          <a:off x="764024" y="832209"/>
          <a:ext cx="6905594" cy="858978"/>
        </p:xfrm>
        <a:graphic>
          <a:graphicData uri="http://schemas.openxmlformats.org/drawingml/2006/table">
            <a:tbl>
              <a:tblPr firstRow="1" bandRow="1">
                <a:tableStyleId>{5C22544A-7EE6-4342-B048-85BDC9FD1C3A}</a:tableStyleId>
              </a:tblPr>
              <a:tblGrid>
                <a:gridCol w="3281503"/>
                <a:gridCol w="3624091"/>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承担医院急性呼吸道传染病防疫工作情况</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常见技术的医疗质控</a:t>
            </a:r>
            <a:r>
              <a:rPr lang="en-US" altLang="zh-CN" dirty="0">
                <a:solidFill>
                  <a:srgbClr val="A60000"/>
                </a:solidFill>
                <a:latin typeface="微软雅黑" panose="020B0503020204020204" charset="-122"/>
                <a:ea typeface="微软雅黑" panose="020B0503020204020204" charset="-122"/>
              </a:rPr>
              <a:t>-</a:t>
            </a:r>
            <a:r>
              <a:rPr lang="zh-CN" altLang="en-US" dirty="0">
                <a:solidFill>
                  <a:srgbClr val="A60000"/>
                </a:solidFill>
                <a:latin typeface="微软雅黑" panose="020B0503020204020204" charset="-122"/>
                <a:ea typeface="微软雅黑" panose="020B0503020204020204" charset="-122"/>
              </a:rPr>
              <a:t>肺功能技术质控</a:t>
            </a:r>
            <a:br>
              <a:rPr lang="zh-CN" altLang="en-US" dirty="0">
                <a:solidFill>
                  <a:srgbClr val="A60000"/>
                </a:solidFill>
                <a:latin typeface="微软雅黑" panose="020B0503020204020204" charset="-122"/>
                <a:ea typeface="微软雅黑" panose="020B0503020204020204" charset="-122"/>
              </a:rPr>
            </a:b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460917" y="906967"/>
          <a:ext cx="6905594" cy="1717956"/>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 每个工作日对肺量计检查设备定标</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肺量计检查报告内容合格</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肺量计检查结果判读正确</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endParaRPr lang="zh-CN" altLang="en-US" sz="1400" b="1" dirty="0">
                        <a:latin typeface="+mn-ea"/>
                        <a:ea typeface="+mn-ea"/>
                      </a:endParaRPr>
                    </a:p>
                  </a:txBody>
                  <a:tcPr>
                    <a:solidFill>
                      <a:srgbClr val="D9D9D9"/>
                    </a:solidFill>
                  </a:tcPr>
                </a:tc>
              </a:tr>
            </a:tbl>
          </a:graphicData>
        </a:graphic>
      </p:graphicFrame>
      <p:sp>
        <p:nvSpPr>
          <p:cNvPr id="13" name="内容占位符 2"/>
          <p:cNvSpPr txBox="1"/>
          <p:nvPr/>
        </p:nvSpPr>
        <p:spPr>
          <a:xfrm>
            <a:off x="907627" y="4070773"/>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常见技术的医疗质控</a:t>
            </a:r>
            <a:r>
              <a:rPr lang="en-US" altLang="zh-CN" dirty="0">
                <a:solidFill>
                  <a:srgbClr val="A60000"/>
                </a:solidFill>
                <a:latin typeface="微软雅黑" panose="020B0503020204020204" charset="-122"/>
                <a:ea typeface="微软雅黑" panose="020B0503020204020204" charset="-122"/>
              </a:rPr>
              <a:t>-</a:t>
            </a:r>
            <a:r>
              <a:rPr lang="zh-CN" altLang="en-US" dirty="0">
                <a:solidFill>
                  <a:srgbClr val="A60000"/>
                </a:solidFill>
                <a:latin typeface="微软雅黑" panose="020B0503020204020204" charset="-122"/>
                <a:ea typeface="微软雅黑" panose="020B0503020204020204" charset="-122"/>
              </a:rPr>
              <a:t>呼吸内镜质控</a:t>
            </a:r>
            <a:br>
              <a:rPr lang="zh-CN" altLang="en-US" dirty="0">
                <a:solidFill>
                  <a:srgbClr val="A60000"/>
                </a:solidFill>
                <a:latin typeface="微软雅黑" panose="020B0503020204020204" charset="-122"/>
                <a:ea typeface="微软雅黑" panose="020B0503020204020204" charset="-122"/>
              </a:rPr>
            </a:b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460917" y="906967"/>
          <a:ext cx="6905594" cy="1506678"/>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无痛全麻呼吸内镜的使用率</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由呼吸内镜操作引发的相关严重并发症情况（严重并发症包括死亡、大出血、肺压缩≥</a:t>
                      </a:r>
                      <a:r>
                        <a:rPr lang="en-US" altLang="zh-CN" sz="1400" b="1" i="0" u="none" strike="noStrike" kern="1200" dirty="0">
                          <a:solidFill>
                            <a:srgbClr val="000000"/>
                          </a:solidFill>
                          <a:effectLst/>
                          <a:latin typeface="+mn-ea"/>
                          <a:ea typeface="+mn-ea"/>
                          <a:cs typeface="+mn-cs"/>
                        </a:rPr>
                        <a:t>30%</a:t>
                      </a:r>
                      <a:r>
                        <a:rPr lang="zh-CN" altLang="en-US" sz="1400" b="1" i="0" u="none" strike="noStrike" kern="1200" dirty="0">
                          <a:solidFill>
                            <a:srgbClr val="000000"/>
                          </a:solidFill>
                          <a:effectLst/>
                          <a:latin typeface="+mn-ea"/>
                          <a:ea typeface="+mn-ea"/>
                          <a:cs typeface="+mn-cs"/>
                        </a:rPr>
                        <a:t>气胸、严重的心律失常等）</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bl>
          </a:graphicData>
        </a:graphic>
      </p:graphicFrame>
      <p:sp>
        <p:nvSpPr>
          <p:cNvPr id="13" name="内容占位符 2"/>
          <p:cNvSpPr txBox="1"/>
          <p:nvPr/>
        </p:nvSpPr>
        <p:spPr>
          <a:xfrm>
            <a:off x="907627" y="4070773"/>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常见技术的医疗质控</a:t>
            </a:r>
            <a:r>
              <a:rPr lang="en-US" altLang="zh-CN" dirty="0">
                <a:solidFill>
                  <a:srgbClr val="A60000"/>
                </a:solidFill>
                <a:latin typeface="微软雅黑" panose="020B0503020204020204" charset="-122"/>
                <a:ea typeface="微软雅黑" panose="020B0503020204020204" charset="-122"/>
              </a:rPr>
              <a:t>-</a:t>
            </a:r>
            <a:r>
              <a:rPr lang="zh-CN" altLang="en-US" dirty="0">
                <a:solidFill>
                  <a:srgbClr val="A60000"/>
                </a:solidFill>
                <a:latin typeface="微软雅黑" panose="020B0503020204020204" charset="-122"/>
                <a:ea typeface="微软雅黑" panose="020B0503020204020204" charset="-122"/>
              </a:rPr>
              <a:t>睡眠监测技术质控</a:t>
            </a:r>
            <a:br>
              <a:rPr lang="zh-CN" altLang="en-US" dirty="0">
                <a:solidFill>
                  <a:srgbClr val="A60000"/>
                </a:solidFill>
                <a:latin typeface="微软雅黑" panose="020B0503020204020204" charset="-122"/>
                <a:ea typeface="微软雅黑" panose="020B0503020204020204" charset="-122"/>
              </a:rPr>
            </a:b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460917" y="906967"/>
          <a:ext cx="6905594" cy="1288467"/>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algn="l" defTabSz="457200" rtl="0" eaLnBrk="1" fontAlgn="ctr" latinLnBrk="0" hangingPunct="1"/>
                      <a:r>
                        <a:rPr lang="en-US" altLang="zh-CN" sz="1400" b="1" i="0" u="none" strike="noStrike" kern="1200" dirty="0">
                          <a:solidFill>
                            <a:srgbClr val="000000"/>
                          </a:solidFill>
                          <a:effectLst/>
                          <a:latin typeface="+mn-ea"/>
                          <a:ea typeface="+mn-ea"/>
                          <a:cs typeface="+mn-cs"/>
                        </a:rPr>
                        <a:t>PSG</a:t>
                      </a:r>
                      <a:r>
                        <a:rPr lang="zh-CN" altLang="en-US" sz="1400" b="1" i="0" u="none" strike="noStrike" kern="1200" dirty="0">
                          <a:solidFill>
                            <a:srgbClr val="000000"/>
                          </a:solidFill>
                          <a:effectLst/>
                          <a:latin typeface="+mn-ea"/>
                          <a:ea typeface="+mn-ea"/>
                          <a:cs typeface="+mn-cs"/>
                        </a:rPr>
                        <a:t>报告是否包含全部基本参数</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无创气道正压通气是否有压力滴定</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bl>
          </a:graphicData>
        </a:graphic>
      </p:graphicFrame>
      <p:sp>
        <p:nvSpPr>
          <p:cNvPr id="13" name="内容占位符 2"/>
          <p:cNvSpPr txBox="1"/>
          <p:nvPr/>
        </p:nvSpPr>
        <p:spPr>
          <a:xfrm>
            <a:off x="907627" y="4070773"/>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常见技术的医疗质控</a:t>
            </a:r>
            <a:r>
              <a:rPr lang="en-US" altLang="zh-CN" dirty="0">
                <a:solidFill>
                  <a:srgbClr val="A60000"/>
                </a:solidFill>
                <a:latin typeface="微软雅黑" panose="020B0503020204020204" charset="-122"/>
                <a:ea typeface="微软雅黑" panose="020B0503020204020204" charset="-122"/>
              </a:rPr>
              <a:t>-</a:t>
            </a:r>
            <a:r>
              <a:rPr lang="zh-CN" altLang="en-US" dirty="0">
                <a:solidFill>
                  <a:srgbClr val="A60000"/>
                </a:solidFill>
                <a:latin typeface="微软雅黑" panose="020B0503020204020204" charset="-122"/>
                <a:ea typeface="微软雅黑" panose="020B0503020204020204" charset="-122"/>
              </a:rPr>
              <a:t>有创机械通气质控</a:t>
            </a:r>
            <a:br>
              <a:rPr lang="zh-CN" altLang="en-US" sz="2400" b="1" i="0" u="none" strike="noStrike" kern="1200" dirty="0">
                <a:solidFill>
                  <a:srgbClr val="A60000"/>
                </a:solidFill>
                <a:effectLst/>
                <a:latin typeface="+mn-ea"/>
                <a:ea typeface="+mn-ea"/>
                <a:cs typeface="+mn-cs"/>
              </a:rPr>
            </a:b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460917" y="906967"/>
          <a:ext cx="6905594" cy="1717956"/>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algn="l" defTabSz="457200" rtl="0" eaLnBrk="1" fontAlgn="ctr" latinLnBrk="0" hangingPunct="1"/>
                      <a:r>
                        <a:rPr lang="en-US" altLang="zh-CN" sz="1400" b="1" i="0" u="none" strike="noStrike" kern="1200" dirty="0">
                          <a:solidFill>
                            <a:srgbClr val="000000"/>
                          </a:solidFill>
                          <a:effectLst/>
                          <a:latin typeface="+mn-ea"/>
                          <a:ea typeface="+mn-ea"/>
                          <a:cs typeface="+mn-cs"/>
                        </a:rPr>
                        <a:t>P</a:t>
                      </a:r>
                      <a:r>
                        <a:rPr lang="zh-CN" altLang="en-US" sz="1400" b="1" i="0" u="none" strike="noStrike" kern="1200" dirty="0">
                          <a:solidFill>
                            <a:srgbClr val="000000"/>
                          </a:solidFill>
                          <a:effectLst/>
                          <a:latin typeface="+mn-ea"/>
                          <a:ea typeface="+mn-ea"/>
                          <a:cs typeface="+mn-cs"/>
                        </a:rPr>
                        <a:t>是否有血气监测</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是否有呼吸力学监测</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镇静镇痛管理是否规范</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bl>
          </a:graphicData>
        </a:graphic>
      </p:graphicFrame>
      <p:sp>
        <p:nvSpPr>
          <p:cNvPr id="13" name="内容占位符 2"/>
          <p:cNvSpPr txBox="1"/>
          <p:nvPr/>
        </p:nvSpPr>
        <p:spPr>
          <a:xfrm>
            <a:off x="907627" y="4070773"/>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614487" y="1481725"/>
            <a:ext cx="5915025" cy="9941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a:solidFill>
                  <a:schemeClr val="bg1"/>
                </a:solidFill>
                <a:latin typeface="微软雅黑" panose="020B0503020204020204" charset="-122"/>
                <a:ea typeface="微软雅黑" panose="020B0503020204020204" charset="-122"/>
                <a:cs typeface="Arial" panose="020B0604020202020204" pitchFamily="34" charset="0"/>
              </a:rPr>
              <a:t>评审专家致辞</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常见疾病的医疗质控</a:t>
            </a:r>
            <a:r>
              <a:rPr lang="en-US" altLang="zh-CN" dirty="0">
                <a:solidFill>
                  <a:srgbClr val="A60000"/>
                </a:solidFill>
                <a:latin typeface="微软雅黑" panose="020B0503020204020204" charset="-122"/>
                <a:ea typeface="微软雅黑" panose="020B0503020204020204" charset="-122"/>
              </a:rPr>
              <a:t>-</a:t>
            </a:r>
            <a:r>
              <a:rPr lang="zh-CN" altLang="en-US" sz="2400" b="1" i="0" u="none" strike="noStrike" kern="1200" dirty="0">
                <a:solidFill>
                  <a:srgbClr val="A60000"/>
                </a:solidFill>
                <a:effectLst/>
                <a:latin typeface="+mn-ea"/>
                <a:ea typeface="+mn-ea"/>
                <a:cs typeface="+mn-cs"/>
              </a:rPr>
              <a:t>成人社区获得性肺炎</a:t>
            </a:r>
            <a:br>
              <a:rPr lang="zh-CN" altLang="en-US" sz="2400" b="1" i="0" u="none" strike="noStrike" kern="1200" dirty="0">
                <a:solidFill>
                  <a:srgbClr val="A60000"/>
                </a:solidFill>
                <a:effectLst/>
                <a:latin typeface="+mn-ea"/>
                <a:ea typeface="+mn-ea"/>
                <a:cs typeface="+mn-cs"/>
              </a:rPr>
            </a:b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744578" y="1179382"/>
          <a:ext cx="6905594" cy="1717956"/>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患者入院</a:t>
                      </a:r>
                      <a:r>
                        <a:rPr lang="en-US" altLang="zh-CN" sz="1400" b="1" i="0" u="none" strike="noStrike" kern="1200" dirty="0">
                          <a:solidFill>
                            <a:srgbClr val="000000"/>
                          </a:solidFill>
                          <a:effectLst/>
                          <a:latin typeface="+mn-ea"/>
                          <a:ea typeface="+mn-ea"/>
                          <a:cs typeface="+mn-cs"/>
                        </a:rPr>
                        <a:t>24</a:t>
                      </a:r>
                      <a:r>
                        <a:rPr lang="zh-CN" altLang="en-US" sz="1400" b="1" i="0" u="none" strike="noStrike" kern="1200" dirty="0">
                          <a:solidFill>
                            <a:srgbClr val="000000"/>
                          </a:solidFill>
                          <a:effectLst/>
                          <a:latin typeface="+mn-ea"/>
                          <a:ea typeface="+mn-ea"/>
                          <a:cs typeface="+mn-cs"/>
                        </a:rPr>
                        <a:t>小时内是否进行</a:t>
                      </a:r>
                      <a:r>
                        <a:rPr lang="en-US" altLang="zh-CN" sz="1400" b="1" i="0" u="none" strike="noStrike" kern="1200" dirty="0">
                          <a:solidFill>
                            <a:srgbClr val="000000"/>
                          </a:solidFill>
                          <a:effectLst/>
                          <a:latin typeface="+mn-ea"/>
                          <a:ea typeface="+mn-ea"/>
                          <a:cs typeface="+mn-cs"/>
                        </a:rPr>
                        <a:t>CAP</a:t>
                      </a:r>
                      <a:r>
                        <a:rPr lang="zh-CN" altLang="en-US" sz="1400" b="1" i="0" u="none" strike="noStrike" kern="1200" dirty="0">
                          <a:solidFill>
                            <a:srgbClr val="000000"/>
                          </a:solidFill>
                          <a:effectLst/>
                          <a:latin typeface="+mn-ea"/>
                          <a:ea typeface="+mn-ea"/>
                          <a:cs typeface="+mn-cs"/>
                        </a:rPr>
                        <a:t>严重程度评估</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住院期间抗感染治疗前是否进行病原学送检</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 经验性用抗菌药物是否规范</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endParaRPr lang="zh-CN" altLang="en-US" sz="1400" b="1" dirty="0">
                        <a:latin typeface="+mn-ea"/>
                        <a:ea typeface="+mn-ea"/>
                      </a:endParaRPr>
                    </a:p>
                  </a:txBody>
                  <a:tcPr>
                    <a:solidFill>
                      <a:srgbClr val="D9D9D9"/>
                    </a:solidFill>
                  </a:tcPr>
                </a:tc>
              </a:tr>
            </a:tbl>
          </a:graphicData>
        </a:graphic>
      </p:graphicFrame>
      <p:sp>
        <p:nvSpPr>
          <p:cNvPr id="13" name="内容占位符 2"/>
          <p:cNvSpPr txBox="1"/>
          <p:nvPr/>
        </p:nvSpPr>
        <p:spPr>
          <a:xfrm>
            <a:off x="1329674" y="4243003"/>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常见疾病的医疗质控</a:t>
            </a:r>
            <a:r>
              <a:rPr lang="en-US" altLang="zh-CN" dirty="0">
                <a:solidFill>
                  <a:srgbClr val="A60000"/>
                </a:solidFill>
                <a:latin typeface="微软雅黑" panose="020B0503020204020204" charset="-122"/>
                <a:ea typeface="微软雅黑" panose="020B0503020204020204" charset="-122"/>
              </a:rPr>
              <a:t>-</a:t>
            </a:r>
            <a:r>
              <a:rPr lang="zh-CN" altLang="en-US" dirty="0">
                <a:solidFill>
                  <a:srgbClr val="A60000"/>
                </a:solidFill>
                <a:latin typeface="微软雅黑" panose="020B0503020204020204" charset="-122"/>
                <a:ea typeface="微软雅黑" panose="020B0503020204020204" charset="-122"/>
              </a:rPr>
              <a:t>流感</a:t>
            </a: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744578" y="1179382"/>
          <a:ext cx="6905594" cy="1288467"/>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流感病原学检查</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流感治疗药物，必须有神经氨酸酶抑制剂</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bl>
          </a:graphicData>
        </a:graphic>
      </p:graphicFrame>
      <p:sp>
        <p:nvSpPr>
          <p:cNvPr id="13" name="内容占位符 2"/>
          <p:cNvSpPr txBox="1"/>
          <p:nvPr/>
        </p:nvSpPr>
        <p:spPr>
          <a:xfrm>
            <a:off x="1578249" y="3987855"/>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常见疾病的医疗质控</a:t>
            </a:r>
            <a:r>
              <a:rPr lang="en-US" altLang="zh-CN" dirty="0">
                <a:solidFill>
                  <a:srgbClr val="A60000"/>
                </a:solidFill>
                <a:latin typeface="微软雅黑" panose="020B0503020204020204" charset="-122"/>
                <a:ea typeface="微软雅黑" panose="020B0503020204020204" charset="-122"/>
              </a:rPr>
              <a:t>-</a:t>
            </a:r>
            <a:r>
              <a:rPr lang="zh-CN" altLang="en-US" sz="2400" b="1" i="0" u="none" strike="noStrike" kern="1200" dirty="0">
                <a:solidFill>
                  <a:srgbClr val="A60000"/>
                </a:solidFill>
                <a:effectLst/>
                <a:latin typeface="+mn-ea"/>
                <a:ea typeface="+mn-ea"/>
                <a:cs typeface="+mn-cs"/>
              </a:rPr>
              <a:t>病毒性肺炎</a:t>
            </a:r>
            <a:br>
              <a:rPr lang="zh-CN" altLang="en-US" sz="2400" b="1" i="0" u="none" strike="noStrike" kern="1200" dirty="0">
                <a:solidFill>
                  <a:srgbClr val="000000"/>
                </a:solidFill>
                <a:effectLst/>
                <a:latin typeface="+mn-ea"/>
                <a:ea typeface="+mn-ea"/>
                <a:cs typeface="+mn-cs"/>
              </a:rPr>
            </a:b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744577" y="1179382"/>
          <a:ext cx="7373812" cy="1761527"/>
        </p:xfrm>
        <a:graphic>
          <a:graphicData uri="http://schemas.openxmlformats.org/drawingml/2006/table">
            <a:tbl>
              <a:tblPr firstRow="1" bandRow="1">
                <a:tableStyleId>{5C22544A-7EE6-4342-B048-85BDC9FD1C3A}</a:tableStyleId>
              </a:tblPr>
              <a:tblGrid>
                <a:gridCol w="4190763"/>
                <a:gridCol w="3183049"/>
              </a:tblGrid>
              <a:tr h="532753">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614387">
                <a:tc>
                  <a:txBody>
                    <a:bodyPr/>
                    <a:lstStyle/>
                    <a:p>
                      <a:pPr marL="0" algn="l" defTabSz="457200" rtl="0" eaLnBrk="1" fontAlgn="ctr" latinLnBrk="0" hangingPunct="1"/>
                      <a:r>
                        <a:rPr lang="zh-CN" altLang="en-US" sz="1600" b="1" i="0" u="none" strike="noStrike" kern="1200" dirty="0">
                          <a:solidFill>
                            <a:srgbClr val="000000"/>
                          </a:solidFill>
                          <a:effectLst/>
                          <a:latin typeface="+mn-ea"/>
                          <a:ea typeface="+mn-ea"/>
                          <a:cs typeface="+mn-cs"/>
                        </a:rPr>
                        <a:t>常见呼吸道病毒（除流感外）病原学检测（包括分子诊断、免疫学诊断等）</a:t>
                      </a:r>
                      <a:endParaRPr lang="zh-CN" altLang="en-US" sz="16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600" b="1" dirty="0">
                        <a:latin typeface="+mn-ea"/>
                        <a:ea typeface="+mn-ea"/>
                      </a:endParaRPr>
                    </a:p>
                  </a:txBody>
                  <a:tcPr>
                    <a:solidFill>
                      <a:schemeClr val="bg1">
                        <a:lumMod val="85000"/>
                      </a:schemeClr>
                    </a:solidFill>
                  </a:tcPr>
                </a:tc>
              </a:tr>
              <a:tr h="614387">
                <a:tc>
                  <a:txBody>
                    <a:bodyPr/>
                    <a:lstStyle/>
                    <a:p>
                      <a:pPr marL="0" algn="l" defTabSz="457200" rtl="0" eaLnBrk="1" fontAlgn="ctr" latinLnBrk="0" hangingPunct="1"/>
                      <a:r>
                        <a:rPr lang="zh-CN" altLang="en-US" sz="1600" b="1" i="0" u="none" strike="noStrike" kern="1200" dirty="0">
                          <a:solidFill>
                            <a:srgbClr val="000000"/>
                          </a:solidFill>
                          <a:effectLst/>
                          <a:latin typeface="+mn-ea"/>
                          <a:ea typeface="+mn-ea"/>
                          <a:cs typeface="+mn-cs"/>
                        </a:rPr>
                        <a:t>是否对病毒性肺炎诊断与鉴别诊断进行分析，及安排相关的检查</a:t>
                      </a:r>
                      <a:endParaRPr lang="zh-CN" altLang="en-US" sz="16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600" b="1" dirty="0">
                        <a:latin typeface="+mn-ea"/>
                        <a:ea typeface="+mn-ea"/>
                      </a:endParaRPr>
                    </a:p>
                  </a:txBody>
                  <a:tcPr>
                    <a:solidFill>
                      <a:schemeClr val="bg1">
                        <a:lumMod val="95000"/>
                      </a:schemeClr>
                    </a:solidFill>
                  </a:tcPr>
                </a:tc>
              </a:tr>
            </a:tbl>
          </a:graphicData>
        </a:graphic>
      </p:graphicFrame>
      <p:sp>
        <p:nvSpPr>
          <p:cNvPr id="13" name="内容占位符 2"/>
          <p:cNvSpPr txBox="1"/>
          <p:nvPr/>
        </p:nvSpPr>
        <p:spPr>
          <a:xfrm>
            <a:off x="1205387" y="4118715"/>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常见疾病的医疗质控</a:t>
            </a:r>
            <a:r>
              <a:rPr lang="en-US" altLang="zh-CN" dirty="0">
                <a:solidFill>
                  <a:srgbClr val="A60000"/>
                </a:solidFill>
                <a:latin typeface="微软雅黑" panose="020B0503020204020204" charset="-122"/>
                <a:ea typeface="微软雅黑" panose="020B0503020204020204" charset="-122"/>
              </a:rPr>
              <a:t>-</a:t>
            </a:r>
            <a:r>
              <a:rPr lang="zh-CN" altLang="en-US" dirty="0">
                <a:solidFill>
                  <a:srgbClr val="A60000"/>
                </a:solidFill>
                <a:latin typeface="微软雅黑" panose="020B0503020204020204" charset="-122"/>
                <a:ea typeface="微软雅黑" panose="020B0503020204020204" charset="-122"/>
              </a:rPr>
              <a:t>慢阻肺急性加重</a:t>
            </a: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744578" y="1179382"/>
          <a:ext cx="6905594" cy="2201875"/>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住院患者是否血气分析</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慢阻肺急性加重患者住院期间抗菌药物暴露时间是否小于</a:t>
                      </a:r>
                      <a:r>
                        <a:rPr lang="en-US" altLang="zh-CN" sz="1400" b="1" i="0" u="none" strike="noStrike" kern="1200" dirty="0">
                          <a:solidFill>
                            <a:srgbClr val="000000"/>
                          </a:solidFill>
                          <a:effectLst/>
                          <a:latin typeface="+mn-ea"/>
                          <a:ea typeface="+mn-ea"/>
                          <a:cs typeface="+mn-cs"/>
                        </a:rPr>
                        <a:t>7</a:t>
                      </a:r>
                      <a:r>
                        <a:rPr lang="zh-CN" altLang="en-US" sz="1400" b="1" i="0" u="none" strike="noStrike" kern="1200" dirty="0">
                          <a:solidFill>
                            <a:srgbClr val="000000"/>
                          </a:solidFill>
                          <a:effectLst/>
                          <a:latin typeface="+mn-ea"/>
                          <a:ea typeface="+mn-ea"/>
                          <a:cs typeface="+mn-cs"/>
                        </a:rPr>
                        <a:t>天</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住院期间应用吸入治疗药物（包含雾化、干粉、气雾剂）</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endParaRPr lang="zh-CN" altLang="en-US" sz="1400" b="1" dirty="0">
                        <a:latin typeface="+mn-ea"/>
                        <a:ea typeface="+mn-ea"/>
                      </a:endParaRPr>
                    </a:p>
                  </a:txBody>
                  <a:tcPr>
                    <a:solidFill>
                      <a:srgbClr val="D9D9D9"/>
                    </a:solidFill>
                  </a:tcPr>
                </a:tc>
              </a:tr>
              <a:tr h="474217">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出院带药中是否有长期吸入治疗药物，出院医嘱是否规范</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bl>
          </a:graphicData>
        </a:graphic>
      </p:graphicFrame>
      <p:sp>
        <p:nvSpPr>
          <p:cNvPr id="13" name="内容占位符 2"/>
          <p:cNvSpPr txBox="1"/>
          <p:nvPr/>
        </p:nvSpPr>
        <p:spPr>
          <a:xfrm>
            <a:off x="850280" y="4118715"/>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常见疾病的医疗质控</a:t>
            </a:r>
            <a:r>
              <a:rPr lang="en-US" altLang="zh-CN" dirty="0">
                <a:solidFill>
                  <a:srgbClr val="A60000"/>
                </a:solidFill>
                <a:latin typeface="微软雅黑" panose="020B0503020204020204" charset="-122"/>
                <a:ea typeface="微软雅黑" panose="020B0503020204020204" charset="-122"/>
              </a:rPr>
              <a:t>-</a:t>
            </a:r>
            <a:r>
              <a:rPr lang="zh-CN" altLang="en-US" sz="2400" b="1" i="0" u="none" strike="noStrike" kern="1200" dirty="0">
                <a:solidFill>
                  <a:srgbClr val="A60000"/>
                </a:solidFill>
                <a:effectLst/>
                <a:latin typeface="+mn-ea"/>
                <a:ea typeface="+mn-ea"/>
                <a:cs typeface="+mn-cs"/>
              </a:rPr>
              <a:t>支气管哮喘急性发作</a:t>
            </a:r>
            <a:br>
              <a:rPr lang="zh-CN" altLang="en-US" sz="2400" b="1" i="0" u="none" strike="noStrike" kern="1200" dirty="0">
                <a:solidFill>
                  <a:srgbClr val="A60000"/>
                </a:solidFill>
                <a:effectLst/>
                <a:latin typeface="+mn-ea"/>
                <a:ea typeface="+mn-ea"/>
                <a:cs typeface="+mn-cs"/>
              </a:rPr>
            </a:b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786142" y="860726"/>
          <a:ext cx="6905594" cy="2141964"/>
        </p:xfrm>
        <a:graphic>
          <a:graphicData uri="http://schemas.openxmlformats.org/drawingml/2006/table">
            <a:tbl>
              <a:tblPr firstRow="1" bandRow="1">
                <a:tableStyleId>{5C22544A-7EE6-4342-B048-85BDC9FD1C3A}</a:tableStyleId>
              </a:tblPr>
              <a:tblGrid>
                <a:gridCol w="4089118"/>
                <a:gridCol w="2816476"/>
              </a:tblGrid>
              <a:tr h="532484">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532484">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患者住院期间是否进行病情严重程度分级</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r h="538498">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住院期间应用吸入治疗药物（包含雾化、干粉、气雾剂）情况</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chemeClr val="bg1">
                        <a:lumMod val="95000"/>
                      </a:schemeClr>
                    </a:solidFill>
                  </a:tcPr>
                </a:tc>
              </a:tr>
              <a:tr h="538498">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出院带药中是否有哮喘控制药物，出院医嘱是否规范</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bl>
          </a:graphicData>
        </a:graphic>
      </p:graphicFrame>
      <p:sp>
        <p:nvSpPr>
          <p:cNvPr id="13" name="内容占位符 2"/>
          <p:cNvSpPr txBox="1"/>
          <p:nvPr/>
        </p:nvSpPr>
        <p:spPr>
          <a:xfrm>
            <a:off x="786142" y="4027626"/>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常见疾病的医疗质控</a:t>
            </a:r>
            <a:r>
              <a:rPr lang="en-US" altLang="zh-CN" dirty="0">
                <a:solidFill>
                  <a:srgbClr val="A60000"/>
                </a:solidFill>
                <a:latin typeface="微软雅黑" panose="020B0503020204020204" charset="-122"/>
                <a:ea typeface="微软雅黑" panose="020B0503020204020204" charset="-122"/>
              </a:rPr>
              <a:t>-</a:t>
            </a:r>
            <a:r>
              <a:rPr lang="zh-CN" altLang="en-US" dirty="0">
                <a:solidFill>
                  <a:srgbClr val="A60000"/>
                </a:solidFill>
                <a:latin typeface="微软雅黑" panose="020B0503020204020204" charset="-122"/>
                <a:ea typeface="微软雅黑" panose="020B0503020204020204" charset="-122"/>
              </a:rPr>
              <a:t>急性肺血栓栓塞症</a:t>
            </a: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786142" y="860727"/>
          <a:ext cx="6905594" cy="1717956"/>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住院患者是否行确诊检查，是否进行危险分层检查</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r h="429489">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抗凝药物使用前，需进行出血风险评估</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chemeClr val="bg1">
                        <a:lumMod val="95000"/>
                      </a:schemeClr>
                    </a:solidFill>
                  </a:tcPr>
                </a:tc>
              </a:tr>
              <a:tr h="429489">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出院患者是否医嘱抗凝药物</a:t>
                      </a:r>
                      <a:r>
                        <a:rPr lang="en-US" altLang="zh-CN" sz="1400" b="1" i="0" u="none" strike="noStrike" kern="1200" dirty="0">
                          <a:solidFill>
                            <a:srgbClr val="000000"/>
                          </a:solidFill>
                          <a:effectLst/>
                          <a:latin typeface="+mn-ea"/>
                          <a:ea typeface="+mn-ea"/>
                          <a:cs typeface="+mn-cs"/>
                        </a:rPr>
                        <a:t>,</a:t>
                      </a:r>
                      <a:r>
                        <a:rPr lang="zh-CN" altLang="en-US" sz="1400" b="1" i="0" u="none" strike="noStrike" kern="1200" dirty="0">
                          <a:solidFill>
                            <a:srgbClr val="000000"/>
                          </a:solidFill>
                          <a:effectLst/>
                          <a:latin typeface="+mn-ea"/>
                          <a:ea typeface="+mn-ea"/>
                          <a:cs typeface="+mn-cs"/>
                        </a:rPr>
                        <a:t>出院医嘱是否规范</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bl>
          </a:graphicData>
        </a:graphic>
      </p:graphicFrame>
      <p:sp>
        <p:nvSpPr>
          <p:cNvPr id="13" name="内容占位符 2"/>
          <p:cNvSpPr txBox="1"/>
          <p:nvPr/>
        </p:nvSpPr>
        <p:spPr>
          <a:xfrm>
            <a:off x="786142" y="4313855"/>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常见疾病的医疗质控</a:t>
            </a:r>
            <a:r>
              <a:rPr lang="en-US" altLang="zh-CN" dirty="0">
                <a:solidFill>
                  <a:srgbClr val="A60000"/>
                </a:solidFill>
                <a:latin typeface="微软雅黑" panose="020B0503020204020204" charset="-122"/>
                <a:ea typeface="微软雅黑" panose="020B0503020204020204" charset="-122"/>
              </a:rPr>
              <a:t>-</a:t>
            </a:r>
            <a:r>
              <a:rPr lang="zh-CN" altLang="en-US" dirty="0">
                <a:solidFill>
                  <a:srgbClr val="A60000"/>
                </a:solidFill>
                <a:latin typeface="微软雅黑" panose="020B0503020204020204" charset="-122"/>
                <a:ea typeface="微软雅黑" panose="020B0503020204020204" charset="-122"/>
              </a:rPr>
              <a:t>肺结核</a:t>
            </a:r>
            <a:br>
              <a:rPr lang="en-US" altLang="zh-CN" dirty="0">
                <a:solidFill>
                  <a:srgbClr val="A60000"/>
                </a:solidFill>
                <a:latin typeface="微软雅黑" panose="020B0503020204020204" charset="-122"/>
                <a:ea typeface="微软雅黑" panose="020B0503020204020204" charset="-122"/>
              </a:rPr>
            </a:b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786142" y="860727"/>
          <a:ext cx="6905594" cy="1405410"/>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疑似肺结核住院患者开具痰涂片查抗酸杆菌、痰结核分枝杆菌培养结核分子诊断项目的比例</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r h="541581">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应设置有结核专病门诊</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chemeClr val="bg1">
                        <a:lumMod val="95000"/>
                      </a:schemeClr>
                    </a:solidFill>
                  </a:tcPr>
                </a:tc>
              </a:tr>
            </a:tbl>
          </a:graphicData>
        </a:graphic>
      </p:graphicFrame>
      <p:sp>
        <p:nvSpPr>
          <p:cNvPr id="13" name="内容占位符 2"/>
          <p:cNvSpPr txBox="1"/>
          <p:nvPr/>
        </p:nvSpPr>
        <p:spPr>
          <a:xfrm>
            <a:off x="1576254" y="3585886"/>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常见疾病的医疗质控</a:t>
            </a:r>
            <a:r>
              <a:rPr lang="en-US" altLang="zh-CN" dirty="0">
                <a:solidFill>
                  <a:srgbClr val="A60000"/>
                </a:solidFill>
                <a:latin typeface="微软雅黑" panose="020B0503020204020204" charset="-122"/>
                <a:ea typeface="微软雅黑" panose="020B0503020204020204" charset="-122"/>
              </a:rPr>
              <a:t>-</a:t>
            </a:r>
            <a:r>
              <a:rPr lang="zh-CN" altLang="en-US" dirty="0">
                <a:solidFill>
                  <a:srgbClr val="A60000"/>
                </a:solidFill>
                <a:latin typeface="微软雅黑" panose="020B0503020204020204" charset="-122"/>
                <a:ea typeface="微软雅黑" panose="020B0503020204020204" charset="-122"/>
              </a:rPr>
              <a:t>肺癌</a:t>
            </a: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786142" y="860727"/>
          <a:ext cx="6905594" cy="1293318"/>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住院肺癌患者出院诊断的规范性（病理学</a:t>
                      </a:r>
                      <a:r>
                        <a:rPr lang="en-US" altLang="zh-CN" sz="1400" b="1" i="0" u="none" strike="noStrike" kern="1200" dirty="0">
                          <a:solidFill>
                            <a:srgbClr val="000000"/>
                          </a:solidFill>
                          <a:effectLst/>
                          <a:latin typeface="+mn-ea"/>
                          <a:ea typeface="+mn-ea"/>
                          <a:cs typeface="+mn-cs"/>
                        </a:rPr>
                        <a:t>+</a:t>
                      </a:r>
                      <a:r>
                        <a:rPr lang="zh-CN" altLang="en-US" sz="1400" b="1" i="0" u="none" strike="noStrike" kern="1200" dirty="0">
                          <a:solidFill>
                            <a:srgbClr val="000000"/>
                          </a:solidFill>
                          <a:effectLst/>
                          <a:latin typeface="+mn-ea"/>
                          <a:ea typeface="+mn-ea"/>
                          <a:cs typeface="+mn-cs"/>
                        </a:rPr>
                        <a:t>突变基因</a:t>
                      </a:r>
                      <a:r>
                        <a:rPr lang="en-US" altLang="zh-CN" sz="1400" b="1" i="0" u="none" strike="noStrike" kern="1200" dirty="0">
                          <a:solidFill>
                            <a:srgbClr val="000000"/>
                          </a:solidFill>
                          <a:effectLst/>
                          <a:latin typeface="+mn-ea"/>
                          <a:ea typeface="+mn-ea"/>
                          <a:cs typeface="+mn-cs"/>
                        </a:rPr>
                        <a:t>+PS+TNM</a:t>
                      </a:r>
                      <a:r>
                        <a:rPr lang="zh-CN" altLang="en-US" sz="1400" b="1" i="0" u="none" strike="noStrike" kern="1200" dirty="0">
                          <a:solidFill>
                            <a:srgbClr val="000000"/>
                          </a:solidFill>
                          <a:effectLst/>
                          <a:latin typeface="+mn-ea"/>
                          <a:ea typeface="+mn-ea"/>
                          <a:cs typeface="+mn-cs"/>
                        </a:rPr>
                        <a:t>分期）</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r h="429489">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确诊肺癌住院患者进行肺功能评估比例</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chemeClr val="bg1">
                        <a:lumMod val="95000"/>
                      </a:schemeClr>
                    </a:solidFill>
                  </a:tcPr>
                </a:tc>
              </a:tr>
            </a:tbl>
          </a:graphicData>
        </a:graphic>
      </p:graphicFrame>
      <p:sp>
        <p:nvSpPr>
          <p:cNvPr id="13" name="内容占位符 2"/>
          <p:cNvSpPr txBox="1"/>
          <p:nvPr/>
        </p:nvSpPr>
        <p:spPr>
          <a:xfrm>
            <a:off x="786142" y="4313855"/>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26272" y="164828"/>
            <a:ext cx="8765651" cy="504000"/>
          </a:xfrm>
        </p:spPr>
        <p:txBody>
          <a:bodyPr vert="horz"/>
          <a:lstStyle/>
          <a:p>
            <a:r>
              <a:rPr lang="zh-CN" altLang="en-US" dirty="0">
                <a:solidFill>
                  <a:srgbClr val="A60000"/>
                </a:solidFill>
                <a:latin typeface="微软雅黑" panose="020B0503020204020204" charset="-122"/>
                <a:ea typeface="微软雅黑" panose="020B0503020204020204" charset="-122"/>
              </a:rPr>
              <a:t>常见疾病的医疗质控</a:t>
            </a:r>
            <a:r>
              <a:rPr lang="en-US" altLang="zh-CN" dirty="0">
                <a:solidFill>
                  <a:srgbClr val="A60000"/>
                </a:solidFill>
                <a:latin typeface="微软雅黑" panose="020B0503020204020204" charset="-122"/>
                <a:ea typeface="微软雅黑" panose="020B0503020204020204" charset="-122"/>
              </a:rPr>
              <a:t>-</a:t>
            </a:r>
            <a:r>
              <a:rPr lang="zh-CN" altLang="en-US" sz="2400" b="1" i="0" u="none" strike="noStrike" kern="1200" dirty="0">
                <a:solidFill>
                  <a:srgbClr val="A60000"/>
                </a:solidFill>
                <a:effectLst/>
                <a:latin typeface="+mn-ea"/>
                <a:ea typeface="+mn-ea"/>
                <a:cs typeface="+mn-cs"/>
              </a:rPr>
              <a:t>间质性肺病</a:t>
            </a:r>
            <a:br>
              <a:rPr lang="zh-CN" altLang="en-US" sz="2400" b="1" i="0" u="none" strike="noStrike" kern="1200" dirty="0">
                <a:solidFill>
                  <a:srgbClr val="000000"/>
                </a:solidFill>
                <a:effectLst/>
                <a:latin typeface="+mn-ea"/>
                <a:ea typeface="+mn-ea"/>
                <a:cs typeface="+mn-cs"/>
              </a:rPr>
            </a:b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786142" y="1404424"/>
          <a:ext cx="6905594" cy="1293318"/>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间质性肺疾病诊断进行</a:t>
                      </a:r>
                      <a:r>
                        <a:rPr lang="en-US" altLang="zh-CN" sz="1400" b="1" i="0" u="none" strike="noStrike" kern="1200" dirty="0">
                          <a:solidFill>
                            <a:srgbClr val="000000"/>
                          </a:solidFill>
                          <a:effectLst/>
                          <a:latin typeface="+mn-ea"/>
                          <a:ea typeface="+mn-ea"/>
                          <a:cs typeface="+mn-cs"/>
                        </a:rPr>
                        <a:t>HRCT</a:t>
                      </a:r>
                      <a:r>
                        <a:rPr lang="zh-CN" altLang="en-US" sz="1400" b="1" i="0" u="none" strike="noStrike" kern="1200" dirty="0">
                          <a:solidFill>
                            <a:srgbClr val="000000"/>
                          </a:solidFill>
                          <a:effectLst/>
                          <a:latin typeface="+mn-ea"/>
                          <a:ea typeface="+mn-ea"/>
                          <a:cs typeface="+mn-cs"/>
                        </a:rPr>
                        <a:t>的比例</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r h="429489">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间质性肺疾病肺功能检查（含弥散功能检查）的比例</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chemeClr val="bg1">
                        <a:lumMod val="95000"/>
                      </a:schemeClr>
                    </a:solidFill>
                  </a:tcPr>
                </a:tc>
              </a:tr>
            </a:tbl>
          </a:graphicData>
        </a:graphic>
      </p:graphicFrame>
      <p:sp>
        <p:nvSpPr>
          <p:cNvPr id="13" name="内容占位符 2"/>
          <p:cNvSpPr txBox="1"/>
          <p:nvPr/>
        </p:nvSpPr>
        <p:spPr>
          <a:xfrm>
            <a:off x="786142" y="4313855"/>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6272" y="164828"/>
            <a:ext cx="8765651" cy="504000"/>
          </a:xfrm>
        </p:spPr>
        <p:txBody>
          <a:bodyPr/>
          <a:lstStyle/>
          <a:p>
            <a:r>
              <a:rPr lang="zh-CN" altLang="en-US" dirty="0">
                <a:solidFill>
                  <a:srgbClr val="A60000"/>
                </a:solidFill>
                <a:latin typeface="微软雅黑" panose="020B0503020204020204" charset="-122"/>
                <a:ea typeface="微软雅黑" panose="020B0503020204020204" charset="-122"/>
              </a:rPr>
              <a:t>工作效率（一）</a:t>
            </a: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9" name="表格 9"/>
          <p:cNvGraphicFramePr>
            <a:graphicFrameLocks noGrp="1"/>
          </p:cNvGraphicFramePr>
          <p:nvPr>
            <p:ph idx="17"/>
          </p:nvPr>
        </p:nvGraphicFramePr>
        <p:xfrm>
          <a:off x="460917" y="906967"/>
          <a:ext cx="6905594" cy="2147445"/>
        </p:xfrm>
        <a:graphic>
          <a:graphicData uri="http://schemas.openxmlformats.org/drawingml/2006/table">
            <a:tbl>
              <a:tblPr firstRow="1" bandRow="1">
                <a:tableStyleId>{5C22544A-7EE6-4342-B048-85BDC9FD1C3A}</a:tableStyleId>
              </a:tblPr>
              <a:tblGrid>
                <a:gridCol w="4089118"/>
                <a:gridCol w="2816476"/>
              </a:tblGrid>
              <a:tr h="429489">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呼吸慢性气道疾病诊前风险评估率</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r h="429489">
                <a:tc>
                  <a:txBody>
                    <a:bodyPr/>
                    <a:lstStyle/>
                    <a:p>
                      <a:pPr marL="0" algn="l" defTabSz="457200" rtl="0" eaLnBrk="1" fontAlgn="ctr" latinLnBrk="0" hangingPunct="1"/>
                      <a:r>
                        <a:rPr lang="zh-CN" altLang="en-US" sz="1400" b="1" i="0" u="none" strike="noStrike" kern="1200" dirty="0">
                          <a:solidFill>
                            <a:srgbClr val="000000"/>
                          </a:solidFill>
                          <a:effectLst/>
                          <a:latin typeface="+mn-ea"/>
                          <a:ea typeface="+mn-ea"/>
                          <a:cs typeface="+mn-cs"/>
                        </a:rPr>
                        <a:t>呼吸慢病初诊肺功能检查率</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r h="429489">
                <a:tc>
                  <a:txBody>
                    <a:bodyPr/>
                    <a:lstStyle/>
                    <a:p>
                      <a:pPr marL="0" algn="l" defTabSz="457200" rtl="0" eaLnBrk="1" fontAlgn="ctr" latinLnBrk="0" hangingPunct="1"/>
                      <a:r>
                        <a:rPr lang="en-US" sz="1400" b="1" i="0" u="none" strike="noStrike" kern="1200" dirty="0">
                          <a:solidFill>
                            <a:srgbClr val="000000"/>
                          </a:solidFill>
                          <a:effectLst/>
                          <a:latin typeface="+mn-ea"/>
                          <a:ea typeface="+mn-ea"/>
                          <a:cs typeface="+mn-cs"/>
                        </a:rPr>
                        <a:t>MICU/RICU</a:t>
                      </a:r>
                      <a:r>
                        <a:rPr lang="zh-CN" altLang="en-US" sz="1400" b="1" i="0" u="none" strike="noStrike" kern="1200" dirty="0">
                          <a:solidFill>
                            <a:srgbClr val="000000"/>
                          </a:solidFill>
                          <a:effectLst/>
                          <a:latin typeface="+mn-ea"/>
                          <a:ea typeface="+mn-ea"/>
                          <a:cs typeface="+mn-cs"/>
                        </a:rPr>
                        <a:t>床位使用情况</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rgbClr val="D9D9D9"/>
                    </a:solidFill>
                  </a:tcPr>
                </a:tc>
                <a:tc>
                  <a:txBody>
                    <a:bodyPr/>
                    <a:lstStyle/>
                    <a:p>
                      <a:endParaRPr lang="zh-CN" altLang="en-US" sz="1400" b="1" dirty="0">
                        <a:latin typeface="+mn-ea"/>
                        <a:ea typeface="+mn-ea"/>
                      </a:endParaRPr>
                    </a:p>
                  </a:txBody>
                  <a:tcPr>
                    <a:solidFill>
                      <a:srgbClr val="D9D9D9"/>
                    </a:solidFill>
                  </a:tcPr>
                </a:tc>
              </a:tr>
              <a:tr h="429489">
                <a:tc>
                  <a:txBody>
                    <a:bodyPr/>
                    <a:lstStyle/>
                    <a:p>
                      <a:pPr marL="0" algn="l" defTabSz="457200" rtl="0" eaLnBrk="1" fontAlgn="ctr" latinLnBrk="0" hangingPunct="1"/>
                      <a:r>
                        <a:rPr lang="en-US" altLang="zh-CN" sz="1400" b="1" i="0" u="none" strike="noStrike" kern="1200" dirty="0">
                          <a:solidFill>
                            <a:srgbClr val="000000"/>
                          </a:solidFill>
                          <a:effectLst/>
                          <a:latin typeface="+mn-ea"/>
                          <a:ea typeface="+mn-ea"/>
                          <a:cs typeface="+mn-cs"/>
                        </a:rPr>
                        <a:t>CMI</a:t>
                      </a:r>
                      <a:endParaRPr lang="zh-CN" altLang="en-US" sz="1400" b="1" i="0" u="none" strike="noStrike" kern="1200" dirty="0">
                        <a:solidFill>
                          <a:srgbClr val="000000"/>
                        </a:solidFill>
                        <a:effectLst/>
                        <a:latin typeface="+mn-ea"/>
                        <a:ea typeface="+mn-ea"/>
                        <a:cs typeface="+mn-cs"/>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bl>
          </a:graphicData>
        </a:graphic>
      </p:graphicFrame>
      <p:sp>
        <p:nvSpPr>
          <p:cNvPr id="13" name="内容占位符 2"/>
          <p:cNvSpPr txBox="1"/>
          <p:nvPr/>
        </p:nvSpPr>
        <p:spPr>
          <a:xfrm>
            <a:off x="907627" y="4070773"/>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a:xfrm>
            <a:off x="377022" y="154183"/>
            <a:ext cx="8280000" cy="504000"/>
          </a:xfrm>
        </p:spPr>
        <p:txBody>
          <a:bodyPr vert="horz"/>
          <a:lstStyle/>
          <a:p>
            <a:r>
              <a:rPr lang="en-US" altLang="zh-CN" dirty="0">
                <a:solidFill>
                  <a:srgbClr val="A60000"/>
                </a:solidFill>
                <a:latin typeface="微软雅黑" panose="020B0503020204020204" charset="-122"/>
                <a:ea typeface="微软雅黑" panose="020B0503020204020204" charset="-122"/>
              </a:rPr>
              <a:t>PCCM</a:t>
            </a:r>
            <a:r>
              <a:rPr lang="zh-CN" altLang="en-US" dirty="0">
                <a:solidFill>
                  <a:srgbClr val="A60000"/>
                </a:solidFill>
                <a:latin typeface="微软雅黑" panose="020B0503020204020204" charset="-122"/>
                <a:ea typeface="微软雅黑" panose="020B0503020204020204" charset="-122"/>
              </a:rPr>
              <a:t>规范化建设指导流程</a:t>
            </a:r>
            <a:br>
              <a:rPr lang="zh-CN" altLang="en-US" dirty="0">
                <a:solidFill>
                  <a:srgbClr val="A60000"/>
                </a:solidFill>
                <a:latin typeface="微软雅黑" panose="020B0503020204020204" charset="-122"/>
                <a:ea typeface="微软雅黑" panose="020B0503020204020204" charset="-122"/>
              </a:rPr>
            </a:br>
            <a:endParaRPr lang="zh-CN" altLang="en-US" dirty="0"/>
          </a:p>
        </p:txBody>
      </p:sp>
      <p:pic>
        <p:nvPicPr>
          <p:cNvPr id="11" name="图片 10"/>
          <p:cNvPicPr>
            <a:picLocks noChangeAspect="1"/>
          </p:cNvPicPr>
          <p:nvPr/>
        </p:nvPicPr>
        <p:blipFill>
          <a:blip r:embed="rId4"/>
          <a:stretch>
            <a:fillRect/>
          </a:stretch>
        </p:blipFill>
        <p:spPr>
          <a:xfrm>
            <a:off x="1766770" y="966030"/>
            <a:ext cx="2002979" cy="1038294"/>
          </a:xfrm>
          <a:prstGeom prst="rect">
            <a:avLst/>
          </a:prstGeom>
        </p:spPr>
      </p:pic>
      <p:pic>
        <p:nvPicPr>
          <p:cNvPr id="12" name="图片 11"/>
          <p:cNvPicPr>
            <a:picLocks noChangeAspect="1"/>
          </p:cNvPicPr>
          <p:nvPr/>
        </p:nvPicPr>
        <p:blipFill>
          <a:blip r:embed="rId5"/>
          <a:stretch>
            <a:fillRect/>
          </a:stretch>
        </p:blipFill>
        <p:spPr>
          <a:xfrm>
            <a:off x="5457232" y="979010"/>
            <a:ext cx="1927274" cy="1012333"/>
          </a:xfrm>
          <a:prstGeom prst="rect">
            <a:avLst/>
          </a:prstGeom>
        </p:spPr>
      </p:pic>
      <p:sp>
        <p:nvSpPr>
          <p:cNvPr id="22" name="加号 21"/>
          <p:cNvSpPr/>
          <p:nvPr/>
        </p:nvSpPr>
        <p:spPr>
          <a:xfrm>
            <a:off x="4374959" y="1280055"/>
            <a:ext cx="477063" cy="462079"/>
          </a:xfrm>
          <a:prstGeom prst="mathPlus">
            <a:avLst/>
          </a:prstGeom>
          <a:solidFill>
            <a:srgbClr val="A6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3" name="矩形 22"/>
          <p:cNvSpPr/>
          <p:nvPr/>
        </p:nvSpPr>
        <p:spPr>
          <a:xfrm>
            <a:off x="2606010" y="3117933"/>
            <a:ext cx="2760058" cy="7455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600" dirty="0">
              <a:solidFill>
                <a:schemeClr val="tx1"/>
              </a:solidFill>
            </a:endParaRPr>
          </a:p>
        </p:txBody>
      </p:sp>
      <p:graphicFrame>
        <p:nvGraphicFramePr>
          <p:cNvPr id="24" name="图示 23"/>
          <p:cNvGraphicFramePr/>
          <p:nvPr>
            <p:custDataLst>
              <p:tags r:id="rId6"/>
            </p:custDataLst>
          </p:nvPr>
        </p:nvGraphicFramePr>
        <p:xfrm>
          <a:off x="241018" y="2212762"/>
          <a:ext cx="8647066" cy="8539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矩形: 圆角 24"/>
          <p:cNvSpPr/>
          <p:nvPr/>
        </p:nvSpPr>
        <p:spPr>
          <a:xfrm>
            <a:off x="461340" y="2610553"/>
            <a:ext cx="1316794" cy="2205534"/>
          </a:xfrm>
          <a:prstGeom prst="roundRect">
            <a:avLst>
              <a:gd name="adj" fmla="val 16667"/>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indent="182880" defTabSz="488950">
              <a:lnSpc>
                <a:spcPct val="130000"/>
              </a:lnSpc>
              <a:spcBef>
                <a:spcPct val="0"/>
              </a:spcBef>
              <a:spcAft>
                <a:spcPct val="15000"/>
              </a:spcAft>
              <a:buChar char="•"/>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指导专家</a:t>
            </a:r>
            <a:r>
              <a:rPr lang="zh-CN" altLang="en-US" sz="1050" dirty="0">
                <a:solidFill>
                  <a:srgbClr val="000000">
                    <a:hueOff val="0"/>
                    <a:satOff val="0"/>
                    <a:lumOff val="0"/>
                    <a:alphaOff val="0"/>
                  </a:srgbClr>
                </a:solidFill>
                <a:latin typeface="微软雅黑" panose="020B0503020204020204" charset="-122"/>
                <a:ea typeface="微软雅黑" panose="020B0503020204020204" charset="-122"/>
                <a:cs typeface="Times New Roman" panose="02020603050405020304" pitchFamily="18" charset="0"/>
              </a:rPr>
              <a:t>组长主持整场认定</a:t>
            </a:r>
            <a:endParaRPr lang="zh-CN" altLang="en-US" sz="1050" dirty="0">
              <a:solidFill>
                <a:srgbClr val="000000">
                  <a:hueOff val="0"/>
                  <a:satOff val="0"/>
                  <a:lumOff val="0"/>
                  <a:alphaOff val="0"/>
                </a:srgbClr>
              </a:solidFill>
              <a:latin typeface="微软雅黑" panose="020B0503020204020204" charset="-122"/>
              <a:ea typeface="微软雅黑" panose="020B0503020204020204" charset="-122"/>
              <a:cs typeface="Times New Roman" panose="02020603050405020304" pitchFamily="18" charset="0"/>
            </a:endParaRPr>
          </a:p>
          <a:p>
            <a:pPr lvl="0" indent="182880" defTabSz="488950">
              <a:lnSpc>
                <a:spcPct val="130000"/>
              </a:lnSpc>
              <a:spcBef>
                <a:spcPct val="0"/>
              </a:spcBef>
              <a:spcAft>
                <a:spcPct val="15000"/>
              </a:spcAft>
              <a:buChar char="•"/>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迎审</a:t>
            </a:r>
            <a:r>
              <a:rPr lang="zh-CN" altLang="zh-CN" sz="1050" b="1" dirty="0">
                <a:solidFill>
                  <a:srgbClr val="C00000"/>
                </a:solidFill>
                <a:latin typeface="微软雅黑" panose="020B0503020204020204" charset="-122"/>
                <a:ea typeface="微软雅黑" panose="020B0503020204020204" charset="-122"/>
                <a:cs typeface="Times New Roman" panose="02020603050405020304" pitchFamily="18" charset="0"/>
              </a:rPr>
              <a:t>医院</a:t>
            </a:r>
            <a:r>
              <a:rPr lang="zh-CN" altLang="zh-CN" sz="1050" dirty="0">
                <a:solidFill>
                  <a:srgbClr val="000000">
                    <a:hueOff val="0"/>
                    <a:satOff val="0"/>
                    <a:lumOff val="0"/>
                    <a:alphaOff val="0"/>
                  </a:srgbClr>
                </a:solidFill>
                <a:latin typeface="微软雅黑" panose="020B0503020204020204" charset="-122"/>
                <a:ea typeface="微软雅黑" panose="020B0503020204020204" charset="-122"/>
                <a:cs typeface="Times New Roman" panose="02020603050405020304" pitchFamily="18" charset="0"/>
              </a:rPr>
              <a:t>领导致辞</a:t>
            </a:r>
            <a:endParaRPr lang="zh-CN" altLang="en-US" sz="1050" dirty="0">
              <a:solidFill>
                <a:srgbClr val="000000">
                  <a:hueOff val="0"/>
                  <a:satOff val="0"/>
                  <a:lumOff val="0"/>
                  <a:alphaOff val="0"/>
                </a:srgbClr>
              </a:solidFill>
              <a:latin typeface="微软雅黑" panose="020B0503020204020204" charset="-122"/>
              <a:ea typeface="微软雅黑" panose="020B0503020204020204" charset="-122"/>
              <a:cs typeface="Times New Roman" panose="02020603050405020304" pitchFamily="18" charset="0"/>
            </a:endParaRPr>
          </a:p>
          <a:p>
            <a:pPr algn="ctr">
              <a:lnSpc>
                <a:spcPct val="130000"/>
              </a:lnSpc>
            </a:pPr>
            <a:endParaRPr lang="zh-CN" altLang="en-US" sz="1050" dirty="0">
              <a:latin typeface="微软雅黑" panose="020B0503020204020204" charset="-122"/>
              <a:ea typeface="微软雅黑" panose="020B0503020204020204" charset="-122"/>
            </a:endParaRPr>
          </a:p>
        </p:txBody>
      </p:sp>
      <p:sp>
        <p:nvSpPr>
          <p:cNvPr id="26" name="矩形: 圆角 25"/>
          <p:cNvSpPr/>
          <p:nvPr/>
        </p:nvSpPr>
        <p:spPr>
          <a:xfrm>
            <a:off x="3559447" y="3114088"/>
            <a:ext cx="2560194" cy="70204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a:lnSpc>
                <a:spcPct val="130000"/>
              </a:lnSpc>
              <a:buFont typeface="Arial" panose="020B0604020202020204" pitchFamily="34" charset="0"/>
              <a:buChar char="•"/>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指导专家与科室互动</a:t>
            </a:r>
            <a:endParaRPr lang="en-US" altLang="zh-CN" sz="1050" b="1" dirty="0">
              <a:solidFill>
                <a:srgbClr val="C00000"/>
              </a:solidFill>
              <a:latin typeface="微软雅黑" panose="020B0503020204020204" charset="-122"/>
              <a:ea typeface="微软雅黑" panose="020B0503020204020204" charset="-122"/>
              <a:cs typeface="Times New Roman" panose="02020603050405020304" pitchFamily="18" charset="0"/>
            </a:endParaRPr>
          </a:p>
          <a:p>
            <a:pPr marL="171450" lvl="0" indent="-171450">
              <a:lnSpc>
                <a:spcPct val="130000"/>
              </a:lnSpc>
              <a:buFont typeface="Arial" panose="020B0604020202020204" pitchFamily="34" charset="0"/>
              <a:buChar char="•"/>
            </a:pPr>
            <a:r>
              <a:rPr lang="zh-CN" altLang="zh-CN" sz="1100" dirty="0">
                <a:solidFill>
                  <a:schemeClr val="tx1"/>
                </a:solidFill>
                <a:latin typeface="微软雅黑" panose="020B0503020204020204" charset="-122"/>
                <a:ea typeface="微软雅黑" panose="020B0503020204020204" charset="-122"/>
                <a:cs typeface="Times New Roman" panose="02020603050405020304" pitchFamily="18" charset="0"/>
              </a:rPr>
              <a:t>部门建制与设备</a:t>
            </a:r>
            <a:r>
              <a:rPr lang="zh-CN" altLang="en-US" sz="1100" dirty="0">
                <a:solidFill>
                  <a:schemeClr val="tx1"/>
                </a:solidFill>
                <a:latin typeface="微软雅黑" panose="020B0503020204020204" charset="-122"/>
                <a:ea typeface="微软雅黑" panose="020B0503020204020204" charset="-122"/>
                <a:cs typeface="Times New Roman" panose="02020603050405020304" pitchFamily="18" charset="0"/>
              </a:rPr>
              <a:t>、工作量核查</a:t>
            </a:r>
            <a:endParaRPr lang="en-US" altLang="zh-CN" sz="11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marL="171450" lvl="0" indent="-171450">
              <a:lnSpc>
                <a:spcPct val="130000"/>
              </a:lnSpc>
              <a:buFont typeface="Arial" panose="020B0604020202020204" pitchFamily="34" charset="0"/>
              <a:buChar char="•"/>
            </a:pPr>
            <a:r>
              <a:rPr lang="zh-CN" altLang="zh-CN" sz="1100" dirty="0">
                <a:solidFill>
                  <a:schemeClr val="tx1"/>
                </a:solidFill>
                <a:latin typeface="微软雅黑" panose="020B0503020204020204" charset="-122"/>
                <a:ea typeface="微软雅黑" panose="020B0503020204020204" charset="-122"/>
                <a:cs typeface="Times New Roman" panose="02020603050405020304" pitchFamily="18" charset="0"/>
              </a:rPr>
              <a:t>医务人员</a:t>
            </a:r>
            <a:r>
              <a:rPr lang="zh-CN" altLang="en-US" sz="1100" dirty="0">
                <a:solidFill>
                  <a:schemeClr val="tx1"/>
                </a:solidFill>
                <a:latin typeface="微软雅黑" panose="020B0503020204020204" charset="-122"/>
                <a:ea typeface="微软雅黑" panose="020B0503020204020204" charset="-122"/>
                <a:cs typeface="Times New Roman" panose="02020603050405020304" pitchFamily="18" charset="0"/>
              </a:rPr>
              <a:t>能力</a:t>
            </a:r>
            <a:r>
              <a:rPr lang="zh-CN" altLang="zh-CN" sz="1100" dirty="0">
                <a:solidFill>
                  <a:schemeClr val="tx1"/>
                </a:solidFill>
                <a:latin typeface="微软雅黑" panose="020B0503020204020204" charset="-122"/>
                <a:ea typeface="微软雅黑" panose="020B0503020204020204" charset="-122"/>
                <a:cs typeface="Times New Roman" panose="02020603050405020304" pitchFamily="18" charset="0"/>
              </a:rPr>
              <a:t>及患者</a:t>
            </a:r>
            <a:r>
              <a:rPr lang="zh-CN" altLang="en-US" sz="1100" dirty="0">
                <a:solidFill>
                  <a:schemeClr val="tx1"/>
                </a:solidFill>
                <a:latin typeface="微软雅黑" panose="020B0503020204020204" charset="-122"/>
                <a:ea typeface="微软雅黑" panose="020B0503020204020204" charset="-122"/>
                <a:cs typeface="Times New Roman" panose="02020603050405020304" pitchFamily="18" charset="0"/>
              </a:rPr>
              <a:t>教育工作核查</a:t>
            </a:r>
            <a:endParaRPr lang="zh-CN" altLang="zh-CN" sz="1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27" name="矩形: 圆角 26"/>
          <p:cNvSpPr/>
          <p:nvPr/>
        </p:nvSpPr>
        <p:spPr>
          <a:xfrm>
            <a:off x="5688748" y="2858882"/>
            <a:ext cx="1261502" cy="81067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92075">
              <a:lnSpc>
                <a:spcPct val="130000"/>
              </a:lnSpc>
              <a:spcAft>
                <a:spcPts val="0"/>
              </a:spcAft>
              <a:buFont typeface="Arial" panose="020B0604020202020204" pitchFamily="34" charset="0"/>
              <a:buChar char="•"/>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指导专家</a:t>
            </a:r>
            <a:r>
              <a:rPr lang="zh-CN" altLang="en-US" sz="1000" kern="100" dirty="0">
                <a:solidFill>
                  <a:schemeClr val="tx1"/>
                </a:solidFill>
                <a:latin typeface="微软雅黑" panose="020B0503020204020204" charset="-122"/>
                <a:ea typeface="微软雅黑" panose="020B0503020204020204" charset="-122"/>
                <a:cs typeface="Times New Roman" panose="02020603050405020304" pitchFamily="18" charset="0"/>
              </a:rPr>
              <a:t>反馈</a:t>
            </a:r>
            <a:endParaRPr lang="zh-CN" altLang="zh-CN" sz="700"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28" name="矩形: 圆角 27"/>
          <p:cNvSpPr/>
          <p:nvPr/>
        </p:nvSpPr>
        <p:spPr>
          <a:xfrm>
            <a:off x="7044073" y="2554954"/>
            <a:ext cx="1522845" cy="206246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92075">
              <a:lnSpc>
                <a:spcPct val="130000"/>
              </a:lnSpc>
              <a:buFont typeface="Arial" panose="020B0604020202020204" pitchFamily="34" charset="0"/>
              <a:buChar char="•"/>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指导</a:t>
            </a:r>
            <a:r>
              <a:rPr lang="zh-CN" altLang="zh-CN" sz="1050" b="1" dirty="0">
                <a:solidFill>
                  <a:srgbClr val="C00000"/>
                </a:solidFill>
                <a:latin typeface="微软雅黑" panose="020B0503020204020204" charset="-122"/>
                <a:ea typeface="微软雅黑" panose="020B0503020204020204" charset="-122"/>
                <a:cs typeface="Times New Roman" panose="02020603050405020304" pitchFamily="18" charset="0"/>
              </a:rPr>
              <a:t>专家</a:t>
            </a:r>
            <a:r>
              <a:rPr lang="zh-CN" altLang="zh-CN" sz="1000" kern="100" dirty="0">
                <a:solidFill>
                  <a:schemeClr val="tx1"/>
                </a:solidFill>
                <a:latin typeface="微软雅黑" panose="020B0503020204020204" charset="-122"/>
                <a:ea typeface="微软雅黑" panose="020B0503020204020204" charset="-122"/>
                <a:cs typeface="Times New Roman" panose="02020603050405020304" pitchFamily="18" charset="0"/>
              </a:rPr>
              <a:t>讨论</a:t>
            </a:r>
            <a:r>
              <a:rPr lang="zh-CN" altLang="en-US" sz="1000" kern="100" dirty="0">
                <a:solidFill>
                  <a:schemeClr val="tx1"/>
                </a:solidFill>
                <a:latin typeface="微软雅黑" panose="020B0503020204020204" charset="-122"/>
                <a:ea typeface="微软雅黑" panose="020B0503020204020204" charset="-122"/>
                <a:cs typeface="Times New Roman" panose="02020603050405020304" pitchFamily="18" charset="0"/>
              </a:rPr>
              <a:t>、</a:t>
            </a:r>
            <a:r>
              <a:rPr lang="zh-CN" altLang="zh-CN" sz="1000" kern="100" dirty="0">
                <a:solidFill>
                  <a:schemeClr val="tx1"/>
                </a:solidFill>
                <a:latin typeface="微软雅黑" panose="020B0503020204020204" charset="-122"/>
                <a:ea typeface="微软雅黑" panose="020B0503020204020204" charset="-122"/>
                <a:cs typeface="Times New Roman" panose="02020603050405020304" pitchFamily="18" charset="0"/>
              </a:rPr>
              <a:t>线上打分</a:t>
            </a:r>
            <a:endParaRPr lang="en-US" altLang="zh-CN" sz="1000" kern="1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indent="92075">
              <a:lnSpc>
                <a:spcPct val="130000"/>
              </a:lnSpc>
              <a:buFont typeface="Arial" panose="020B0604020202020204" pitchFamily="34" charset="0"/>
              <a:buChar char="•"/>
            </a:pPr>
            <a:r>
              <a:rPr lang="zh-CN" altLang="en-US" sz="1000" kern="100" dirty="0">
                <a:solidFill>
                  <a:schemeClr val="tx1"/>
                </a:solidFill>
                <a:latin typeface="微软雅黑" panose="020B0503020204020204" charset="-122"/>
                <a:ea typeface="微软雅黑" panose="020B0503020204020204" charset="-122"/>
                <a:cs typeface="Times New Roman" panose="02020603050405020304" pitchFamily="18" charset="0"/>
              </a:rPr>
              <a:t>在线</a:t>
            </a:r>
            <a:r>
              <a:rPr lang="zh-CN" altLang="zh-CN" sz="1000" kern="100" dirty="0">
                <a:solidFill>
                  <a:schemeClr val="tx1"/>
                </a:solidFill>
                <a:latin typeface="微软雅黑" panose="020B0503020204020204" charset="-122"/>
                <a:ea typeface="微软雅黑" panose="020B0503020204020204" charset="-122"/>
                <a:cs typeface="Times New Roman" panose="02020603050405020304" pitchFamily="18" charset="0"/>
              </a:rPr>
              <a:t>填写或书写拍照上传</a:t>
            </a:r>
            <a:r>
              <a:rPr lang="zh-CN" altLang="en-US" sz="1000" kern="100" dirty="0">
                <a:solidFill>
                  <a:schemeClr val="tx1"/>
                </a:solidFill>
                <a:latin typeface="微软雅黑" panose="020B0503020204020204" charset="-122"/>
                <a:ea typeface="微软雅黑" panose="020B0503020204020204" charset="-122"/>
                <a:cs typeface="Times New Roman" panose="02020603050405020304" pitchFamily="18" charset="0"/>
              </a:rPr>
              <a:t>反馈意见</a:t>
            </a:r>
            <a:endParaRPr lang="zh-CN" altLang="en-US" sz="1000" dirty="0">
              <a:solidFill>
                <a:schemeClr val="tx1"/>
              </a:solidFill>
              <a:latin typeface="微软雅黑" panose="020B0503020204020204" charset="-122"/>
              <a:ea typeface="微软雅黑" panose="020B0503020204020204" charset="-122"/>
            </a:endParaRPr>
          </a:p>
        </p:txBody>
      </p:sp>
      <p:sp>
        <p:nvSpPr>
          <p:cNvPr id="30" name="矩形: 圆角 29"/>
          <p:cNvSpPr/>
          <p:nvPr/>
        </p:nvSpPr>
        <p:spPr>
          <a:xfrm>
            <a:off x="2131391" y="2388712"/>
            <a:ext cx="1217566" cy="218114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indent="182880">
              <a:lnSpc>
                <a:spcPct val="130000"/>
              </a:lnSpc>
              <a:buFont typeface="Arial" panose="020B0604020202020204" pitchFamily="34" charset="0"/>
              <a:buChar char="•"/>
            </a:pP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迎审医院</a:t>
            </a:r>
            <a:r>
              <a:rPr lang="zh-CN" altLang="zh-CN" sz="1050" b="1" dirty="0">
                <a:solidFill>
                  <a:srgbClr val="C00000"/>
                </a:solidFill>
                <a:latin typeface="微软雅黑" panose="020B0503020204020204" charset="-122"/>
                <a:ea typeface="微软雅黑" panose="020B0503020204020204" charset="-122"/>
                <a:cs typeface="Times New Roman" panose="02020603050405020304" pitchFamily="18" charset="0"/>
              </a:rPr>
              <a:t>科室</a:t>
            </a:r>
            <a:r>
              <a:rPr lang="zh-CN" altLang="en-US" sz="1050" b="1" dirty="0">
                <a:solidFill>
                  <a:srgbClr val="C00000"/>
                </a:solidFill>
                <a:latin typeface="微软雅黑" panose="020B0503020204020204" charset="-122"/>
                <a:ea typeface="微软雅黑" panose="020B0503020204020204" charset="-122"/>
                <a:cs typeface="Times New Roman" panose="02020603050405020304" pitchFamily="18" charset="0"/>
              </a:rPr>
              <a:t>主任</a:t>
            </a:r>
            <a:r>
              <a:rPr lang="zh-CN" altLang="en-US" sz="1000" dirty="0">
                <a:solidFill>
                  <a:schemeClr val="tx1"/>
                </a:solidFill>
                <a:latin typeface="微软雅黑" panose="020B0503020204020204" charset="-122"/>
                <a:ea typeface="微软雅黑" panose="020B0503020204020204" charset="-122"/>
                <a:cs typeface="Times New Roman" panose="02020603050405020304" pitchFamily="18" charset="0"/>
              </a:rPr>
              <a:t>或</a:t>
            </a:r>
            <a:r>
              <a:rPr lang="en-US" altLang="zh-CN" sz="1000" dirty="0">
                <a:solidFill>
                  <a:schemeClr val="tx1"/>
                </a:solidFill>
                <a:latin typeface="微软雅黑" panose="020B0503020204020204" charset="-122"/>
                <a:ea typeface="微软雅黑" panose="020B0503020204020204" charset="-122"/>
                <a:cs typeface="Times New Roman" panose="02020603050405020304" pitchFamily="18" charset="0"/>
              </a:rPr>
              <a:t>PCCM</a:t>
            </a:r>
            <a:r>
              <a:rPr lang="zh-CN" altLang="en-US" sz="1000" dirty="0">
                <a:solidFill>
                  <a:schemeClr val="tx1"/>
                </a:solidFill>
                <a:latin typeface="微软雅黑" panose="020B0503020204020204" charset="-122"/>
                <a:ea typeface="微软雅黑" panose="020B0503020204020204" charset="-122"/>
                <a:cs typeface="Times New Roman" panose="02020603050405020304" pitchFamily="18" charset="0"/>
              </a:rPr>
              <a:t>规建负责人汇报</a:t>
            </a:r>
            <a:endParaRPr lang="zh-CN" altLang="en-US" sz="1000" dirty="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olidFill>
                  <a:srgbClr val="A60000"/>
                </a:solidFill>
                <a:latin typeface="微软雅黑" panose="020B0503020204020204" charset="-122"/>
                <a:ea typeface="微软雅黑" panose="020B0503020204020204" charset="-122"/>
              </a:rPr>
              <a:t>工作效率（二）</a:t>
            </a:r>
            <a:endParaRPr lang="zh-CN" altLang="en-US" dirty="0">
              <a:solidFill>
                <a:srgbClr val="A60000"/>
              </a:solidFill>
              <a:latin typeface="微软雅黑" panose="020B0503020204020204" charset="-122"/>
              <a:ea typeface="微软雅黑" panose="020B0503020204020204" charset="-122"/>
            </a:endParaRPr>
          </a:p>
        </p:txBody>
      </p:sp>
      <p:sp>
        <p:nvSpPr>
          <p:cNvPr id="5" name="内容占位符 2"/>
          <p:cNvSpPr txBox="1"/>
          <p:nvPr/>
        </p:nvSpPr>
        <p:spPr>
          <a:xfrm>
            <a:off x="955040" y="3560478"/>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6" name="表格 9"/>
          <p:cNvGraphicFramePr/>
          <p:nvPr/>
        </p:nvGraphicFramePr>
        <p:xfrm>
          <a:off x="366521" y="931478"/>
          <a:ext cx="6931008" cy="2175258"/>
        </p:xfrm>
        <a:graphic>
          <a:graphicData uri="http://schemas.openxmlformats.org/drawingml/2006/table">
            <a:tbl>
              <a:tblPr firstRow="1" bandRow="1">
                <a:tableStyleId>{5C22544A-7EE6-4342-B048-85BDC9FD1C3A}</a:tableStyleId>
              </a:tblPr>
              <a:tblGrid>
                <a:gridCol w="4082902"/>
                <a:gridCol w="2848106"/>
              </a:tblGrid>
              <a:tr h="426175">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6175">
                <a:tc>
                  <a:txBody>
                    <a:bodyPr/>
                    <a:lstStyle/>
                    <a:p>
                      <a:pPr algn="l" fontAlgn="ctr"/>
                      <a:r>
                        <a:rPr lang="zh-CN" altLang="en-US" sz="1400" b="1" i="0" u="none" strike="noStrike" dirty="0">
                          <a:solidFill>
                            <a:srgbClr val="000000"/>
                          </a:solidFill>
                          <a:effectLst/>
                          <a:latin typeface="+mn-ea"/>
                          <a:ea typeface="+mn-ea"/>
                        </a:rPr>
                        <a:t>单病种平均住院日：自发性气胸</a:t>
                      </a:r>
                      <a:endParaRPr lang="zh-CN" altLang="en-US" sz="1400" b="1" i="0" u="none" strike="noStrike" dirty="0">
                        <a:solidFill>
                          <a:srgbClr val="000000"/>
                        </a:solidFill>
                        <a:effectLst/>
                        <a:latin typeface="+mn-ea"/>
                        <a:ea typeface="+mn-ea"/>
                      </a:endParaRPr>
                    </a:p>
                  </a:txBody>
                  <a:tcPr marL="7620" marR="7620" marT="7620" marB="0" anchor="ctr">
                    <a:solidFill>
                      <a:schemeClr val="bg1">
                        <a:lumMod val="85000"/>
                      </a:schemeClr>
                    </a:solidFill>
                  </a:tcPr>
                </a:tc>
                <a:tc>
                  <a:txBody>
                    <a:bodyPr/>
                    <a:lstStyle/>
                    <a:p>
                      <a:endParaRPr lang="zh-CN" altLang="en-US" sz="1400" b="1" dirty="0">
                        <a:latin typeface="+mn-ea"/>
                        <a:ea typeface="+mn-ea"/>
                      </a:endParaRPr>
                    </a:p>
                  </a:txBody>
                  <a:tcPr>
                    <a:solidFill>
                      <a:schemeClr val="bg1">
                        <a:lumMod val="85000"/>
                      </a:schemeClr>
                    </a:solidFill>
                  </a:tcPr>
                </a:tc>
              </a:tr>
              <a:tr h="426175">
                <a:tc>
                  <a:txBody>
                    <a:bodyPr/>
                    <a:lstStyle/>
                    <a:p>
                      <a:pPr algn="l" fontAlgn="ctr"/>
                      <a:r>
                        <a:rPr lang="zh-CN" altLang="en-US" sz="1400" b="1" i="0" u="none" strike="noStrike" dirty="0">
                          <a:solidFill>
                            <a:srgbClr val="000000"/>
                          </a:solidFill>
                          <a:effectLst/>
                          <a:latin typeface="+mn-ea"/>
                          <a:ea typeface="+mn-ea"/>
                        </a:rPr>
                        <a:t>单病种平均住院日：社区获得性肺炎</a:t>
                      </a:r>
                      <a:endParaRPr lang="zh-CN" altLang="en-US" sz="1400" b="1" i="0" u="none" strike="noStrike" dirty="0">
                        <a:solidFill>
                          <a:srgbClr val="000000"/>
                        </a:solidFill>
                        <a:effectLst/>
                        <a:latin typeface="+mn-ea"/>
                        <a:ea typeface="+mn-ea"/>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r h="426175">
                <a:tc>
                  <a:txBody>
                    <a:bodyPr/>
                    <a:lstStyle/>
                    <a:p>
                      <a:pPr algn="l" fontAlgn="ctr"/>
                      <a:r>
                        <a:rPr lang="zh-CN" altLang="en-US" sz="1400" b="1" i="0" u="none" strike="noStrike" dirty="0">
                          <a:solidFill>
                            <a:srgbClr val="000000"/>
                          </a:solidFill>
                          <a:effectLst/>
                          <a:latin typeface="+mn-ea"/>
                          <a:ea typeface="+mn-ea"/>
                        </a:rPr>
                        <a:t>单病种平均住院日：支气管哮喘急性发作（非危重）</a:t>
                      </a:r>
                      <a:endParaRPr lang="zh-CN" altLang="en-US" sz="1400" b="1" i="0" u="none" strike="noStrike" dirty="0">
                        <a:solidFill>
                          <a:srgbClr val="000000"/>
                        </a:solidFill>
                        <a:effectLst/>
                        <a:latin typeface="+mn-ea"/>
                        <a:ea typeface="+mn-ea"/>
                      </a:endParaRPr>
                    </a:p>
                  </a:txBody>
                  <a:tcPr marL="7620" marR="7620" marT="7620" marB="0" anchor="ctr">
                    <a:solidFill>
                      <a:srgbClr val="D9D9D9"/>
                    </a:solidFill>
                  </a:tcPr>
                </a:tc>
                <a:tc>
                  <a:txBody>
                    <a:bodyPr/>
                    <a:lstStyle/>
                    <a:p>
                      <a:endParaRPr lang="zh-CN" altLang="en-US" sz="1400" b="1" dirty="0">
                        <a:latin typeface="+mn-ea"/>
                        <a:ea typeface="+mn-ea"/>
                      </a:endParaRPr>
                    </a:p>
                  </a:txBody>
                  <a:tcPr>
                    <a:solidFill>
                      <a:srgbClr val="D9D9D9"/>
                    </a:solidFill>
                  </a:tcPr>
                </a:tc>
              </a:tr>
              <a:tr h="470558">
                <a:tc>
                  <a:txBody>
                    <a:bodyPr/>
                    <a:lstStyle/>
                    <a:p>
                      <a:pPr algn="l" fontAlgn="ctr"/>
                      <a:r>
                        <a:rPr lang="zh-CN" altLang="en-US" sz="1400" b="1" i="0" u="none" strike="noStrike" dirty="0">
                          <a:solidFill>
                            <a:srgbClr val="000000"/>
                          </a:solidFill>
                          <a:effectLst/>
                          <a:latin typeface="+mn-ea"/>
                          <a:ea typeface="+mn-ea"/>
                        </a:rPr>
                        <a:t>单病种平均住院日：慢性阻塞性肺疾病急性加重</a:t>
                      </a:r>
                      <a:endParaRPr lang="zh-CN" altLang="en-US" sz="1400" b="1" i="0" u="none" strike="noStrike" dirty="0">
                        <a:solidFill>
                          <a:srgbClr val="000000"/>
                        </a:solidFill>
                        <a:effectLst/>
                        <a:latin typeface="+mn-ea"/>
                        <a:ea typeface="+mn-ea"/>
                      </a:endParaRPr>
                    </a:p>
                  </a:txBody>
                  <a:tcPr marL="7620" marR="7620" marT="762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olidFill>
                  <a:srgbClr val="A60000"/>
                </a:solidFill>
                <a:latin typeface="微软雅黑" panose="020B0503020204020204" charset="-122"/>
                <a:ea typeface="微软雅黑" panose="020B0503020204020204" charset="-122"/>
              </a:rPr>
              <a:t>辐射能力</a:t>
            </a:r>
            <a:endParaRPr lang="zh-CN" altLang="en-US" dirty="0">
              <a:solidFill>
                <a:srgbClr val="A60000"/>
              </a:solidFill>
              <a:latin typeface="微软雅黑" panose="020B0503020204020204" charset="-122"/>
              <a:ea typeface="微软雅黑" panose="020B0503020204020204" charset="-122"/>
            </a:endParaRPr>
          </a:p>
        </p:txBody>
      </p:sp>
      <p:sp>
        <p:nvSpPr>
          <p:cNvPr id="5" name="内容占位符 2"/>
          <p:cNvSpPr txBox="1"/>
          <p:nvPr/>
        </p:nvSpPr>
        <p:spPr>
          <a:xfrm>
            <a:off x="895311" y="3934528"/>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6" name="表格 9"/>
          <p:cNvGraphicFramePr/>
          <p:nvPr/>
        </p:nvGraphicFramePr>
        <p:xfrm>
          <a:off x="354418" y="829339"/>
          <a:ext cx="6945185" cy="2178870"/>
        </p:xfrm>
        <a:graphic>
          <a:graphicData uri="http://schemas.openxmlformats.org/drawingml/2006/table">
            <a:tbl>
              <a:tblPr firstRow="1" bandRow="1">
                <a:tableStyleId>{5C22544A-7EE6-4342-B048-85BDC9FD1C3A}</a:tableStyleId>
              </a:tblPr>
              <a:tblGrid>
                <a:gridCol w="2346155"/>
                <a:gridCol w="4599030"/>
              </a:tblGrid>
              <a:tr h="415516">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652">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多学科诊疗（</a:t>
                      </a:r>
                      <a:r>
                        <a:rPr lang="en-US" altLang="zh-CN" sz="1400" b="1" i="0" u="none" strike="noStrike" dirty="0">
                          <a:solidFill>
                            <a:srgbClr val="000000"/>
                          </a:solidFill>
                          <a:effectLst/>
                          <a:latin typeface="微软雅黑" panose="020B0503020204020204" charset="-122"/>
                          <a:ea typeface="微软雅黑" panose="020B0503020204020204" charset="-122"/>
                        </a:rPr>
                        <a:t>MDT</a:t>
                      </a:r>
                      <a:r>
                        <a:rPr lang="zh-CN" altLang="en-US" sz="1400" b="1" i="0" u="none" strike="noStrike" dirty="0">
                          <a:solidFill>
                            <a:srgbClr val="000000"/>
                          </a:solidFill>
                          <a:effectLst/>
                          <a:latin typeface="微软雅黑" panose="020B0503020204020204" charset="-122"/>
                          <a:ea typeface="微软雅黑" panose="020B0503020204020204" charset="-122"/>
                        </a:rPr>
                        <a:t>）</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solidFill>
                      <a:schemeClr val="bg1">
                        <a:lumMod val="8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85000"/>
                      </a:schemeClr>
                    </a:solidFill>
                  </a:tcPr>
                </a:tc>
              </a:tr>
              <a:tr h="429652">
                <a:tc>
                  <a:txBody>
                    <a:bodyPr/>
                    <a:lstStyle/>
                    <a:p>
                      <a:pPr algn="l" fontAlgn="ctr"/>
                      <a:r>
                        <a:rPr lang="zh-CN" altLang="en-US" sz="1400" b="1" i="0" u="none" strike="noStrike">
                          <a:solidFill>
                            <a:srgbClr val="000000"/>
                          </a:solidFill>
                          <a:effectLst/>
                          <a:latin typeface="微软雅黑" panose="020B0503020204020204" charset="-122"/>
                          <a:ea typeface="微软雅黑" panose="020B0503020204020204" charset="-122"/>
                        </a:rPr>
                        <a:t>呼吸专科医联体</a:t>
                      </a:r>
                      <a:endParaRPr lang="zh-CN" altLang="en-US" sz="1400" b="1" i="0" u="none" strike="noStrike">
                        <a:solidFill>
                          <a:srgbClr val="000000"/>
                        </a:solidFill>
                        <a:effectLst/>
                        <a:latin typeface="微软雅黑" panose="020B0503020204020204" charset="-122"/>
                        <a:ea typeface="微软雅黑" panose="020B0503020204020204" charset="-122"/>
                      </a:endParaRPr>
                    </a:p>
                  </a:txBody>
                  <a:tcPr marL="7620" marR="7620" marT="7620"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r h="429652">
                <a:tc>
                  <a:txBody>
                    <a:bodyPr/>
                    <a:lstStyle/>
                    <a:p>
                      <a:pPr algn="l" fontAlgn="ctr"/>
                      <a:r>
                        <a:rPr lang="zh-CN" altLang="en-US" sz="1400" b="1" i="0" u="none" strike="noStrike">
                          <a:solidFill>
                            <a:srgbClr val="000000"/>
                          </a:solidFill>
                          <a:effectLst/>
                          <a:latin typeface="微软雅黑" panose="020B0503020204020204" charset="-122"/>
                          <a:ea typeface="微软雅黑" panose="020B0503020204020204" charset="-122"/>
                        </a:rPr>
                        <a:t>远程医疗平台</a:t>
                      </a:r>
                      <a:endParaRPr lang="zh-CN" altLang="en-US" sz="1400" b="1" i="0" u="none" strike="noStrike">
                        <a:solidFill>
                          <a:srgbClr val="000000"/>
                        </a:solidFill>
                        <a:effectLst/>
                        <a:latin typeface="微软雅黑" panose="020B0503020204020204" charset="-122"/>
                        <a:ea typeface="微软雅黑" panose="020B0503020204020204" charset="-122"/>
                      </a:endParaRPr>
                    </a:p>
                  </a:txBody>
                  <a:tcPr marL="7620" marR="7620" marT="7620" marB="0" anchor="ctr">
                    <a:solidFill>
                      <a:srgbClr val="D9D9D9"/>
                    </a:solidFill>
                  </a:tcPr>
                </a:tc>
                <a:tc>
                  <a:txBody>
                    <a:bodyPr/>
                    <a:lstStyle/>
                    <a:p>
                      <a:endParaRPr lang="zh-CN" altLang="en-US" sz="1400" b="1" dirty="0">
                        <a:latin typeface="微软雅黑" panose="020B0503020204020204" charset="-122"/>
                        <a:ea typeface="微软雅黑" panose="020B0503020204020204" charset="-122"/>
                      </a:endParaRPr>
                    </a:p>
                  </a:txBody>
                  <a:tcPr>
                    <a:solidFill>
                      <a:srgbClr val="D9D9D9"/>
                    </a:solidFill>
                  </a:tcPr>
                </a:tc>
              </a:tr>
              <a:tr h="474398">
                <a:tc>
                  <a:txBody>
                    <a:bodyPr/>
                    <a:lstStyle/>
                    <a:p>
                      <a:pPr algn="l" fontAlgn="ctr"/>
                      <a:r>
                        <a:rPr lang="zh-CN" altLang="en-US" sz="1400" b="1" i="0" u="none" strike="noStrike">
                          <a:solidFill>
                            <a:srgbClr val="000000"/>
                          </a:solidFill>
                          <a:effectLst/>
                          <a:latin typeface="微软雅黑" panose="020B0503020204020204" charset="-122"/>
                          <a:ea typeface="微软雅黑" panose="020B0503020204020204" charset="-122"/>
                        </a:rPr>
                        <a:t>年度对口支援帮扶医院数</a:t>
                      </a:r>
                      <a:endParaRPr lang="zh-CN" altLang="en-US" sz="1400" b="1" i="0" u="none" strike="noStrike">
                        <a:solidFill>
                          <a:srgbClr val="000000"/>
                        </a:solidFill>
                        <a:effectLst/>
                        <a:latin typeface="微软雅黑" panose="020B0503020204020204" charset="-122"/>
                        <a:ea typeface="微软雅黑" panose="020B0503020204020204" charset="-122"/>
                      </a:endParaRPr>
                    </a:p>
                  </a:txBody>
                  <a:tcPr marL="7620" marR="7620" marT="7620"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p:txBody>
          <a:bodyPr vert="horz"/>
          <a:lstStyle/>
          <a:p>
            <a:r>
              <a:rPr lang="zh-CN" altLang="en-US" dirty="0">
                <a:solidFill>
                  <a:srgbClr val="A60000"/>
                </a:solidFill>
                <a:latin typeface="微软雅黑" panose="020B0503020204020204" charset="-122"/>
                <a:ea typeface="微软雅黑" panose="020B0503020204020204" charset="-122"/>
              </a:rPr>
              <a:t>医疗质量（一）</a:t>
            </a:r>
            <a:endParaRPr lang="zh-CN" altLang="en-US" dirty="0">
              <a:solidFill>
                <a:srgbClr val="A60000"/>
              </a:solidFill>
              <a:latin typeface="微软雅黑" panose="020B0503020204020204" charset="-122"/>
              <a:ea typeface="微软雅黑" panose="020B0503020204020204" charset="-122"/>
            </a:endParaRPr>
          </a:p>
        </p:txBody>
      </p:sp>
      <p:sp>
        <p:nvSpPr>
          <p:cNvPr id="5" name="内容占位符 2"/>
          <p:cNvSpPr txBox="1"/>
          <p:nvPr/>
        </p:nvSpPr>
        <p:spPr>
          <a:xfrm>
            <a:off x="1567056" y="3341500"/>
            <a:ext cx="5374071" cy="77330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6" name="表格 9"/>
          <p:cNvGraphicFramePr/>
          <p:nvPr/>
        </p:nvGraphicFramePr>
        <p:xfrm>
          <a:off x="378686" y="825190"/>
          <a:ext cx="6372446" cy="2146198"/>
        </p:xfrm>
        <a:graphic>
          <a:graphicData uri="http://schemas.openxmlformats.org/drawingml/2006/table">
            <a:tbl>
              <a:tblPr firstRow="1" bandRow="1">
                <a:tableStyleId>{5C22544A-7EE6-4342-B048-85BDC9FD1C3A}</a:tableStyleId>
              </a:tblPr>
              <a:tblGrid>
                <a:gridCol w="2600365"/>
                <a:gridCol w="3772081"/>
              </a:tblGrid>
              <a:tr h="378051">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30820">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临床路径</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2955" marR="2955" marT="2955" marB="0" anchor="ctr">
                    <a:solidFill>
                      <a:schemeClr val="bg1">
                        <a:lumMod val="8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85000"/>
                      </a:schemeClr>
                    </a:solidFill>
                  </a:tcPr>
                </a:tc>
              </a:tr>
              <a:tr h="430820">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单病种质量考核</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2955" marR="2955" marT="2955"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r h="430820">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临床主要诊断、病理诊断符合率</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2955" marR="2955" marT="2955" marB="0" anchor="ctr">
                    <a:solidFill>
                      <a:srgbClr val="D9D9D9"/>
                    </a:solidFill>
                  </a:tcPr>
                </a:tc>
                <a:tc>
                  <a:txBody>
                    <a:bodyPr/>
                    <a:lstStyle/>
                    <a:p>
                      <a:endParaRPr lang="zh-CN" altLang="en-US" sz="1400" b="1" dirty="0">
                        <a:latin typeface="微软雅黑" panose="020B0503020204020204" charset="-122"/>
                        <a:ea typeface="微软雅黑" panose="020B0503020204020204" charset="-122"/>
                      </a:endParaRPr>
                    </a:p>
                  </a:txBody>
                  <a:tcPr>
                    <a:solidFill>
                      <a:srgbClr val="D9D9D9"/>
                    </a:solidFill>
                  </a:tcPr>
                </a:tc>
              </a:tr>
              <a:tr h="475687">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患者满意度</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2955" marR="2955" marT="2955"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p:txBody>
          <a:bodyPr vert="horz"/>
          <a:lstStyle/>
          <a:p>
            <a:r>
              <a:rPr lang="zh-CN" altLang="en-US" dirty="0">
                <a:solidFill>
                  <a:srgbClr val="A60000"/>
                </a:solidFill>
                <a:latin typeface="微软雅黑" panose="020B0503020204020204" charset="-122"/>
                <a:ea typeface="微软雅黑" panose="020B0503020204020204" charset="-122"/>
              </a:rPr>
              <a:t>医疗质量（二）</a:t>
            </a:r>
            <a:endParaRPr lang="zh-CN" altLang="en-US" dirty="0">
              <a:solidFill>
                <a:srgbClr val="A60000"/>
              </a:solidFill>
              <a:latin typeface="微软雅黑" panose="020B0503020204020204" charset="-122"/>
              <a:ea typeface="微软雅黑" panose="020B0503020204020204" charset="-122"/>
            </a:endParaRPr>
          </a:p>
        </p:txBody>
      </p:sp>
      <p:sp>
        <p:nvSpPr>
          <p:cNvPr id="5" name="内容占位符 2"/>
          <p:cNvSpPr txBox="1"/>
          <p:nvPr/>
        </p:nvSpPr>
        <p:spPr>
          <a:xfrm>
            <a:off x="3078609" y="3410772"/>
            <a:ext cx="4402846" cy="620901"/>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6" name="表格 9"/>
          <p:cNvGraphicFramePr/>
          <p:nvPr/>
        </p:nvGraphicFramePr>
        <p:xfrm>
          <a:off x="378686" y="825190"/>
          <a:ext cx="6372446" cy="2101331"/>
        </p:xfrm>
        <a:graphic>
          <a:graphicData uri="http://schemas.openxmlformats.org/drawingml/2006/table">
            <a:tbl>
              <a:tblPr firstRow="1" bandRow="1">
                <a:tableStyleId>{5C22544A-7EE6-4342-B048-85BDC9FD1C3A}</a:tableStyleId>
              </a:tblPr>
              <a:tblGrid>
                <a:gridCol w="2600365"/>
                <a:gridCol w="3772081"/>
              </a:tblGrid>
              <a:tr h="378051">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30820">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甲级病案率</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2955" marR="2955" marT="2955"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微软雅黑" panose="020B0503020204020204" charset="-122"/>
                        <a:ea typeface="微软雅黑" panose="020B0503020204020204" charset="-122"/>
                        <a:cs typeface="+mn-cs"/>
                      </a:endParaRPr>
                    </a:p>
                  </a:txBody>
                  <a:tcPr>
                    <a:solidFill>
                      <a:srgbClr val="D9D9D9"/>
                    </a:solidFill>
                  </a:tcPr>
                </a:tc>
              </a:tr>
              <a:tr h="430820">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医疗事故（</a:t>
                      </a:r>
                      <a:r>
                        <a:rPr lang="en-US" altLang="zh-CN" sz="1400" b="1" i="0" u="none" strike="noStrike" dirty="0">
                          <a:solidFill>
                            <a:srgbClr val="000000"/>
                          </a:solidFill>
                          <a:effectLst/>
                          <a:latin typeface="微软雅黑" panose="020B0503020204020204" charset="-122"/>
                          <a:ea typeface="微软雅黑" panose="020B0503020204020204" charset="-122"/>
                        </a:rPr>
                        <a:t>3</a:t>
                      </a:r>
                      <a:r>
                        <a:rPr lang="zh-CN" altLang="en-US" sz="1400" b="1" i="0" u="none" strike="noStrike" dirty="0">
                          <a:solidFill>
                            <a:srgbClr val="000000"/>
                          </a:solidFill>
                          <a:effectLst/>
                          <a:latin typeface="微软雅黑" panose="020B0503020204020204" charset="-122"/>
                          <a:ea typeface="微软雅黑" panose="020B0503020204020204" charset="-122"/>
                        </a:rPr>
                        <a:t>年）</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2955" marR="2955" marT="2955" marB="0" anchor="ctr">
                    <a:solidFill>
                      <a:srgbClr val="F2F2F2"/>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微软雅黑" panose="020B0503020204020204" charset="-122"/>
                        <a:ea typeface="微软雅黑" panose="020B0503020204020204" charset="-122"/>
                        <a:cs typeface="+mn-cs"/>
                      </a:endParaRPr>
                    </a:p>
                  </a:txBody>
                  <a:tcPr>
                    <a:solidFill>
                      <a:srgbClr val="F2F2F2"/>
                    </a:solidFill>
                  </a:tcPr>
                </a:tc>
              </a:tr>
              <a:tr h="430820">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主诊医师负责制</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2955" marR="2955" marT="2955"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微软雅黑" panose="020B0503020204020204" charset="-122"/>
                        <a:ea typeface="微软雅黑" panose="020B0503020204020204" charset="-122"/>
                        <a:cs typeface="+mn-cs"/>
                      </a:endParaRPr>
                    </a:p>
                  </a:txBody>
                  <a:tcPr>
                    <a:solidFill>
                      <a:srgbClr val="D9D9D9"/>
                    </a:solidFill>
                  </a:tcPr>
                </a:tc>
              </a:tr>
              <a:tr h="430820">
                <a:tc>
                  <a:txBody>
                    <a:bodyPr/>
                    <a:lstStyle/>
                    <a:p>
                      <a:pPr marL="0" marR="0" lvl="0" indent="0" algn="l" defTabSz="457200" rtl="0" eaLnBrk="1" fontAlgn="ctr"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mn-ea"/>
                          <a:ea typeface="+mn-ea"/>
                          <a:cs typeface="+mn-cs"/>
                        </a:rPr>
                        <a:t>承担医院急性呼吸道传染病防疫工作情况</a:t>
                      </a:r>
                      <a:endParaRPr lang="zh-CN" altLang="en-US" sz="1400" b="1" i="0" u="none" strike="noStrike" kern="1200" dirty="0">
                        <a:solidFill>
                          <a:srgbClr val="000000"/>
                        </a:solidFill>
                        <a:effectLst/>
                        <a:latin typeface="+mn-ea"/>
                        <a:ea typeface="+mn-ea"/>
                        <a:cs typeface="+mn-cs"/>
                      </a:endParaRPr>
                    </a:p>
                  </a:txBody>
                  <a:tcPr marL="2955" marR="2955" marT="2955" marB="0" anchor="ctr">
                    <a:solidFill>
                      <a:schemeClr val="bg1">
                        <a:lumMod val="95000"/>
                      </a:schemeClr>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微软雅黑" panose="020B0503020204020204" charset="-122"/>
                        <a:ea typeface="微软雅黑" panose="020B0503020204020204" charset="-122"/>
                        <a:cs typeface="+mn-cs"/>
                      </a:endParaRPr>
                    </a:p>
                  </a:txBody>
                  <a:tcPr>
                    <a:solidFill>
                      <a:schemeClr val="bg1">
                        <a:lumMod val="95000"/>
                      </a:schemeClr>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defTabSz="685800" fontAlgn="ctr"/>
            <a:r>
              <a:rPr lang="zh-CN" altLang="en-US" dirty="0">
                <a:solidFill>
                  <a:srgbClr val="A60000"/>
                </a:solidFill>
                <a:latin typeface="微软雅黑" panose="020B0503020204020204" charset="-122"/>
                <a:ea typeface="微软雅黑" panose="020B0503020204020204" charset="-122"/>
              </a:rPr>
              <a:t>教学建制和教学任务</a:t>
            </a:r>
            <a:endParaRPr lang="zh-CN" altLang="en-US" dirty="0">
              <a:solidFill>
                <a:srgbClr val="A60000"/>
              </a:solidFill>
              <a:latin typeface="微软雅黑" panose="020B0503020204020204" charset="-122"/>
              <a:ea typeface="微软雅黑" panose="020B0503020204020204" charset="-122"/>
            </a:endParaRPr>
          </a:p>
        </p:txBody>
      </p:sp>
      <p:sp>
        <p:nvSpPr>
          <p:cNvPr id="5" name="内容占位符 2"/>
          <p:cNvSpPr txBox="1"/>
          <p:nvPr/>
        </p:nvSpPr>
        <p:spPr>
          <a:xfrm>
            <a:off x="1479203" y="4123280"/>
            <a:ext cx="4981323"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6" name="表格 9"/>
          <p:cNvGraphicFramePr/>
          <p:nvPr/>
        </p:nvGraphicFramePr>
        <p:xfrm>
          <a:off x="362773" y="837177"/>
          <a:ext cx="6945185" cy="2609162"/>
        </p:xfrm>
        <a:graphic>
          <a:graphicData uri="http://schemas.openxmlformats.org/drawingml/2006/table">
            <a:tbl>
              <a:tblPr firstRow="1" bandRow="1">
                <a:tableStyleId>{5C22544A-7EE6-4342-B048-85BDC9FD1C3A}</a:tableStyleId>
              </a:tblPr>
              <a:tblGrid>
                <a:gridCol w="3427086"/>
                <a:gridCol w="3518099"/>
              </a:tblGrid>
              <a:tr h="415516">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652">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每周科内业务学习</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chemeClr val="bg1">
                        <a:lumMod val="8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85000"/>
                      </a:schemeClr>
                    </a:solidFill>
                  </a:tcPr>
                </a:tc>
              </a:tr>
              <a:tr h="429652">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专科病房内示教室</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r h="429652">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模拟培训设备（支气管镜、机械通气、气道管理、血管穿刺等）</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rgbClr val="D9D9D9"/>
                    </a:solidFill>
                  </a:tcPr>
                </a:tc>
                <a:tc>
                  <a:txBody>
                    <a:bodyPr/>
                    <a:lstStyle/>
                    <a:p>
                      <a:endParaRPr lang="zh-CN" altLang="en-US" sz="1400" b="1" dirty="0">
                        <a:latin typeface="微软雅黑" panose="020B0503020204020204" charset="-122"/>
                        <a:ea typeface="微软雅黑" panose="020B0503020204020204" charset="-122"/>
                      </a:endParaRPr>
                    </a:p>
                  </a:txBody>
                  <a:tcPr>
                    <a:solidFill>
                      <a:srgbClr val="D9D9D9"/>
                    </a:solidFill>
                  </a:tcPr>
                </a:tc>
              </a:tr>
              <a:tr h="474398">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本科生教学</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r h="429652">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研究生招生</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微软雅黑" panose="020B0503020204020204" charset="-122"/>
                        <a:ea typeface="微软雅黑" panose="020B0503020204020204" charset="-122"/>
                        <a:cs typeface="+mn-cs"/>
                      </a:endParaRPr>
                    </a:p>
                  </a:txBody>
                  <a:tcPr>
                    <a:solidFill>
                      <a:srgbClr val="D9D9D9"/>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5715" imgH="5715" progId="TCLayout.ActiveDocument.1">
                  <p:embed/>
                </p:oleObj>
              </mc:Choice>
              <mc:Fallback>
                <p:oleObj name="think-cell 幻灯片" r:id="rId2" imgW="5715" imgH="5715" progId="TCLayout.ActiveDocument.1">
                  <p:embed/>
                  <p:pic>
                    <p:nvPicPr>
                      <p:cNvPr id="0" name="对象 1"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title"/>
          </p:nvPr>
        </p:nvSpPr>
        <p:spPr/>
        <p:txBody>
          <a:bodyPr vert="horz"/>
          <a:lstStyle/>
          <a:p>
            <a:pPr defTabSz="685800" fontAlgn="ctr"/>
            <a:r>
              <a:rPr lang="zh-CN" altLang="en-US" dirty="0">
                <a:solidFill>
                  <a:srgbClr val="A60000"/>
                </a:solidFill>
                <a:latin typeface="微软雅黑" panose="020B0503020204020204" charset="-122"/>
                <a:ea typeface="微软雅黑" panose="020B0503020204020204" charset="-122"/>
              </a:rPr>
              <a:t>毕业后教育与继续医学教育</a:t>
            </a:r>
            <a:endParaRPr lang="zh-CN" altLang="en-US" dirty="0">
              <a:solidFill>
                <a:srgbClr val="A60000"/>
              </a:solidFill>
              <a:latin typeface="微软雅黑" panose="020B0503020204020204" charset="-122"/>
              <a:ea typeface="微软雅黑" panose="020B0503020204020204" charset="-122"/>
            </a:endParaRPr>
          </a:p>
        </p:txBody>
      </p:sp>
      <p:sp>
        <p:nvSpPr>
          <p:cNvPr id="5" name="内容占位符 2"/>
          <p:cNvSpPr txBox="1"/>
          <p:nvPr/>
        </p:nvSpPr>
        <p:spPr>
          <a:xfrm>
            <a:off x="1479203" y="4123280"/>
            <a:ext cx="4981323"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6" name="表格 9"/>
          <p:cNvGraphicFramePr/>
          <p:nvPr/>
        </p:nvGraphicFramePr>
        <p:xfrm>
          <a:off x="362773" y="837177"/>
          <a:ext cx="6945185" cy="2325486"/>
        </p:xfrm>
        <a:graphic>
          <a:graphicData uri="http://schemas.openxmlformats.org/drawingml/2006/table">
            <a:tbl>
              <a:tblPr firstRow="1" bandRow="1">
                <a:tableStyleId>{5C22544A-7EE6-4342-B048-85BDC9FD1C3A}</a:tableStyleId>
              </a:tblPr>
              <a:tblGrid>
                <a:gridCol w="3427086"/>
                <a:gridCol w="3518099"/>
              </a:tblGrid>
              <a:tr h="562132">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29652">
                <a:tc>
                  <a:txBody>
                    <a:bodyPr/>
                    <a:lstStyle/>
                    <a:p>
                      <a:pPr algn="l" fontAlgn="ctr"/>
                      <a:r>
                        <a:rPr lang="zh-CN" altLang="en-US" sz="1400" b="1" i="0" u="none" strike="noStrike" dirty="0">
                          <a:solidFill>
                            <a:srgbClr val="000000"/>
                          </a:solidFill>
                          <a:effectLst/>
                          <a:latin typeface="微软雅黑" panose="020B0503020204020204" charset="-122"/>
                          <a:ea typeface="+mn-ea"/>
                        </a:rPr>
                        <a:t>住院医师规范化培训通过率</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chemeClr val="bg1">
                        <a:lumMod val="8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85000"/>
                      </a:schemeClr>
                    </a:solidFill>
                  </a:tcPr>
                </a:tc>
              </a:tr>
              <a:tr h="429652">
                <a:tc>
                  <a:txBody>
                    <a:bodyPr/>
                    <a:lstStyle/>
                    <a:p>
                      <a:pPr algn="l" fontAlgn="ctr"/>
                      <a:r>
                        <a:rPr lang="en-US" altLang="zh-CN" sz="1400" b="1" i="0" u="none" strike="noStrike" dirty="0">
                          <a:solidFill>
                            <a:srgbClr val="000000"/>
                          </a:solidFill>
                          <a:effectLst/>
                          <a:latin typeface="微软雅黑" panose="020B0503020204020204" charset="-122"/>
                          <a:ea typeface="+mn-ea"/>
                        </a:rPr>
                        <a:t>PCCM</a:t>
                      </a:r>
                      <a:r>
                        <a:rPr lang="zh-CN" altLang="en-US" sz="1400" b="1" i="0" u="none" strike="noStrike" dirty="0">
                          <a:solidFill>
                            <a:srgbClr val="000000"/>
                          </a:solidFill>
                          <a:effectLst/>
                          <a:latin typeface="微软雅黑" panose="020B0503020204020204" charset="-122"/>
                          <a:ea typeface="+mn-ea"/>
                        </a:rPr>
                        <a:t>专科医师规范化培训（专培）（</a:t>
                      </a:r>
                      <a:r>
                        <a:rPr lang="en-US" altLang="zh-CN" sz="1400" b="1" i="0" u="none" strike="noStrike" dirty="0">
                          <a:solidFill>
                            <a:srgbClr val="000000"/>
                          </a:solidFill>
                          <a:effectLst/>
                          <a:latin typeface="微软雅黑" panose="020B0503020204020204" charset="-122"/>
                          <a:ea typeface="+mn-ea"/>
                        </a:rPr>
                        <a:t>3</a:t>
                      </a:r>
                      <a:r>
                        <a:rPr lang="zh-CN" altLang="en-US" sz="1400" b="1" i="0" u="none" strike="noStrike" dirty="0">
                          <a:solidFill>
                            <a:srgbClr val="000000"/>
                          </a:solidFill>
                          <a:effectLst/>
                          <a:latin typeface="微软雅黑" panose="020B0503020204020204" charset="-122"/>
                          <a:ea typeface="+mn-ea"/>
                        </a:rPr>
                        <a:t>年）</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r h="429652">
                <a:tc>
                  <a:txBody>
                    <a:bodyPr/>
                    <a:lstStyle/>
                    <a:p>
                      <a:pPr algn="l" fontAlgn="ctr"/>
                      <a:r>
                        <a:rPr lang="zh-CN" altLang="en-US" sz="1400" b="1" i="0" u="none" strike="noStrike" dirty="0">
                          <a:solidFill>
                            <a:srgbClr val="000000"/>
                          </a:solidFill>
                          <a:effectLst/>
                          <a:latin typeface="微软雅黑" panose="020B0503020204020204" charset="-122"/>
                          <a:ea typeface="+mn-ea"/>
                        </a:rPr>
                        <a:t>专修、单修人数（</a:t>
                      </a:r>
                      <a:r>
                        <a:rPr lang="en-US" altLang="zh-CN" sz="1400" b="1" i="0" u="none" strike="noStrike" dirty="0">
                          <a:solidFill>
                            <a:srgbClr val="000000"/>
                          </a:solidFill>
                          <a:effectLst/>
                          <a:latin typeface="微软雅黑" panose="020B0503020204020204" charset="-122"/>
                          <a:ea typeface="+mn-ea"/>
                        </a:rPr>
                        <a:t>3</a:t>
                      </a:r>
                      <a:r>
                        <a:rPr lang="zh-CN" altLang="en-US" sz="1400" b="1" i="0" u="none" strike="noStrike" dirty="0">
                          <a:solidFill>
                            <a:srgbClr val="000000"/>
                          </a:solidFill>
                          <a:effectLst/>
                          <a:latin typeface="微软雅黑" panose="020B0503020204020204" charset="-122"/>
                          <a:ea typeface="+mn-ea"/>
                        </a:rPr>
                        <a:t>年）</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rgbClr val="D9D9D9"/>
                    </a:solidFill>
                  </a:tcPr>
                </a:tc>
                <a:tc>
                  <a:txBody>
                    <a:bodyPr/>
                    <a:lstStyle/>
                    <a:p>
                      <a:endParaRPr lang="zh-CN" altLang="en-US" sz="1400" b="1" dirty="0">
                        <a:latin typeface="微软雅黑" panose="020B0503020204020204" charset="-122"/>
                        <a:ea typeface="微软雅黑" panose="020B0503020204020204" charset="-122"/>
                      </a:endParaRPr>
                    </a:p>
                  </a:txBody>
                  <a:tcPr>
                    <a:solidFill>
                      <a:srgbClr val="D9D9D9"/>
                    </a:solidFill>
                  </a:tcPr>
                </a:tc>
              </a:tr>
              <a:tr h="474398">
                <a:tc>
                  <a:txBody>
                    <a:bodyPr/>
                    <a:lstStyle/>
                    <a:p>
                      <a:pPr algn="l" fontAlgn="ctr"/>
                      <a:r>
                        <a:rPr lang="zh-CN" altLang="en-US" sz="1400" b="1" i="0" u="none" strike="noStrike" dirty="0">
                          <a:solidFill>
                            <a:srgbClr val="000000"/>
                          </a:solidFill>
                          <a:effectLst/>
                          <a:latin typeface="微软雅黑" panose="020B0503020204020204" charset="-122"/>
                          <a:ea typeface="+mn-ea"/>
                        </a:rPr>
                        <a:t>继续教育学习班（年）</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defTabSz="685800" fontAlgn="ctr"/>
            <a:r>
              <a:rPr lang="zh-CN" altLang="en-US" dirty="0">
                <a:solidFill>
                  <a:srgbClr val="A60000"/>
                </a:solidFill>
                <a:latin typeface="微软雅黑" panose="020B0503020204020204" charset="-122"/>
                <a:ea typeface="微软雅黑" panose="020B0503020204020204" charset="-122"/>
              </a:rPr>
              <a:t>学术影响力</a:t>
            </a:r>
            <a:endParaRPr lang="zh-CN" altLang="en-US" dirty="0">
              <a:solidFill>
                <a:srgbClr val="A60000"/>
              </a:solidFill>
              <a:latin typeface="微软雅黑" panose="020B0503020204020204" charset="-122"/>
              <a:ea typeface="微软雅黑" panose="020B0503020204020204" charset="-122"/>
            </a:endParaRPr>
          </a:p>
        </p:txBody>
      </p:sp>
      <p:sp>
        <p:nvSpPr>
          <p:cNvPr id="5" name="内容占位符 2"/>
          <p:cNvSpPr txBox="1"/>
          <p:nvPr/>
        </p:nvSpPr>
        <p:spPr>
          <a:xfrm>
            <a:off x="959450" y="3908439"/>
            <a:ext cx="467360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6" name="表格 9"/>
          <p:cNvGraphicFramePr/>
          <p:nvPr/>
        </p:nvGraphicFramePr>
        <p:xfrm>
          <a:off x="330451" y="810319"/>
          <a:ext cx="8328640" cy="2174609"/>
        </p:xfrm>
        <a:graphic>
          <a:graphicData uri="http://schemas.openxmlformats.org/drawingml/2006/table">
            <a:tbl>
              <a:tblPr firstRow="1" bandRow="1">
                <a:tableStyleId>{5C22544A-7EE6-4342-B048-85BDC9FD1C3A}</a:tableStyleId>
              </a:tblPr>
              <a:tblGrid>
                <a:gridCol w="3745219"/>
                <a:gridCol w="4583421"/>
              </a:tblGrid>
              <a:tr h="460924">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543263">
                <a:tc>
                  <a:txBody>
                    <a:bodyPr/>
                    <a:lstStyle/>
                    <a:p>
                      <a:pPr algn="l" fontAlgn="ctr"/>
                      <a:r>
                        <a:rPr lang="zh-CN" altLang="en-US" sz="1400" b="1" i="0" u="none" strike="noStrike" dirty="0">
                          <a:solidFill>
                            <a:srgbClr val="000000"/>
                          </a:solidFill>
                          <a:effectLst/>
                          <a:latin typeface="微软雅黑" panose="020B0503020204020204" charset="-122"/>
                          <a:ea typeface="微软雅黑" panose="020B0503020204020204" charset="-122"/>
                        </a:rPr>
                        <a:t>主办学术会议（近</a:t>
                      </a:r>
                      <a:r>
                        <a:rPr lang="en-US" altLang="zh-CN" sz="1400" b="1" i="0" u="none" strike="noStrike" dirty="0">
                          <a:solidFill>
                            <a:srgbClr val="000000"/>
                          </a:solidFill>
                          <a:effectLst/>
                          <a:latin typeface="微软雅黑" panose="020B0503020204020204" charset="-122"/>
                          <a:ea typeface="微软雅黑" panose="020B0503020204020204" charset="-122"/>
                        </a:rPr>
                        <a:t>3</a:t>
                      </a:r>
                      <a:r>
                        <a:rPr lang="zh-CN" altLang="en-US" sz="1400" b="1" i="0" u="none" strike="noStrike" dirty="0">
                          <a:solidFill>
                            <a:srgbClr val="000000"/>
                          </a:solidFill>
                          <a:effectLst/>
                          <a:latin typeface="微软雅黑" panose="020B0503020204020204" charset="-122"/>
                          <a:ea typeface="微软雅黑" panose="020B0503020204020204" charset="-122"/>
                        </a:rPr>
                        <a:t>年）</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r h="677860">
                <a:tc>
                  <a:txBody>
                    <a:bodyPr/>
                    <a:lstStyle/>
                    <a:p>
                      <a:pPr algn="l" fontAlgn="ctr"/>
                      <a:r>
                        <a:rPr lang="zh-CN" altLang="en-US" sz="1400" b="1" i="0" u="none" strike="noStrike" dirty="0">
                          <a:solidFill>
                            <a:srgbClr val="000000"/>
                          </a:solidFill>
                          <a:effectLst/>
                          <a:latin typeface="微软雅黑" panose="020B0503020204020204" charset="-122"/>
                          <a:ea typeface="+mn-ea"/>
                        </a:rPr>
                        <a:t>重点学科、专科（国家卫健委）、国家医学中心、区域疗学中心、疑难工程（发改委</a:t>
                      </a:r>
                      <a:r>
                        <a:rPr lang="en-US" altLang="zh-CN" sz="1400" b="1" i="0" u="none" strike="noStrike" dirty="0">
                          <a:solidFill>
                            <a:srgbClr val="000000"/>
                          </a:solidFill>
                          <a:effectLst/>
                          <a:latin typeface="微软雅黑" panose="020B0503020204020204" charset="-122"/>
                          <a:ea typeface="+mn-ea"/>
                        </a:rPr>
                        <a:t>)</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微软雅黑" panose="020B0503020204020204" charset="-122"/>
                        <a:ea typeface="微软雅黑" panose="020B0503020204020204" charset="-122"/>
                        <a:cs typeface="+mn-cs"/>
                      </a:endParaRPr>
                    </a:p>
                  </a:txBody>
                  <a:tcPr>
                    <a:solidFill>
                      <a:srgbClr val="D9D9D9"/>
                    </a:solidFill>
                  </a:tcPr>
                </a:tc>
              </a:tr>
              <a:tr h="492562">
                <a:tc>
                  <a:txBody>
                    <a:bodyPr/>
                    <a:lstStyle/>
                    <a:p>
                      <a:pPr algn="l" fontAlgn="ctr"/>
                      <a:r>
                        <a:rPr lang="zh-CN" altLang="en-US" sz="1400" b="1" i="0" u="none" strike="noStrike" dirty="0">
                          <a:solidFill>
                            <a:srgbClr val="000000"/>
                          </a:solidFill>
                          <a:effectLst/>
                          <a:latin typeface="微软雅黑" panose="020B0503020204020204" charset="-122"/>
                          <a:ea typeface="+mn-ea"/>
                        </a:rPr>
                        <a:t>国家药物临床试验机构</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rgbClr val="F2F2F2"/>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微软雅黑" panose="020B0503020204020204" charset="-122"/>
                        <a:ea typeface="微软雅黑" panose="020B0503020204020204" charset="-122"/>
                        <a:cs typeface="+mn-cs"/>
                      </a:endParaRPr>
                    </a:p>
                  </a:txBody>
                  <a:tcPr>
                    <a:solidFill>
                      <a:srgbClr val="F2F2F2"/>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defTabSz="685800" fontAlgn="ctr"/>
            <a:r>
              <a:rPr lang="zh-CN" altLang="en-US" dirty="0">
                <a:solidFill>
                  <a:srgbClr val="A60000"/>
                </a:solidFill>
                <a:latin typeface="微软雅黑" panose="020B0503020204020204" charset="-122"/>
                <a:ea typeface="微软雅黑" panose="020B0503020204020204" charset="-122"/>
              </a:rPr>
              <a:t>研究（一）</a:t>
            </a:r>
            <a:br>
              <a:rPr lang="zh-CN" altLang="en-US" dirty="0">
                <a:solidFill>
                  <a:srgbClr val="A60000"/>
                </a:solidFill>
                <a:latin typeface="微软雅黑" panose="020B0503020204020204" charset="-122"/>
                <a:ea typeface="微软雅黑" panose="020B0503020204020204" charset="-122"/>
              </a:rPr>
            </a:br>
            <a:endParaRPr lang="zh-CN" altLang="en-US" dirty="0">
              <a:solidFill>
                <a:srgbClr val="A60000"/>
              </a:solidFill>
              <a:latin typeface="微软雅黑" panose="020B0503020204020204" charset="-122"/>
              <a:ea typeface="微软雅黑" panose="020B0503020204020204" charset="-122"/>
            </a:endParaRPr>
          </a:p>
        </p:txBody>
      </p:sp>
      <p:sp>
        <p:nvSpPr>
          <p:cNvPr id="6" name="内容占位符 2"/>
          <p:cNvSpPr txBox="1"/>
          <p:nvPr/>
        </p:nvSpPr>
        <p:spPr>
          <a:xfrm>
            <a:off x="1136687" y="4088042"/>
            <a:ext cx="6625552"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7" name="表格 9"/>
          <p:cNvGraphicFramePr/>
          <p:nvPr/>
        </p:nvGraphicFramePr>
        <p:xfrm>
          <a:off x="351543" y="771691"/>
          <a:ext cx="7828438" cy="3060607"/>
        </p:xfrm>
        <a:graphic>
          <a:graphicData uri="http://schemas.openxmlformats.org/drawingml/2006/table">
            <a:tbl>
              <a:tblPr firstRow="1" bandRow="1">
                <a:tableStyleId>{5C22544A-7EE6-4342-B048-85BDC9FD1C3A}</a:tableStyleId>
              </a:tblPr>
              <a:tblGrid>
                <a:gridCol w="3426559"/>
                <a:gridCol w="4401879"/>
              </a:tblGrid>
              <a:tr h="430820">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30820">
                <a:tc>
                  <a:txBody>
                    <a:bodyPr/>
                    <a:lstStyle/>
                    <a:p>
                      <a:pPr marL="0" algn="l" defTabSz="685800" rtl="0" eaLnBrk="1" fontAlgn="ctr" latinLnBrk="0" hangingPunct="1"/>
                      <a:r>
                        <a:rPr lang="zh-CN" altLang="en-US" sz="1400" b="1" i="0" u="none" strike="noStrike" dirty="0">
                          <a:solidFill>
                            <a:srgbClr val="000000"/>
                          </a:solidFill>
                          <a:effectLst/>
                          <a:latin typeface="+mn-ea"/>
                          <a:ea typeface="+mn-ea"/>
                        </a:rPr>
                        <a:t>国家级科研项目（</a:t>
                      </a:r>
                      <a:r>
                        <a:rPr lang="en-US" altLang="zh-CN" sz="1400" b="1" i="0" u="none" strike="noStrike" dirty="0">
                          <a:solidFill>
                            <a:srgbClr val="000000"/>
                          </a:solidFill>
                          <a:effectLst/>
                          <a:latin typeface="+mn-ea"/>
                          <a:ea typeface="+mn-ea"/>
                        </a:rPr>
                        <a:t>3</a:t>
                      </a:r>
                      <a:r>
                        <a:rPr lang="zh-CN" altLang="en-US" sz="1400" b="1" i="0" u="none" strike="noStrike" dirty="0">
                          <a:solidFill>
                            <a:srgbClr val="000000"/>
                          </a:solidFill>
                          <a:effectLst/>
                          <a:latin typeface="+mn-ea"/>
                          <a:ea typeface="+mn-ea"/>
                        </a:rPr>
                        <a:t>年，负责人，可累计）</a:t>
                      </a:r>
                      <a:endParaRPr lang="zh-CN" altLang="en-US" sz="1400" b="1" i="0" u="none" strike="noStrike" kern="1200" dirty="0">
                        <a:solidFill>
                          <a:srgbClr val="000000"/>
                        </a:solidFill>
                        <a:effectLst/>
                        <a:latin typeface="+mn-ea"/>
                        <a:ea typeface="+mn-ea"/>
                        <a:cs typeface="+mn-cs"/>
                      </a:endParaRPr>
                    </a:p>
                  </a:txBody>
                  <a:tcPr marL="3572" marR="3572" marT="3572" marB="0" anchor="ctr">
                    <a:solidFill>
                      <a:schemeClr val="bg1">
                        <a:lumMod val="8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85000"/>
                      </a:schemeClr>
                    </a:solidFill>
                  </a:tcPr>
                </a:tc>
              </a:tr>
              <a:tr h="430820">
                <a:tc>
                  <a:txBody>
                    <a:bodyPr/>
                    <a:lstStyle/>
                    <a:p>
                      <a:pPr algn="l"/>
                      <a:r>
                        <a:rPr lang="zh-CN" altLang="en-US" sz="1400" b="1" i="0" u="none" strike="noStrike" dirty="0">
                          <a:solidFill>
                            <a:srgbClr val="000000"/>
                          </a:solidFill>
                          <a:effectLst/>
                          <a:latin typeface="+mn-ea"/>
                          <a:ea typeface="+mn-ea"/>
                        </a:rPr>
                        <a:t>省部</a:t>
                      </a:r>
                      <a:r>
                        <a:rPr lang="en-US" altLang="zh-CN" sz="1400" b="1" i="0" u="none" strike="noStrike" dirty="0">
                          <a:solidFill>
                            <a:srgbClr val="000000"/>
                          </a:solidFill>
                          <a:effectLst/>
                          <a:latin typeface="+mn-ea"/>
                          <a:ea typeface="+mn-ea"/>
                        </a:rPr>
                        <a:t>/</a:t>
                      </a:r>
                      <a:r>
                        <a:rPr lang="zh-CN" altLang="en-US" sz="1400" b="1" i="0" u="none" strike="noStrike" dirty="0">
                          <a:solidFill>
                            <a:srgbClr val="000000"/>
                          </a:solidFill>
                          <a:effectLst/>
                          <a:latin typeface="+mn-ea"/>
                          <a:ea typeface="+mn-ea"/>
                        </a:rPr>
                        <a:t>局级以上科研课题（</a:t>
                      </a:r>
                      <a:r>
                        <a:rPr lang="en-US" altLang="zh-CN" sz="1400" b="1" i="0" u="none" strike="noStrike" dirty="0">
                          <a:solidFill>
                            <a:srgbClr val="000000"/>
                          </a:solidFill>
                          <a:effectLst/>
                          <a:latin typeface="+mn-ea"/>
                          <a:ea typeface="+mn-ea"/>
                        </a:rPr>
                        <a:t>3</a:t>
                      </a:r>
                      <a:r>
                        <a:rPr lang="zh-CN" altLang="en-US" sz="1400" b="1" i="0" u="none" strike="noStrike" dirty="0">
                          <a:solidFill>
                            <a:srgbClr val="000000"/>
                          </a:solidFill>
                          <a:effectLst/>
                          <a:latin typeface="+mn-ea"/>
                          <a:ea typeface="+mn-ea"/>
                        </a:rPr>
                        <a:t>年，负责人，可累计）</a:t>
                      </a:r>
                      <a:endParaRPr lang="zh-CN" altLang="en-US" sz="1400" dirty="0">
                        <a:latin typeface="+mn-ea"/>
                        <a:ea typeface="+mn-ea"/>
                      </a:endParaRPr>
                    </a:p>
                  </a:txBody>
                  <a:tcPr marL="3572" marR="3572" marT="3572"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r h="430820">
                <a:tc>
                  <a:txBody>
                    <a:bodyPr/>
                    <a:lstStyle/>
                    <a:p>
                      <a:pPr algn="l"/>
                      <a:r>
                        <a:rPr lang="en-US" altLang="zh-CN" sz="1400" b="1" i="0" u="none" strike="noStrike" dirty="0">
                          <a:solidFill>
                            <a:srgbClr val="000000"/>
                          </a:solidFill>
                          <a:effectLst/>
                          <a:latin typeface="+mn-ea"/>
                          <a:ea typeface="+mn-ea"/>
                        </a:rPr>
                        <a:t>SCI</a:t>
                      </a:r>
                      <a:r>
                        <a:rPr lang="zh-CN" altLang="en-US" sz="1400" b="1" i="0" u="none" strike="noStrike" dirty="0">
                          <a:solidFill>
                            <a:srgbClr val="000000"/>
                          </a:solidFill>
                          <a:effectLst/>
                          <a:latin typeface="+mn-ea"/>
                          <a:ea typeface="+mn-ea"/>
                        </a:rPr>
                        <a:t>论文（近</a:t>
                      </a:r>
                      <a:r>
                        <a:rPr lang="en-US" altLang="zh-CN" sz="1400" b="1" i="0" u="none" strike="noStrike" dirty="0">
                          <a:solidFill>
                            <a:srgbClr val="000000"/>
                          </a:solidFill>
                          <a:effectLst/>
                          <a:latin typeface="+mn-ea"/>
                          <a:ea typeface="+mn-ea"/>
                        </a:rPr>
                        <a:t>3</a:t>
                      </a:r>
                      <a:r>
                        <a:rPr lang="zh-CN" altLang="en-US" sz="1400" b="1" i="0" u="none" strike="noStrike" dirty="0">
                          <a:solidFill>
                            <a:srgbClr val="000000"/>
                          </a:solidFill>
                          <a:effectLst/>
                          <a:latin typeface="+mn-ea"/>
                          <a:ea typeface="+mn-ea"/>
                        </a:rPr>
                        <a:t>年）以第一作者或通讯作者发表</a:t>
                      </a:r>
                      <a:r>
                        <a:rPr lang="en-US" altLang="zh-CN" sz="1400" b="1" i="0" u="none" strike="noStrike" dirty="0">
                          <a:solidFill>
                            <a:srgbClr val="000000"/>
                          </a:solidFill>
                          <a:effectLst/>
                          <a:latin typeface="+mn-ea"/>
                          <a:ea typeface="+mn-ea"/>
                        </a:rPr>
                        <a:t>SCI</a:t>
                      </a:r>
                      <a:r>
                        <a:rPr lang="zh-CN" altLang="en-US" sz="1400" b="1" i="0" u="none" strike="noStrike" dirty="0">
                          <a:solidFill>
                            <a:srgbClr val="000000"/>
                          </a:solidFill>
                          <a:effectLst/>
                          <a:latin typeface="+mn-ea"/>
                          <a:ea typeface="+mn-ea"/>
                        </a:rPr>
                        <a:t>收录论文</a:t>
                      </a:r>
                      <a:endParaRPr lang="zh-CN" altLang="en-US" sz="1400" dirty="0">
                        <a:latin typeface="+mn-ea"/>
                        <a:ea typeface="+mn-ea"/>
                      </a:endParaRPr>
                    </a:p>
                  </a:txBody>
                  <a:tcPr marL="3572" marR="3572" marT="3572" marB="0" anchor="ctr">
                    <a:solidFill>
                      <a:srgbClr val="D9D9D9"/>
                    </a:solidFill>
                  </a:tcPr>
                </a:tc>
                <a:tc>
                  <a:txBody>
                    <a:bodyPr/>
                    <a:lstStyle/>
                    <a:p>
                      <a:endParaRPr lang="zh-CN" altLang="en-US" sz="1400" b="1" dirty="0">
                        <a:latin typeface="微软雅黑" panose="020B0503020204020204" charset="-122"/>
                        <a:ea typeface="微软雅黑" panose="020B0503020204020204" charset="-122"/>
                      </a:endParaRPr>
                    </a:p>
                  </a:txBody>
                  <a:tcPr>
                    <a:solidFill>
                      <a:srgbClr val="D9D9D9"/>
                    </a:solidFill>
                  </a:tcPr>
                </a:tc>
              </a:tr>
              <a:tr h="475687">
                <a:tc>
                  <a:txBody>
                    <a:bodyPr/>
                    <a:lstStyle/>
                    <a:p>
                      <a:pPr algn="l"/>
                      <a:r>
                        <a:rPr lang="zh-CN" altLang="en-US" sz="1400" b="1" i="0" u="none" strike="noStrike" dirty="0">
                          <a:solidFill>
                            <a:srgbClr val="000000"/>
                          </a:solidFill>
                          <a:effectLst/>
                          <a:latin typeface="+mn-ea"/>
                          <a:ea typeface="+mn-ea"/>
                        </a:rPr>
                        <a:t>中文核心期刊论文数（</a:t>
                      </a:r>
                      <a:r>
                        <a:rPr lang="en-US" altLang="zh-CN" sz="1400" b="1" i="0" u="none" strike="noStrike" dirty="0">
                          <a:solidFill>
                            <a:srgbClr val="000000"/>
                          </a:solidFill>
                          <a:effectLst/>
                          <a:latin typeface="+mn-ea"/>
                          <a:ea typeface="+mn-ea"/>
                        </a:rPr>
                        <a:t>3</a:t>
                      </a:r>
                      <a:r>
                        <a:rPr lang="zh-CN" altLang="en-US" sz="1400" b="1" i="0" u="none" strike="noStrike" dirty="0">
                          <a:solidFill>
                            <a:srgbClr val="000000"/>
                          </a:solidFill>
                          <a:effectLst/>
                          <a:latin typeface="+mn-ea"/>
                          <a:ea typeface="+mn-ea"/>
                        </a:rPr>
                        <a:t>年）</a:t>
                      </a:r>
                      <a:endParaRPr lang="zh-CN" altLang="en-US" sz="1400" dirty="0">
                        <a:latin typeface="+mn-ea"/>
                        <a:ea typeface="+mn-ea"/>
                      </a:endParaRPr>
                    </a:p>
                  </a:txBody>
                  <a:tcPr marL="3572" marR="3572" marT="3572"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r h="430820">
                <a:tc>
                  <a:txBody>
                    <a:bodyPr/>
                    <a:lstStyle/>
                    <a:p>
                      <a:pPr algn="l"/>
                      <a:r>
                        <a:rPr lang="zh-CN" altLang="en-US" sz="1400" b="1" i="0" u="none" strike="noStrike" dirty="0">
                          <a:solidFill>
                            <a:srgbClr val="000000"/>
                          </a:solidFill>
                          <a:effectLst/>
                          <a:latin typeface="+mn-ea"/>
                          <a:ea typeface="+mn-ea"/>
                        </a:rPr>
                        <a:t>全国学术会议论文交流数（年）</a:t>
                      </a:r>
                      <a:endParaRPr lang="zh-CN" altLang="en-US" sz="1400" dirty="0">
                        <a:latin typeface="+mn-ea"/>
                        <a:ea typeface="+mn-ea"/>
                      </a:endParaRPr>
                    </a:p>
                  </a:txBody>
                  <a:tcPr marL="3572" marR="3572" marT="3572"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微软雅黑" panose="020B0503020204020204" charset="-122"/>
                        <a:ea typeface="微软雅黑" panose="020B0503020204020204" charset="-122"/>
                        <a:cs typeface="+mn-cs"/>
                      </a:endParaRPr>
                    </a:p>
                  </a:txBody>
                  <a:tcPr>
                    <a:solidFill>
                      <a:srgbClr val="D9D9D9"/>
                    </a:solidFill>
                  </a:tcPr>
                </a:tc>
              </a:tr>
              <a:tr h="430820">
                <a:tc>
                  <a:txBody>
                    <a:bodyPr/>
                    <a:lstStyle/>
                    <a:p>
                      <a:pPr algn="l"/>
                      <a:r>
                        <a:rPr lang="zh-CN" altLang="en-US" sz="1400" b="1" i="0" u="none" strike="noStrike" dirty="0">
                          <a:solidFill>
                            <a:srgbClr val="000000"/>
                          </a:solidFill>
                          <a:effectLst/>
                          <a:latin typeface="+mn-ea"/>
                          <a:ea typeface="+mn-ea"/>
                        </a:rPr>
                        <a:t>省市学术会议论文交流数（年）</a:t>
                      </a:r>
                      <a:endParaRPr lang="zh-CN" altLang="en-US" sz="1400" dirty="0">
                        <a:latin typeface="+mn-ea"/>
                        <a:ea typeface="+mn-ea"/>
                      </a:endParaRPr>
                    </a:p>
                  </a:txBody>
                  <a:tcPr marL="3572" marR="3572" marT="3572" marB="0" anchor="ctr">
                    <a:solidFill>
                      <a:srgbClr val="F2F2F2"/>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微软雅黑" panose="020B0503020204020204" charset="-122"/>
                        <a:ea typeface="微软雅黑" panose="020B0503020204020204" charset="-122"/>
                        <a:cs typeface="+mn-cs"/>
                      </a:endParaRPr>
                    </a:p>
                  </a:txBody>
                  <a:tcPr>
                    <a:solidFill>
                      <a:srgbClr val="F2F2F2"/>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defTabSz="685800" fontAlgn="ctr"/>
            <a:r>
              <a:rPr lang="zh-CN" altLang="en-US" dirty="0">
                <a:solidFill>
                  <a:srgbClr val="A60000"/>
                </a:solidFill>
                <a:latin typeface="微软雅黑" panose="020B0503020204020204" charset="-122"/>
                <a:ea typeface="微软雅黑" panose="020B0503020204020204" charset="-122"/>
              </a:rPr>
              <a:t>研究（二）</a:t>
            </a:r>
            <a:br>
              <a:rPr lang="zh-CN" altLang="en-US" dirty="0">
                <a:solidFill>
                  <a:srgbClr val="000000"/>
                </a:solidFill>
                <a:latin typeface="微软雅黑" panose="020B0503020204020204" charset="-122"/>
                <a:ea typeface="微软雅黑" panose="020B0503020204020204" charset="-122"/>
              </a:rPr>
            </a:br>
            <a:endParaRPr lang="zh-CN" altLang="en-US" dirty="0">
              <a:solidFill>
                <a:srgbClr val="000000"/>
              </a:solidFill>
              <a:latin typeface="微软雅黑" panose="020B0503020204020204" charset="-122"/>
              <a:ea typeface="微软雅黑" panose="020B0503020204020204" charset="-122"/>
            </a:endParaRPr>
          </a:p>
        </p:txBody>
      </p:sp>
      <p:sp>
        <p:nvSpPr>
          <p:cNvPr id="5" name="内容占位符 2"/>
          <p:cNvSpPr txBox="1"/>
          <p:nvPr/>
        </p:nvSpPr>
        <p:spPr>
          <a:xfrm>
            <a:off x="1528054" y="4338052"/>
            <a:ext cx="6313980"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6" name="表格 9"/>
          <p:cNvGraphicFramePr/>
          <p:nvPr/>
        </p:nvGraphicFramePr>
        <p:xfrm>
          <a:off x="329696" y="739784"/>
          <a:ext cx="6945185" cy="2827778"/>
        </p:xfrm>
        <a:graphic>
          <a:graphicData uri="http://schemas.openxmlformats.org/drawingml/2006/table">
            <a:tbl>
              <a:tblPr firstRow="1" bandRow="1">
                <a:tableStyleId>{5C22544A-7EE6-4342-B048-85BDC9FD1C3A}</a:tableStyleId>
              </a:tblPr>
              <a:tblGrid>
                <a:gridCol w="3104880"/>
                <a:gridCol w="3840305"/>
              </a:tblGrid>
              <a:tr h="442632">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58372">
                <a:tc>
                  <a:txBody>
                    <a:bodyPr/>
                    <a:lstStyle/>
                    <a:p>
                      <a:pPr algn="l"/>
                      <a:r>
                        <a:rPr lang="zh-CN" altLang="en-US" sz="1400" b="1" i="0" u="none" strike="noStrike" dirty="0">
                          <a:solidFill>
                            <a:srgbClr val="000000"/>
                          </a:solidFill>
                          <a:effectLst/>
                          <a:latin typeface="微软雅黑" panose="020B0503020204020204" charset="-122"/>
                          <a:ea typeface="微软雅黑" panose="020B0503020204020204" charset="-122"/>
                        </a:rPr>
                        <a:t>国家级、部（省）级科技成果</a:t>
                      </a:r>
                      <a:endParaRPr lang="en-US" altLang="zh-CN" sz="1400" b="1" i="0" u="none" strike="noStrike" dirty="0">
                        <a:solidFill>
                          <a:srgbClr val="000000"/>
                        </a:solidFill>
                        <a:effectLst/>
                        <a:latin typeface="微软雅黑" panose="020B0503020204020204" charset="-122"/>
                        <a:ea typeface="微软雅黑" panose="020B0503020204020204" charset="-122"/>
                      </a:endParaRPr>
                    </a:p>
                    <a:p>
                      <a:pPr algn="l"/>
                      <a:r>
                        <a:rPr lang="zh-CN" altLang="en-US" sz="1400" b="1" i="0" u="none" strike="noStrike" dirty="0">
                          <a:solidFill>
                            <a:srgbClr val="000000"/>
                          </a:solidFill>
                          <a:effectLst/>
                          <a:latin typeface="微软雅黑" panose="020B0503020204020204" charset="-122"/>
                          <a:ea typeface="微软雅黑" panose="020B0503020204020204" charset="-122"/>
                        </a:rPr>
                        <a:t>（近</a:t>
                      </a:r>
                      <a:r>
                        <a:rPr lang="en-US" altLang="zh-CN" sz="1400" b="1" i="0" u="none" strike="noStrike" dirty="0">
                          <a:solidFill>
                            <a:srgbClr val="000000"/>
                          </a:solidFill>
                          <a:effectLst/>
                          <a:latin typeface="微软雅黑" panose="020B0503020204020204" charset="-122"/>
                          <a:ea typeface="微软雅黑" panose="020B0503020204020204" charset="-122"/>
                        </a:rPr>
                        <a:t>3</a:t>
                      </a:r>
                      <a:r>
                        <a:rPr lang="zh-CN" altLang="en-US" sz="1400" b="1" i="0" u="none" strike="noStrike" dirty="0">
                          <a:solidFill>
                            <a:srgbClr val="000000"/>
                          </a:solidFill>
                          <a:effectLst/>
                          <a:latin typeface="微软雅黑" panose="020B0503020204020204" charset="-122"/>
                          <a:ea typeface="微软雅黑" panose="020B0503020204020204" charset="-122"/>
                        </a:rPr>
                        <a:t>年，可累计 ）</a:t>
                      </a:r>
                      <a:endParaRPr lang="zh-CN" altLang="en-US" sz="1400" dirty="0">
                        <a:latin typeface="微软雅黑" panose="020B0503020204020204" charset="-122"/>
                        <a:ea typeface="微软雅黑" panose="020B0503020204020204" charset="-122"/>
                      </a:endParaRPr>
                    </a:p>
                  </a:txBody>
                  <a:tcPr marL="3572" marR="3572" marT="3572" marB="0" anchor="ctr">
                    <a:solidFill>
                      <a:schemeClr val="bg1">
                        <a:lumMod val="8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85000"/>
                      </a:schemeClr>
                    </a:solidFill>
                  </a:tcPr>
                </a:tc>
              </a:tr>
              <a:tr h="458372">
                <a:tc>
                  <a:txBody>
                    <a:bodyPr/>
                    <a:lstStyle/>
                    <a:p>
                      <a:pPr algn="l"/>
                      <a:r>
                        <a:rPr lang="zh-CN" altLang="en-US" sz="1400" b="1" i="0" u="none" strike="noStrike" dirty="0">
                          <a:solidFill>
                            <a:srgbClr val="000000"/>
                          </a:solidFill>
                          <a:effectLst/>
                          <a:latin typeface="微软雅黑" panose="020B0503020204020204" charset="-122"/>
                          <a:ea typeface="微软雅黑" panose="020B0503020204020204" charset="-122"/>
                        </a:rPr>
                        <a:t>全国多中心临床试验</a:t>
                      </a:r>
                      <a:r>
                        <a:rPr lang="zh-CN" altLang="en-US" sz="1400" b="1" i="0" u="none" strike="noStrike" dirty="0">
                          <a:solidFill>
                            <a:srgbClr val="000000"/>
                          </a:solidFill>
                          <a:effectLst/>
                          <a:latin typeface="微软雅黑" panose="020B0503020204020204" charset="-122"/>
                          <a:ea typeface="+mn-ea"/>
                        </a:rPr>
                        <a:t>（近</a:t>
                      </a:r>
                      <a:r>
                        <a:rPr lang="en-US" altLang="zh-CN" sz="1400" b="1" i="0" u="none" strike="noStrike" dirty="0">
                          <a:solidFill>
                            <a:srgbClr val="000000"/>
                          </a:solidFill>
                          <a:effectLst/>
                          <a:latin typeface="微软雅黑" panose="020B0503020204020204" charset="-122"/>
                          <a:ea typeface="+mn-ea"/>
                        </a:rPr>
                        <a:t>3</a:t>
                      </a:r>
                      <a:r>
                        <a:rPr lang="zh-CN" altLang="en-US" sz="1400" b="1" i="0" u="none" strike="noStrike" dirty="0">
                          <a:solidFill>
                            <a:srgbClr val="000000"/>
                          </a:solidFill>
                          <a:effectLst/>
                          <a:latin typeface="微软雅黑" panose="020B0503020204020204" charset="-122"/>
                          <a:ea typeface="+mn-ea"/>
                        </a:rPr>
                        <a:t>年）</a:t>
                      </a:r>
                      <a:endParaRPr lang="zh-CN" altLang="en-US" sz="1400" dirty="0">
                        <a:latin typeface="微软雅黑" panose="020B0503020204020204" charset="-122"/>
                        <a:ea typeface="微软雅黑" panose="020B0503020204020204" charset="-122"/>
                      </a:endParaRPr>
                    </a:p>
                  </a:txBody>
                  <a:tcPr marL="3572" marR="3572" marT="3572"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r h="457690">
                <a:tc>
                  <a:txBody>
                    <a:bodyPr/>
                    <a:lstStyle/>
                    <a:p>
                      <a:pPr algn="l"/>
                      <a:r>
                        <a:rPr lang="zh-CN" altLang="en-US" sz="1400" b="1" i="0" u="none" strike="noStrike" dirty="0">
                          <a:solidFill>
                            <a:srgbClr val="000000"/>
                          </a:solidFill>
                          <a:effectLst/>
                          <a:latin typeface="微软雅黑" panose="020B0503020204020204" charset="-122"/>
                          <a:ea typeface="微软雅黑" panose="020B0503020204020204" charset="-122"/>
                        </a:rPr>
                        <a:t>专利（</a:t>
                      </a:r>
                      <a:r>
                        <a:rPr lang="zh-CN" altLang="en-US" sz="1400" b="1" i="0" u="none" strike="noStrike" dirty="0">
                          <a:solidFill>
                            <a:srgbClr val="000000"/>
                          </a:solidFill>
                          <a:effectLst/>
                          <a:latin typeface="微软雅黑" panose="020B0503020204020204" charset="-122"/>
                          <a:ea typeface="+mn-ea"/>
                        </a:rPr>
                        <a:t>近</a:t>
                      </a:r>
                      <a:r>
                        <a:rPr lang="en-US" altLang="zh-CN" sz="1400" b="1" i="0" u="none" strike="noStrike" dirty="0">
                          <a:solidFill>
                            <a:srgbClr val="000000"/>
                          </a:solidFill>
                          <a:effectLst/>
                          <a:latin typeface="微软雅黑" panose="020B0503020204020204" charset="-122"/>
                          <a:ea typeface="+mn-ea"/>
                        </a:rPr>
                        <a:t>3</a:t>
                      </a:r>
                      <a:r>
                        <a:rPr lang="zh-CN" altLang="en-US" sz="1400" b="1" i="0" u="none" strike="noStrike" dirty="0">
                          <a:solidFill>
                            <a:srgbClr val="000000"/>
                          </a:solidFill>
                          <a:effectLst/>
                          <a:latin typeface="微软雅黑" panose="020B0503020204020204" charset="-122"/>
                          <a:ea typeface="+mn-ea"/>
                        </a:rPr>
                        <a:t>年</a:t>
                      </a:r>
                      <a:r>
                        <a:rPr lang="zh-CN" altLang="en-US" sz="1400" b="1" i="0" u="none" strike="noStrike" dirty="0">
                          <a:solidFill>
                            <a:srgbClr val="000000"/>
                          </a:solidFill>
                          <a:effectLst/>
                          <a:latin typeface="微软雅黑" panose="020B0503020204020204" charset="-122"/>
                          <a:ea typeface="微软雅黑" panose="020B0503020204020204" charset="-122"/>
                        </a:rPr>
                        <a:t>）</a:t>
                      </a:r>
                      <a:endParaRPr lang="zh-CN" altLang="en-US" sz="1400" dirty="0">
                        <a:latin typeface="微软雅黑" panose="020B0503020204020204" charset="-122"/>
                        <a:ea typeface="微软雅黑" panose="020B0503020204020204" charset="-122"/>
                      </a:endParaRPr>
                    </a:p>
                  </a:txBody>
                  <a:tcPr marL="3572" marR="3572" marT="3572" marB="0" anchor="ctr">
                    <a:solidFill>
                      <a:srgbClr val="D9D9D9"/>
                    </a:solidFill>
                  </a:tcPr>
                </a:tc>
                <a:tc>
                  <a:txBody>
                    <a:bodyPr/>
                    <a:lstStyle/>
                    <a:p>
                      <a:endParaRPr lang="zh-CN" altLang="en-US" sz="1400" b="1" dirty="0">
                        <a:latin typeface="微软雅黑" panose="020B0503020204020204" charset="-122"/>
                        <a:ea typeface="微软雅黑" panose="020B0503020204020204" charset="-122"/>
                      </a:endParaRPr>
                    </a:p>
                  </a:txBody>
                  <a:tcPr>
                    <a:solidFill>
                      <a:srgbClr val="D9D9D9"/>
                    </a:solidFill>
                  </a:tcPr>
                </a:tc>
              </a:tr>
              <a:tr h="505356">
                <a:tc>
                  <a:txBody>
                    <a:bodyPr/>
                    <a:lstStyle/>
                    <a:p>
                      <a:pPr algn="l"/>
                      <a:r>
                        <a:rPr lang="zh-CN" altLang="en-US" sz="1400" b="1" i="0" u="none" strike="noStrike" dirty="0">
                          <a:solidFill>
                            <a:srgbClr val="000000"/>
                          </a:solidFill>
                          <a:effectLst/>
                          <a:latin typeface="微软雅黑" panose="020B0503020204020204" charset="-122"/>
                          <a:ea typeface="微软雅黑" panose="020B0503020204020204" charset="-122"/>
                        </a:rPr>
                        <a:t>编写教材或者专著（</a:t>
                      </a:r>
                      <a:r>
                        <a:rPr lang="en-US" altLang="zh-CN" sz="1400" b="1" i="0" u="none" strike="noStrike" dirty="0">
                          <a:solidFill>
                            <a:srgbClr val="000000"/>
                          </a:solidFill>
                          <a:effectLst/>
                          <a:latin typeface="微软雅黑" panose="020B0503020204020204" charset="-122"/>
                          <a:ea typeface="+mn-ea"/>
                        </a:rPr>
                        <a:t>3</a:t>
                      </a:r>
                      <a:r>
                        <a:rPr lang="zh-CN" altLang="en-US" sz="1400" b="1" i="0" u="none" strike="noStrike" dirty="0">
                          <a:solidFill>
                            <a:srgbClr val="000000"/>
                          </a:solidFill>
                          <a:effectLst/>
                          <a:latin typeface="微软雅黑" panose="020B0503020204020204" charset="-122"/>
                          <a:ea typeface="+mn-ea"/>
                        </a:rPr>
                        <a:t>年</a:t>
                      </a:r>
                      <a:r>
                        <a:rPr lang="zh-CN" altLang="en-US" sz="1400" b="1" i="0" u="none" strike="noStrike" dirty="0">
                          <a:solidFill>
                            <a:srgbClr val="000000"/>
                          </a:solidFill>
                          <a:effectLst/>
                          <a:latin typeface="微软雅黑" panose="020B0503020204020204" charset="-122"/>
                          <a:ea typeface="微软雅黑" panose="020B0503020204020204" charset="-122"/>
                        </a:rPr>
                        <a:t>，可累计）</a:t>
                      </a:r>
                      <a:endParaRPr lang="zh-CN" altLang="en-US" sz="1400" dirty="0">
                        <a:latin typeface="微软雅黑" panose="020B0503020204020204" charset="-122"/>
                        <a:ea typeface="微软雅黑" panose="020B0503020204020204" charset="-122"/>
                      </a:endParaRPr>
                    </a:p>
                  </a:txBody>
                  <a:tcPr marL="3572" marR="3572" marT="3572"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r h="505356">
                <a:tc>
                  <a:txBody>
                    <a:bodyPr/>
                    <a:lstStyle/>
                    <a:p>
                      <a:pPr algn="l"/>
                      <a:r>
                        <a:rPr lang="zh-CN" altLang="en-US" sz="1400" b="1" i="0" u="none" strike="noStrike" dirty="0">
                          <a:solidFill>
                            <a:srgbClr val="000000"/>
                          </a:solidFill>
                          <a:effectLst/>
                          <a:latin typeface="微软雅黑" panose="020B0503020204020204" charset="-122"/>
                          <a:ea typeface="微软雅黑" panose="020B0503020204020204" charset="-122"/>
                        </a:rPr>
                        <a:t>主持参编指南专家</a:t>
                      </a:r>
                      <a:r>
                        <a:rPr lang="zh-CN" altLang="en-US" sz="1400" b="1" i="0" u="none" strike="noStrike" dirty="0">
                          <a:solidFill>
                            <a:srgbClr val="000000"/>
                          </a:solidFill>
                          <a:effectLst/>
                          <a:latin typeface="微软雅黑" panose="020B0503020204020204" charset="-122"/>
                          <a:ea typeface="+mn-ea"/>
                        </a:rPr>
                        <a:t>共识（</a:t>
                      </a:r>
                      <a:r>
                        <a:rPr lang="en-US" altLang="zh-CN" sz="1400" b="1" i="0" u="none" strike="noStrike" dirty="0">
                          <a:solidFill>
                            <a:srgbClr val="000000"/>
                          </a:solidFill>
                          <a:effectLst/>
                          <a:latin typeface="微软雅黑" panose="020B0503020204020204" charset="-122"/>
                          <a:ea typeface="+mn-ea"/>
                        </a:rPr>
                        <a:t>3</a:t>
                      </a:r>
                      <a:r>
                        <a:rPr lang="zh-CN" altLang="en-US" sz="1400" b="1" i="0" u="none" strike="noStrike" dirty="0">
                          <a:solidFill>
                            <a:srgbClr val="000000"/>
                          </a:solidFill>
                          <a:effectLst/>
                          <a:latin typeface="微软雅黑" panose="020B0503020204020204" charset="-122"/>
                          <a:ea typeface="+mn-ea"/>
                        </a:rPr>
                        <a:t>年，可累计）</a:t>
                      </a:r>
                      <a:endParaRPr lang="en-US" altLang="zh-CN" sz="1400" b="1" i="0" u="none" strike="noStrike" dirty="0">
                        <a:solidFill>
                          <a:srgbClr val="000000"/>
                        </a:solidFill>
                        <a:effectLst/>
                        <a:latin typeface="微软雅黑" panose="020B0503020204020204" charset="-122"/>
                        <a:ea typeface="微软雅黑" panose="020B0503020204020204" charset="-122"/>
                      </a:endParaRPr>
                    </a:p>
                  </a:txBody>
                  <a:tcPr marL="3572" marR="3572" marT="3572" marB="0" anchor="ctr">
                    <a:solidFill>
                      <a:srgbClr val="D9D9D9"/>
                    </a:solidFill>
                  </a:tcPr>
                </a:tc>
                <a:tc>
                  <a:txBody>
                    <a:bodyPr/>
                    <a:lstStyle/>
                    <a:p>
                      <a:endParaRPr lang="zh-CN" altLang="en-US" sz="1400" b="1" dirty="0">
                        <a:latin typeface="微软雅黑" panose="020B0503020204020204" charset="-122"/>
                        <a:ea typeface="微软雅黑" panose="020B0503020204020204" charset="-122"/>
                      </a:endParaRPr>
                    </a:p>
                  </a:txBody>
                  <a:tcPr>
                    <a:solidFill>
                      <a:srgbClr val="D9D9D9"/>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defTabSz="685800" fontAlgn="ctr"/>
            <a:r>
              <a:rPr lang="zh-CN" altLang="en-US" dirty="0">
                <a:solidFill>
                  <a:srgbClr val="A60000"/>
                </a:solidFill>
                <a:latin typeface="微软雅黑" panose="020B0503020204020204" charset="-122"/>
                <a:ea typeface="微软雅黑" panose="020B0503020204020204" charset="-122"/>
              </a:rPr>
              <a:t>人才培养和社会影响力</a:t>
            </a:r>
            <a:endParaRPr lang="zh-CN" altLang="en-US" dirty="0">
              <a:solidFill>
                <a:srgbClr val="A60000"/>
              </a:solidFill>
              <a:latin typeface="微软雅黑" panose="020B0503020204020204" charset="-122"/>
              <a:ea typeface="微软雅黑" panose="020B0503020204020204" charset="-122"/>
            </a:endParaRPr>
          </a:p>
        </p:txBody>
      </p:sp>
      <p:sp>
        <p:nvSpPr>
          <p:cNvPr id="5" name="内容占位符 2"/>
          <p:cNvSpPr txBox="1"/>
          <p:nvPr/>
        </p:nvSpPr>
        <p:spPr>
          <a:xfrm>
            <a:off x="2042624" y="3803663"/>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
        <p:nvSpPr>
          <p:cNvPr id="6" name="内容占位符 2"/>
          <p:cNvSpPr txBox="1"/>
          <p:nvPr/>
        </p:nvSpPr>
        <p:spPr>
          <a:xfrm>
            <a:off x="333277" y="3041226"/>
            <a:ext cx="5066456" cy="1781387"/>
          </a:xfrm>
          <a:prstGeom prst="rect">
            <a:avLst/>
          </a:prstGeom>
        </p:spPr>
        <p:txBody>
          <a:bodyPr/>
          <a:lstStyle>
            <a:lvl1pPr marL="179705" indent="-179705" algn="l" defTabSz="4572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39750" indent="-179705" algn="l" defTabSz="457200" rtl="0" eaLnBrk="1" latinLnBrk="0" hangingPunct="1">
              <a:lnSpc>
                <a:spcPct val="100000"/>
              </a:lnSpc>
              <a:spcBef>
                <a:spcPts val="0"/>
              </a:spcBef>
              <a:buFont typeface="Arial" panose="020B0604020202020204"/>
              <a:buChar char="–"/>
              <a:defRPr sz="1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panose="020B0604020202020204"/>
              <a:buChar char="•"/>
              <a:defRPr sz="1400" kern="1200" baseline="0">
                <a:solidFill>
                  <a:schemeClr val="tx1"/>
                </a:solidFill>
                <a:latin typeface="Arial" panose="020B0604020202020204" pitchFamily="34" charset="0"/>
                <a:ea typeface="+mn-ea"/>
                <a:cs typeface="Arial" panose="020B0604020202020204" pitchFamily="34" charset="0"/>
              </a:defRPr>
            </a:lvl3pPr>
            <a:lvl4pPr marL="622935" indent="-179705" algn="l" defTabSz="457200" rtl="0" eaLnBrk="1" latinLnBrk="0" hangingPunct="1">
              <a:spcBef>
                <a:spcPct val="20000"/>
              </a:spcBef>
              <a:buFont typeface="Arial" panose="020B0604020202020204"/>
              <a:buChar char="–"/>
              <a:defRPr sz="1400" kern="1200">
                <a:solidFill>
                  <a:schemeClr val="tx1"/>
                </a:solidFill>
                <a:latin typeface="Arial" panose="020B0604020202020204" pitchFamily="34" charset="0"/>
                <a:ea typeface="+mn-ea"/>
                <a:cs typeface="Arial" panose="020B0604020202020204" pitchFamily="34" charset="0"/>
              </a:defRPr>
            </a:lvl4pPr>
            <a:lvl5pPr marL="622935" indent="-228600" algn="l" defTabSz="457200" rtl="0" eaLnBrk="1" latinLnBrk="0" hangingPunct="1">
              <a:spcBef>
                <a:spcPct val="20000"/>
              </a:spcBef>
              <a:buFont typeface="Arial" panose="020B0604020202020204"/>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endParaRPr lang="zh-CN" altLang="en-US" dirty="0"/>
          </a:p>
        </p:txBody>
      </p:sp>
      <p:graphicFrame>
        <p:nvGraphicFramePr>
          <p:cNvPr id="7" name="表格 9"/>
          <p:cNvGraphicFramePr/>
          <p:nvPr/>
        </p:nvGraphicFramePr>
        <p:xfrm>
          <a:off x="333277" y="829542"/>
          <a:ext cx="6945185" cy="1460600"/>
        </p:xfrm>
        <a:graphic>
          <a:graphicData uri="http://schemas.openxmlformats.org/drawingml/2006/table">
            <a:tbl>
              <a:tblPr firstRow="1" bandRow="1">
                <a:tableStyleId>{5C22544A-7EE6-4342-B048-85BDC9FD1C3A}</a:tableStyleId>
              </a:tblPr>
              <a:tblGrid>
                <a:gridCol w="3019647"/>
                <a:gridCol w="3925538"/>
              </a:tblGrid>
              <a:tr h="459926">
                <a:tc>
                  <a:txBody>
                    <a:bodyPr/>
                    <a:lstStyle/>
                    <a:p>
                      <a:pPr algn="ctr"/>
                      <a:r>
                        <a:rPr lang="zh-CN" altLang="en-US" sz="1600" dirty="0"/>
                        <a:t>考核指标</a:t>
                      </a:r>
                      <a:endParaRPr lang="zh-CN" altLang="en-US" sz="1600" b="1" dirty="0">
                        <a:latin typeface="+mn-ea"/>
                        <a:ea typeface="+mn-ea"/>
                      </a:endParaRPr>
                    </a:p>
                  </a:txBody>
                  <a:tcPr>
                    <a:solidFill>
                      <a:srgbClr val="A60000"/>
                    </a:solidFill>
                  </a:tcPr>
                </a:tc>
                <a:tc>
                  <a:txBody>
                    <a:bodyPr/>
                    <a:lstStyle/>
                    <a:p>
                      <a:pPr algn="ctr"/>
                      <a:r>
                        <a:rPr lang="zh-CN" altLang="en-US" sz="1600" dirty="0"/>
                        <a:t>自评情况</a:t>
                      </a:r>
                      <a:endParaRPr lang="zh-CN" altLang="en-US" sz="1600" b="1" dirty="0">
                        <a:latin typeface="+mn-ea"/>
                        <a:ea typeface="+mn-ea"/>
                      </a:endParaRPr>
                    </a:p>
                  </a:txBody>
                  <a:tcPr>
                    <a:solidFill>
                      <a:srgbClr val="A60000"/>
                    </a:solidFill>
                  </a:tcPr>
                </a:tc>
              </a:tr>
              <a:tr h="475573">
                <a:tc>
                  <a:txBody>
                    <a:bodyPr/>
                    <a:lstStyle/>
                    <a:p>
                      <a:pPr marL="0" algn="l" defTabSz="685800" rtl="0" eaLnBrk="1" fontAlgn="ctr" latinLnBrk="0" hangingPunct="1"/>
                      <a:r>
                        <a:rPr lang="zh-CN" altLang="en-US" sz="1400" b="1" i="0" u="none" strike="noStrike" dirty="0">
                          <a:solidFill>
                            <a:srgbClr val="000000"/>
                          </a:solidFill>
                          <a:effectLst/>
                          <a:latin typeface="微软雅黑" panose="020B0503020204020204" charset="-122"/>
                          <a:ea typeface="微软雅黑" panose="020B0503020204020204" charset="-122"/>
                        </a:rPr>
                        <a:t>人才梯队</a:t>
                      </a:r>
                      <a:endParaRPr lang="zh-CN" altLang="en-US" sz="1400" b="1" i="0" u="none" strike="noStrike" kern="1200" dirty="0">
                        <a:solidFill>
                          <a:srgbClr val="000000"/>
                        </a:solidFill>
                        <a:effectLst/>
                        <a:latin typeface="微软雅黑" panose="020B0503020204020204" charset="-122"/>
                        <a:ea typeface="微软雅黑" panose="020B0503020204020204" charset="-122"/>
                        <a:cs typeface="+mn-cs"/>
                      </a:endParaRPr>
                    </a:p>
                  </a:txBody>
                  <a:tcPr marL="3572" marR="3572" marT="3572" marB="0" anchor="ctr">
                    <a:solidFill>
                      <a:schemeClr val="bg1">
                        <a:lumMod val="8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85000"/>
                      </a:schemeClr>
                    </a:solidFill>
                  </a:tcPr>
                </a:tc>
              </a:tr>
              <a:tr h="525101">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400" b="1" i="0" u="none" strike="noStrike" kern="1200" dirty="0">
                          <a:solidFill>
                            <a:srgbClr val="000000"/>
                          </a:solidFill>
                          <a:effectLst/>
                          <a:latin typeface="微软雅黑" panose="020B0503020204020204" charset="-122"/>
                          <a:ea typeface="微软雅黑" panose="020B0503020204020204" charset="-122"/>
                          <a:cs typeface="+mn-cs"/>
                        </a:rPr>
                        <a:t>学科带头人与骨干</a:t>
                      </a:r>
                      <a:endParaRPr lang="zh-CN" altLang="en-US" sz="1400" b="1" i="0" u="none" strike="noStrike" kern="1200" dirty="0">
                        <a:solidFill>
                          <a:srgbClr val="000000"/>
                        </a:solidFill>
                        <a:effectLst/>
                        <a:latin typeface="微软雅黑" panose="020B0503020204020204" charset="-122"/>
                        <a:ea typeface="微软雅黑" panose="020B0503020204020204" charset="-122"/>
                        <a:cs typeface="+mn-cs"/>
                      </a:endParaRPr>
                    </a:p>
                  </a:txBody>
                  <a:tcPr marL="3572" marR="3572" marT="3572" marB="0" anchor="ctr">
                    <a:solidFill>
                      <a:schemeClr val="bg1">
                        <a:lumMod val="95000"/>
                      </a:schemeClr>
                    </a:solidFill>
                  </a:tcPr>
                </a:tc>
                <a:tc>
                  <a:txBody>
                    <a:bodyPr/>
                    <a:lstStyle/>
                    <a:p>
                      <a:endParaRPr lang="zh-CN" altLang="en-US" sz="1400" b="1" dirty="0">
                        <a:latin typeface="微软雅黑" panose="020B0503020204020204" charset="-122"/>
                        <a:ea typeface="微软雅黑" panose="020B0503020204020204" charset="-122"/>
                      </a:endParaRPr>
                    </a:p>
                  </a:txBody>
                  <a:tcPr>
                    <a:solidFill>
                      <a:schemeClr val="bg1">
                        <a:lumMod val="95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576649" y="1814022"/>
            <a:ext cx="5849294"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院领导致辞</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016000" y="1895302"/>
            <a:ext cx="7112000"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zh-CN" altLang="en-US" sz="4000" b="1" dirty="0">
                <a:solidFill>
                  <a:schemeClr val="bg1"/>
                </a:solidFill>
                <a:latin typeface="微软雅黑" panose="020B0503020204020204" charset="-122"/>
                <a:ea typeface="微软雅黑" panose="020B0503020204020204" charset="-122"/>
                <a:cs typeface="Times New Roman" panose="02020603050405020304" pitchFamily="18" charset="0"/>
              </a:rPr>
              <a:t>实地指导与点评</a:t>
            </a:r>
            <a:endParaRPr lang="zh-CN" altLang="en-US" sz="4000" dirty="0">
              <a:latin typeface="微软雅黑" panose="020B0503020204020204" charset="-122"/>
              <a:ea typeface="微软雅黑" panose="020B050302020402020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4" name="标题 3"/>
          <p:cNvSpPr>
            <a:spLocks noGrp="1"/>
          </p:cNvSpPr>
          <p:nvPr>
            <p:ph type="ctrTitle" idx="4294967295"/>
          </p:nvPr>
        </p:nvSpPr>
        <p:spPr>
          <a:xfrm>
            <a:off x="242073" y="193428"/>
            <a:ext cx="7772400" cy="661509"/>
          </a:xfrm>
        </p:spPr>
        <p:txBody>
          <a:bodyPr vert="horz"/>
          <a:lstStyle/>
          <a:p>
            <a:pPr algn="l" eaLnBrk="1" hangingPunct="1">
              <a:defRPr/>
            </a:pPr>
            <a:r>
              <a:rPr lang="zh-CN" altLang="en-US" sz="2700" b="1" dirty="0">
                <a:solidFill>
                  <a:srgbClr val="A60000"/>
                </a:solidFill>
                <a:latin typeface="微软雅黑" panose="020B0503020204020204" charset="-122"/>
                <a:ea typeface="微软雅黑" panose="020B0503020204020204" charset="-122"/>
                <a:cs typeface="Arial" panose="020B0604020202020204" pitchFamily="34" charset="0"/>
              </a:rPr>
              <a:t>实地指导顺序</a:t>
            </a:r>
            <a:endParaRPr lang="en-US" sz="2700" b="1" dirty="0">
              <a:solidFill>
                <a:srgbClr val="A6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5" name="图示 4"/>
          <p:cNvGraphicFramePr/>
          <p:nvPr>
            <p:custDataLst>
              <p:tags r:id="rId4"/>
            </p:custDataLst>
          </p:nvPr>
        </p:nvGraphicFramePr>
        <p:xfrm>
          <a:off x="376749" y="1033145"/>
          <a:ext cx="8561493" cy="19168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6" name="组合 5"/>
          <p:cNvGrpSpPr/>
          <p:nvPr/>
        </p:nvGrpSpPr>
        <p:grpSpPr>
          <a:xfrm>
            <a:off x="6596385" y="1009088"/>
            <a:ext cx="454299" cy="406463"/>
            <a:chOff x="2082101" y="708505"/>
            <a:chExt cx="454299" cy="406463"/>
          </a:xfrm>
        </p:grpSpPr>
        <p:sp>
          <p:nvSpPr>
            <p:cNvPr id="7" name="AutoShape 10"/>
            <p:cNvSpPr>
              <a:spLocks noChangeArrowheads="1"/>
            </p:cNvSpPr>
            <p:nvPr/>
          </p:nvSpPr>
          <p:spPr bwMode="auto">
            <a:xfrm rot="1800000">
              <a:off x="2082101" y="732562"/>
              <a:ext cx="454299" cy="382406"/>
            </a:xfrm>
            <a:prstGeom prst="hexagon">
              <a:avLst>
                <a:gd name="adj" fmla="val 29159"/>
                <a:gd name="vf" fmla="val 115470"/>
              </a:avLst>
            </a:prstGeom>
            <a:gradFill flip="none" rotWithShape="1">
              <a:gsLst>
                <a:gs pos="0">
                  <a:srgbClr val="A60000">
                    <a:shade val="30000"/>
                    <a:satMod val="115000"/>
                  </a:srgbClr>
                </a:gs>
                <a:gs pos="50000">
                  <a:srgbClr val="A60000">
                    <a:shade val="67500"/>
                    <a:satMod val="115000"/>
                  </a:srgbClr>
                </a:gs>
                <a:gs pos="100000">
                  <a:srgbClr val="A60000">
                    <a:shade val="100000"/>
                    <a:satMod val="115000"/>
                  </a:srgbClr>
                </a:gs>
              </a:gsLst>
              <a:lin ang="162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endParaRPr lang="zh-CN" altLang="en-US" sz="1100">
                <a:solidFill>
                  <a:srgbClr val="FFFFFF"/>
                </a:solidFill>
                <a:latin typeface="+mn-ea"/>
              </a:endParaRPr>
            </a:p>
          </p:txBody>
        </p:sp>
        <p:sp>
          <p:nvSpPr>
            <p:cNvPr id="8" name="Text Box 11"/>
            <p:cNvSpPr txBox="1">
              <a:spLocks noChangeArrowheads="1"/>
            </p:cNvSpPr>
            <p:nvPr/>
          </p:nvSpPr>
          <p:spPr bwMode="auto">
            <a:xfrm>
              <a:off x="2109516" y="708505"/>
              <a:ext cx="3955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zh-CN" sz="2000" dirty="0">
                  <a:solidFill>
                    <a:srgbClr val="FFFFFF"/>
                  </a:solidFill>
                  <a:latin typeface="+mn-ea"/>
                  <a:sym typeface="微软雅黑" panose="020B0503020204020204" charset="-122"/>
                </a:rPr>
                <a:t>6</a:t>
              </a:r>
              <a:endParaRPr lang="en-US" altLang="zh-CN" sz="2000" dirty="0">
                <a:solidFill>
                  <a:srgbClr val="FFFFFF"/>
                </a:solidFill>
                <a:latin typeface="+mn-ea"/>
                <a:sym typeface="微软雅黑" panose="020B0503020204020204" charset="-122"/>
              </a:endParaRPr>
            </a:p>
          </p:txBody>
        </p:sp>
      </p:grpSp>
      <p:grpSp>
        <p:nvGrpSpPr>
          <p:cNvPr id="9" name="组合 8"/>
          <p:cNvGrpSpPr/>
          <p:nvPr/>
        </p:nvGrpSpPr>
        <p:grpSpPr>
          <a:xfrm>
            <a:off x="5265425" y="1009088"/>
            <a:ext cx="454299" cy="406463"/>
            <a:chOff x="2082101" y="708505"/>
            <a:chExt cx="454299" cy="406463"/>
          </a:xfrm>
        </p:grpSpPr>
        <p:sp>
          <p:nvSpPr>
            <p:cNvPr id="10" name="AutoShape 10"/>
            <p:cNvSpPr>
              <a:spLocks noChangeArrowheads="1"/>
            </p:cNvSpPr>
            <p:nvPr/>
          </p:nvSpPr>
          <p:spPr bwMode="auto">
            <a:xfrm rot="1800000">
              <a:off x="2082101" y="732562"/>
              <a:ext cx="454299" cy="382406"/>
            </a:xfrm>
            <a:prstGeom prst="hexagon">
              <a:avLst>
                <a:gd name="adj" fmla="val 29159"/>
                <a:gd name="vf" fmla="val 115470"/>
              </a:avLst>
            </a:prstGeom>
            <a:gradFill flip="none" rotWithShape="1">
              <a:gsLst>
                <a:gs pos="0">
                  <a:srgbClr val="A60000">
                    <a:shade val="30000"/>
                    <a:satMod val="115000"/>
                  </a:srgbClr>
                </a:gs>
                <a:gs pos="50000">
                  <a:srgbClr val="A60000">
                    <a:shade val="67500"/>
                    <a:satMod val="115000"/>
                  </a:srgbClr>
                </a:gs>
                <a:gs pos="100000">
                  <a:srgbClr val="A60000">
                    <a:shade val="100000"/>
                    <a:satMod val="115000"/>
                  </a:srgbClr>
                </a:gs>
              </a:gsLst>
              <a:lin ang="162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endParaRPr lang="zh-CN" altLang="en-US" sz="1100">
                <a:solidFill>
                  <a:srgbClr val="FFFFFF"/>
                </a:solidFill>
                <a:latin typeface="+mn-ea"/>
              </a:endParaRPr>
            </a:p>
          </p:txBody>
        </p:sp>
        <p:sp>
          <p:nvSpPr>
            <p:cNvPr id="11" name="Text Box 11"/>
            <p:cNvSpPr txBox="1">
              <a:spLocks noChangeArrowheads="1"/>
            </p:cNvSpPr>
            <p:nvPr/>
          </p:nvSpPr>
          <p:spPr bwMode="auto">
            <a:xfrm>
              <a:off x="2109516" y="708505"/>
              <a:ext cx="3955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zh-CN" sz="2000" dirty="0">
                  <a:solidFill>
                    <a:srgbClr val="FFFFFF"/>
                  </a:solidFill>
                  <a:latin typeface="+mn-ea"/>
                  <a:sym typeface="微软雅黑" panose="020B0503020204020204" charset="-122"/>
                </a:rPr>
                <a:t>5</a:t>
              </a:r>
              <a:endParaRPr lang="en-US" altLang="zh-CN" sz="2000" dirty="0">
                <a:solidFill>
                  <a:srgbClr val="FFFFFF"/>
                </a:solidFill>
                <a:latin typeface="+mn-ea"/>
                <a:sym typeface="微软雅黑" panose="020B0503020204020204" charset="-122"/>
              </a:endParaRPr>
            </a:p>
          </p:txBody>
        </p:sp>
      </p:grpSp>
      <p:grpSp>
        <p:nvGrpSpPr>
          <p:cNvPr id="12" name="组合 11"/>
          <p:cNvGrpSpPr/>
          <p:nvPr/>
        </p:nvGrpSpPr>
        <p:grpSpPr>
          <a:xfrm>
            <a:off x="4057776" y="1009088"/>
            <a:ext cx="454299" cy="406463"/>
            <a:chOff x="2082101" y="708505"/>
            <a:chExt cx="454299" cy="406463"/>
          </a:xfrm>
        </p:grpSpPr>
        <p:sp>
          <p:nvSpPr>
            <p:cNvPr id="13" name="AutoShape 10"/>
            <p:cNvSpPr>
              <a:spLocks noChangeArrowheads="1"/>
            </p:cNvSpPr>
            <p:nvPr/>
          </p:nvSpPr>
          <p:spPr bwMode="auto">
            <a:xfrm rot="1800000">
              <a:off x="2082101" y="732562"/>
              <a:ext cx="454299" cy="382406"/>
            </a:xfrm>
            <a:prstGeom prst="hexagon">
              <a:avLst>
                <a:gd name="adj" fmla="val 29159"/>
                <a:gd name="vf" fmla="val 115470"/>
              </a:avLst>
            </a:prstGeom>
            <a:gradFill flip="none" rotWithShape="1">
              <a:gsLst>
                <a:gs pos="0">
                  <a:srgbClr val="A60000">
                    <a:shade val="30000"/>
                    <a:satMod val="115000"/>
                  </a:srgbClr>
                </a:gs>
                <a:gs pos="50000">
                  <a:srgbClr val="A60000">
                    <a:shade val="67500"/>
                    <a:satMod val="115000"/>
                  </a:srgbClr>
                </a:gs>
                <a:gs pos="100000">
                  <a:srgbClr val="A60000">
                    <a:shade val="100000"/>
                    <a:satMod val="115000"/>
                  </a:srgbClr>
                </a:gs>
              </a:gsLst>
              <a:lin ang="162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endParaRPr lang="zh-CN" altLang="en-US" sz="1100">
                <a:solidFill>
                  <a:srgbClr val="FFFFFF"/>
                </a:solidFill>
                <a:latin typeface="+mn-ea"/>
              </a:endParaRPr>
            </a:p>
          </p:txBody>
        </p:sp>
        <p:sp>
          <p:nvSpPr>
            <p:cNvPr id="14" name="Text Box 11"/>
            <p:cNvSpPr txBox="1">
              <a:spLocks noChangeArrowheads="1"/>
            </p:cNvSpPr>
            <p:nvPr/>
          </p:nvSpPr>
          <p:spPr bwMode="auto">
            <a:xfrm>
              <a:off x="2109516" y="708505"/>
              <a:ext cx="3955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zh-CN" sz="2000" dirty="0">
                  <a:solidFill>
                    <a:srgbClr val="FFFFFF"/>
                  </a:solidFill>
                  <a:latin typeface="+mn-ea"/>
                  <a:sym typeface="微软雅黑" panose="020B0503020204020204" charset="-122"/>
                </a:rPr>
                <a:t>4</a:t>
              </a:r>
              <a:endParaRPr lang="en-US" altLang="zh-CN" sz="2000" dirty="0">
                <a:solidFill>
                  <a:srgbClr val="FFFFFF"/>
                </a:solidFill>
                <a:latin typeface="+mn-ea"/>
                <a:sym typeface="微软雅黑" panose="020B0503020204020204" charset="-122"/>
              </a:endParaRPr>
            </a:p>
          </p:txBody>
        </p:sp>
      </p:grpSp>
      <p:grpSp>
        <p:nvGrpSpPr>
          <p:cNvPr id="15" name="组合 14"/>
          <p:cNvGrpSpPr/>
          <p:nvPr/>
        </p:nvGrpSpPr>
        <p:grpSpPr>
          <a:xfrm>
            <a:off x="2691558" y="1009088"/>
            <a:ext cx="454299" cy="406463"/>
            <a:chOff x="2082101" y="708505"/>
            <a:chExt cx="454299" cy="406463"/>
          </a:xfrm>
        </p:grpSpPr>
        <p:sp>
          <p:nvSpPr>
            <p:cNvPr id="16" name="AutoShape 10"/>
            <p:cNvSpPr>
              <a:spLocks noChangeArrowheads="1"/>
            </p:cNvSpPr>
            <p:nvPr/>
          </p:nvSpPr>
          <p:spPr bwMode="auto">
            <a:xfrm rot="1800000">
              <a:off x="2082101" y="732562"/>
              <a:ext cx="454299" cy="382406"/>
            </a:xfrm>
            <a:prstGeom prst="hexagon">
              <a:avLst>
                <a:gd name="adj" fmla="val 29159"/>
                <a:gd name="vf" fmla="val 115470"/>
              </a:avLst>
            </a:prstGeom>
            <a:gradFill flip="none" rotWithShape="1">
              <a:gsLst>
                <a:gs pos="0">
                  <a:srgbClr val="A60000">
                    <a:shade val="30000"/>
                    <a:satMod val="115000"/>
                  </a:srgbClr>
                </a:gs>
                <a:gs pos="50000">
                  <a:srgbClr val="A60000">
                    <a:shade val="67500"/>
                    <a:satMod val="115000"/>
                  </a:srgbClr>
                </a:gs>
                <a:gs pos="100000">
                  <a:srgbClr val="A60000">
                    <a:shade val="100000"/>
                    <a:satMod val="115000"/>
                  </a:srgbClr>
                </a:gs>
              </a:gsLst>
              <a:lin ang="162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endParaRPr lang="zh-CN" altLang="en-US" sz="1100">
                <a:solidFill>
                  <a:srgbClr val="FFFFFF"/>
                </a:solidFill>
                <a:latin typeface="+mn-ea"/>
              </a:endParaRPr>
            </a:p>
          </p:txBody>
        </p:sp>
        <p:sp>
          <p:nvSpPr>
            <p:cNvPr id="17" name="Text Box 11"/>
            <p:cNvSpPr txBox="1">
              <a:spLocks noChangeArrowheads="1"/>
            </p:cNvSpPr>
            <p:nvPr/>
          </p:nvSpPr>
          <p:spPr bwMode="auto">
            <a:xfrm>
              <a:off x="2109516" y="708505"/>
              <a:ext cx="3955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zh-CN" sz="2000" dirty="0">
                  <a:solidFill>
                    <a:srgbClr val="FFFFFF"/>
                  </a:solidFill>
                  <a:latin typeface="+mn-ea"/>
                  <a:sym typeface="微软雅黑" panose="020B0503020204020204" charset="-122"/>
                </a:rPr>
                <a:t>3</a:t>
              </a:r>
              <a:endParaRPr lang="en-US" altLang="zh-CN" sz="2000" dirty="0">
                <a:solidFill>
                  <a:srgbClr val="FFFFFF"/>
                </a:solidFill>
                <a:latin typeface="+mn-ea"/>
                <a:sym typeface="微软雅黑" panose="020B0503020204020204" charset="-122"/>
              </a:endParaRPr>
            </a:p>
          </p:txBody>
        </p:sp>
      </p:grpSp>
      <p:grpSp>
        <p:nvGrpSpPr>
          <p:cNvPr id="18" name="组合 17"/>
          <p:cNvGrpSpPr/>
          <p:nvPr/>
        </p:nvGrpSpPr>
        <p:grpSpPr>
          <a:xfrm>
            <a:off x="1356145" y="1009088"/>
            <a:ext cx="454299" cy="406463"/>
            <a:chOff x="2082101" y="708505"/>
            <a:chExt cx="454299" cy="406463"/>
          </a:xfrm>
        </p:grpSpPr>
        <p:sp>
          <p:nvSpPr>
            <p:cNvPr id="19" name="AutoShape 10"/>
            <p:cNvSpPr>
              <a:spLocks noChangeArrowheads="1"/>
            </p:cNvSpPr>
            <p:nvPr/>
          </p:nvSpPr>
          <p:spPr bwMode="auto">
            <a:xfrm rot="1800000">
              <a:off x="2082101" y="732562"/>
              <a:ext cx="454299" cy="382406"/>
            </a:xfrm>
            <a:prstGeom prst="hexagon">
              <a:avLst>
                <a:gd name="adj" fmla="val 29159"/>
                <a:gd name="vf" fmla="val 115470"/>
              </a:avLst>
            </a:prstGeom>
            <a:gradFill flip="none" rotWithShape="1">
              <a:gsLst>
                <a:gs pos="0">
                  <a:srgbClr val="A60000">
                    <a:shade val="30000"/>
                    <a:satMod val="115000"/>
                  </a:srgbClr>
                </a:gs>
                <a:gs pos="50000">
                  <a:srgbClr val="A60000">
                    <a:shade val="67500"/>
                    <a:satMod val="115000"/>
                  </a:srgbClr>
                </a:gs>
                <a:gs pos="100000">
                  <a:srgbClr val="A60000">
                    <a:shade val="100000"/>
                    <a:satMod val="115000"/>
                  </a:srgbClr>
                </a:gs>
              </a:gsLst>
              <a:lin ang="162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endParaRPr lang="zh-CN" altLang="en-US" sz="1100">
                <a:solidFill>
                  <a:srgbClr val="FFFFFF"/>
                </a:solidFill>
                <a:latin typeface="+mn-ea"/>
              </a:endParaRPr>
            </a:p>
          </p:txBody>
        </p:sp>
        <p:sp>
          <p:nvSpPr>
            <p:cNvPr id="20" name="Text Box 11"/>
            <p:cNvSpPr txBox="1">
              <a:spLocks noChangeArrowheads="1"/>
            </p:cNvSpPr>
            <p:nvPr/>
          </p:nvSpPr>
          <p:spPr bwMode="auto">
            <a:xfrm>
              <a:off x="2109516" y="708505"/>
              <a:ext cx="3955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zh-CN" sz="2000" dirty="0">
                  <a:solidFill>
                    <a:srgbClr val="FFFFFF"/>
                  </a:solidFill>
                  <a:latin typeface="+mn-ea"/>
                  <a:sym typeface="微软雅黑" panose="020B0503020204020204" charset="-122"/>
                </a:rPr>
                <a:t>2</a:t>
              </a:r>
              <a:endParaRPr lang="en-US" altLang="zh-CN" sz="2000" dirty="0">
                <a:solidFill>
                  <a:srgbClr val="FFFFFF"/>
                </a:solidFill>
                <a:latin typeface="+mn-ea"/>
                <a:sym typeface="微软雅黑" panose="020B0503020204020204" charset="-122"/>
              </a:endParaRPr>
            </a:p>
          </p:txBody>
        </p:sp>
      </p:grpSp>
      <p:grpSp>
        <p:nvGrpSpPr>
          <p:cNvPr id="21" name="组合 20"/>
          <p:cNvGrpSpPr/>
          <p:nvPr/>
        </p:nvGrpSpPr>
        <p:grpSpPr>
          <a:xfrm>
            <a:off x="151558" y="1009088"/>
            <a:ext cx="454299" cy="406463"/>
            <a:chOff x="2082101" y="708505"/>
            <a:chExt cx="454299" cy="406463"/>
          </a:xfrm>
        </p:grpSpPr>
        <p:sp>
          <p:nvSpPr>
            <p:cNvPr id="22" name="AutoShape 10"/>
            <p:cNvSpPr>
              <a:spLocks noChangeArrowheads="1"/>
            </p:cNvSpPr>
            <p:nvPr/>
          </p:nvSpPr>
          <p:spPr bwMode="auto">
            <a:xfrm rot="1800000">
              <a:off x="2082101" y="732562"/>
              <a:ext cx="454299" cy="382406"/>
            </a:xfrm>
            <a:prstGeom prst="hexagon">
              <a:avLst>
                <a:gd name="adj" fmla="val 29159"/>
                <a:gd name="vf" fmla="val 115470"/>
              </a:avLst>
            </a:prstGeom>
            <a:gradFill flip="none" rotWithShape="1">
              <a:gsLst>
                <a:gs pos="0">
                  <a:srgbClr val="A60000">
                    <a:shade val="30000"/>
                    <a:satMod val="115000"/>
                  </a:srgbClr>
                </a:gs>
                <a:gs pos="50000">
                  <a:srgbClr val="A60000">
                    <a:shade val="67500"/>
                    <a:satMod val="115000"/>
                  </a:srgbClr>
                </a:gs>
                <a:gs pos="100000">
                  <a:srgbClr val="A60000">
                    <a:shade val="100000"/>
                    <a:satMod val="115000"/>
                  </a:srgbClr>
                </a:gs>
              </a:gsLst>
              <a:lin ang="162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endParaRPr lang="zh-CN" altLang="en-US" sz="1100">
                <a:solidFill>
                  <a:srgbClr val="FFFFFF"/>
                </a:solidFill>
                <a:latin typeface="+mn-ea"/>
              </a:endParaRPr>
            </a:p>
          </p:txBody>
        </p:sp>
        <p:sp>
          <p:nvSpPr>
            <p:cNvPr id="23" name="Text Box 11"/>
            <p:cNvSpPr txBox="1">
              <a:spLocks noChangeArrowheads="1"/>
            </p:cNvSpPr>
            <p:nvPr/>
          </p:nvSpPr>
          <p:spPr bwMode="auto">
            <a:xfrm>
              <a:off x="2109516" y="708505"/>
              <a:ext cx="3955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zh-CN" sz="2000" dirty="0">
                  <a:solidFill>
                    <a:srgbClr val="FFFFFF"/>
                  </a:solidFill>
                  <a:latin typeface="+mn-ea"/>
                  <a:sym typeface="微软雅黑" panose="020B0503020204020204" charset="-122"/>
                </a:rPr>
                <a:t>1</a:t>
              </a:r>
              <a:endParaRPr lang="en-US" altLang="zh-CN" sz="2000" dirty="0">
                <a:solidFill>
                  <a:srgbClr val="FFFFFF"/>
                </a:solidFill>
                <a:latin typeface="+mn-ea"/>
                <a:sym typeface="微软雅黑" panose="020B0503020204020204" charset="-122"/>
              </a:endParaRPr>
            </a:p>
          </p:txBody>
        </p:sp>
      </p:grpSp>
      <p:grpSp>
        <p:nvGrpSpPr>
          <p:cNvPr id="24" name="组合 23"/>
          <p:cNvGrpSpPr/>
          <p:nvPr/>
        </p:nvGrpSpPr>
        <p:grpSpPr>
          <a:xfrm>
            <a:off x="7800932" y="1009088"/>
            <a:ext cx="454299" cy="406463"/>
            <a:chOff x="2082101" y="708505"/>
            <a:chExt cx="454299" cy="406463"/>
          </a:xfrm>
        </p:grpSpPr>
        <p:sp>
          <p:nvSpPr>
            <p:cNvPr id="25" name="AutoShape 10"/>
            <p:cNvSpPr>
              <a:spLocks noChangeArrowheads="1"/>
            </p:cNvSpPr>
            <p:nvPr/>
          </p:nvSpPr>
          <p:spPr bwMode="auto">
            <a:xfrm rot="1800000">
              <a:off x="2082101" y="732562"/>
              <a:ext cx="454299" cy="382406"/>
            </a:xfrm>
            <a:prstGeom prst="hexagon">
              <a:avLst>
                <a:gd name="adj" fmla="val 29159"/>
                <a:gd name="vf" fmla="val 115470"/>
              </a:avLst>
            </a:prstGeom>
            <a:gradFill flip="none" rotWithShape="1">
              <a:gsLst>
                <a:gs pos="0">
                  <a:srgbClr val="A60000">
                    <a:shade val="30000"/>
                    <a:satMod val="115000"/>
                  </a:srgbClr>
                </a:gs>
                <a:gs pos="50000">
                  <a:srgbClr val="A60000">
                    <a:shade val="67500"/>
                    <a:satMod val="115000"/>
                  </a:srgbClr>
                </a:gs>
                <a:gs pos="100000">
                  <a:srgbClr val="A60000">
                    <a:shade val="100000"/>
                    <a:satMod val="115000"/>
                  </a:srgbClr>
                </a:gs>
              </a:gsLst>
              <a:lin ang="162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endParaRPr lang="zh-CN" altLang="en-US" sz="1100">
                <a:solidFill>
                  <a:srgbClr val="FFFFFF"/>
                </a:solidFill>
                <a:latin typeface="+mn-ea"/>
              </a:endParaRPr>
            </a:p>
          </p:txBody>
        </p:sp>
        <p:sp>
          <p:nvSpPr>
            <p:cNvPr id="26" name="Text Box 11"/>
            <p:cNvSpPr txBox="1">
              <a:spLocks noChangeArrowheads="1"/>
            </p:cNvSpPr>
            <p:nvPr/>
          </p:nvSpPr>
          <p:spPr bwMode="auto">
            <a:xfrm>
              <a:off x="2109516" y="708505"/>
              <a:ext cx="3955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zh-CN" sz="2000" dirty="0">
                  <a:solidFill>
                    <a:srgbClr val="FFFFFF"/>
                  </a:solidFill>
                  <a:latin typeface="+mn-ea"/>
                  <a:sym typeface="微软雅黑" panose="020B0503020204020204" charset="-122"/>
                </a:rPr>
                <a:t>7</a:t>
              </a:r>
              <a:endParaRPr lang="en-US" altLang="zh-CN" sz="2000" dirty="0">
                <a:solidFill>
                  <a:srgbClr val="FFFFFF"/>
                </a:solidFill>
                <a:latin typeface="+mn-ea"/>
                <a:sym typeface="微软雅黑" panose="020B0503020204020204" charset="-122"/>
              </a:endParaRPr>
            </a:p>
          </p:txBody>
        </p:sp>
      </p:grpSp>
      <p:grpSp>
        <p:nvGrpSpPr>
          <p:cNvPr id="27" name="组合 26"/>
          <p:cNvGrpSpPr/>
          <p:nvPr/>
        </p:nvGrpSpPr>
        <p:grpSpPr>
          <a:xfrm>
            <a:off x="4254827" y="3337738"/>
            <a:ext cx="909396" cy="1399892"/>
            <a:chOff x="6581" y="258480"/>
            <a:chExt cx="909396" cy="1399892"/>
          </a:xfrm>
          <a:solidFill>
            <a:schemeClr val="bg1"/>
          </a:solidFill>
          <a:scene3d>
            <a:camera prst="orthographicFront"/>
            <a:lightRig rig="flat" dir="t"/>
          </a:scene3d>
        </p:grpSpPr>
        <p:sp>
          <p:nvSpPr>
            <p:cNvPr id="28" name="矩形: 圆角 27"/>
            <p:cNvSpPr/>
            <p:nvPr/>
          </p:nvSpPr>
          <p:spPr>
            <a:xfrm>
              <a:off x="6581" y="258480"/>
              <a:ext cx="909396" cy="1399892"/>
            </a:xfrm>
            <a:prstGeom prst="roundRect">
              <a:avLst>
                <a:gd name="adj" fmla="val 10000"/>
              </a:avLst>
            </a:prstGeom>
            <a:grpFill/>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9" name="矩形: 圆角 4"/>
            <p:cNvSpPr txBox="1"/>
            <p:nvPr/>
          </p:nvSpPr>
          <p:spPr>
            <a:xfrm>
              <a:off x="33216" y="285115"/>
              <a:ext cx="856126" cy="1346622"/>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zh-CN" altLang="en-US" sz="2000" b="1" dirty="0">
                  <a:solidFill>
                    <a:srgbClr val="000000"/>
                  </a:solidFill>
                  <a:latin typeface="微软雅黑" panose="020B0503020204020204" charset="-122"/>
                  <a:ea typeface="微软雅黑" panose="020B0503020204020204" charset="-122"/>
                </a:rPr>
                <a:t>考护士</a:t>
              </a:r>
              <a:endParaRPr lang="zh-CN" altLang="en-US" sz="2000" b="1" dirty="0">
                <a:solidFill>
                  <a:srgbClr val="000000"/>
                </a:solidFill>
                <a:latin typeface="微软雅黑" panose="020B0503020204020204" charset="-122"/>
                <a:ea typeface="微软雅黑" panose="020B0503020204020204" charset="-122"/>
              </a:endParaRPr>
            </a:p>
          </p:txBody>
        </p:sp>
      </p:grpSp>
      <p:grpSp>
        <p:nvGrpSpPr>
          <p:cNvPr id="33" name="组合 32"/>
          <p:cNvGrpSpPr/>
          <p:nvPr/>
        </p:nvGrpSpPr>
        <p:grpSpPr>
          <a:xfrm>
            <a:off x="5481204" y="3311103"/>
            <a:ext cx="909396" cy="1399892"/>
            <a:chOff x="6581" y="258480"/>
            <a:chExt cx="909396" cy="1399892"/>
          </a:xfrm>
          <a:solidFill>
            <a:schemeClr val="bg1"/>
          </a:solidFill>
          <a:scene3d>
            <a:camera prst="orthographicFront"/>
            <a:lightRig rig="flat" dir="t"/>
          </a:scene3d>
        </p:grpSpPr>
        <p:sp>
          <p:nvSpPr>
            <p:cNvPr id="34" name="矩形: 圆角 33"/>
            <p:cNvSpPr/>
            <p:nvPr/>
          </p:nvSpPr>
          <p:spPr>
            <a:xfrm>
              <a:off x="6581" y="258480"/>
              <a:ext cx="909396" cy="1399892"/>
            </a:xfrm>
            <a:prstGeom prst="roundRect">
              <a:avLst>
                <a:gd name="adj" fmla="val 10000"/>
              </a:avLst>
            </a:prstGeom>
            <a:grpFill/>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35" name="矩形: 圆角 4"/>
            <p:cNvSpPr txBox="1"/>
            <p:nvPr/>
          </p:nvSpPr>
          <p:spPr>
            <a:xfrm>
              <a:off x="33216" y="285115"/>
              <a:ext cx="856126" cy="1346622"/>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zh-CN" altLang="en-US" sz="2000" b="1" dirty="0">
                  <a:solidFill>
                    <a:srgbClr val="000000"/>
                  </a:solidFill>
                  <a:latin typeface="微软雅黑" panose="020B0503020204020204" charset="-122"/>
                  <a:ea typeface="微软雅黑" panose="020B0503020204020204" charset="-122"/>
                </a:rPr>
                <a:t>考患者</a:t>
              </a:r>
              <a:endParaRPr lang="zh-CN" altLang="en-US" sz="2000" b="1" dirty="0">
                <a:solidFill>
                  <a:srgbClr val="000000"/>
                </a:solidFill>
                <a:latin typeface="微软雅黑" panose="020B0503020204020204" charset="-122"/>
                <a:ea typeface="微软雅黑" panose="020B0503020204020204" charset="-122"/>
              </a:endParaRPr>
            </a:p>
          </p:txBody>
        </p:sp>
      </p:grpSp>
      <p:grpSp>
        <p:nvGrpSpPr>
          <p:cNvPr id="39" name="组合 38"/>
          <p:cNvGrpSpPr/>
          <p:nvPr/>
        </p:nvGrpSpPr>
        <p:grpSpPr>
          <a:xfrm>
            <a:off x="3015879" y="3364373"/>
            <a:ext cx="909396" cy="1399892"/>
            <a:chOff x="6581" y="258480"/>
            <a:chExt cx="909396" cy="1399892"/>
          </a:xfrm>
          <a:solidFill>
            <a:schemeClr val="bg1"/>
          </a:solidFill>
          <a:scene3d>
            <a:camera prst="orthographicFront"/>
            <a:lightRig rig="flat" dir="t"/>
          </a:scene3d>
        </p:grpSpPr>
        <p:sp>
          <p:nvSpPr>
            <p:cNvPr id="40" name="矩形: 圆角 39"/>
            <p:cNvSpPr/>
            <p:nvPr/>
          </p:nvSpPr>
          <p:spPr>
            <a:xfrm>
              <a:off x="6581" y="258480"/>
              <a:ext cx="909396" cy="1399892"/>
            </a:xfrm>
            <a:prstGeom prst="roundRect">
              <a:avLst>
                <a:gd name="adj" fmla="val 10000"/>
              </a:avLst>
            </a:prstGeom>
            <a:grpFill/>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1" name="矩形: 圆角 4"/>
            <p:cNvSpPr txBox="1"/>
            <p:nvPr/>
          </p:nvSpPr>
          <p:spPr>
            <a:xfrm>
              <a:off x="33216" y="285115"/>
              <a:ext cx="856126" cy="1346622"/>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zh-CN" altLang="en-US" sz="2000" b="1" dirty="0">
                  <a:solidFill>
                    <a:srgbClr val="000000"/>
                  </a:solidFill>
                  <a:latin typeface="微软雅黑" panose="020B0503020204020204" charset="-122"/>
                  <a:ea typeface="微软雅黑" panose="020B0503020204020204" charset="-122"/>
                </a:rPr>
                <a:t>考医生</a:t>
              </a:r>
              <a:endParaRPr lang="zh-CN" altLang="en-US" sz="2000" b="1" dirty="0">
                <a:solidFill>
                  <a:srgbClr val="000000"/>
                </a:solidFill>
                <a:latin typeface="微软雅黑" panose="020B0503020204020204" charset="-122"/>
                <a:ea typeface="微软雅黑" panose="020B0503020204020204" charset="-122"/>
              </a:endParaRPr>
            </a:p>
          </p:txBody>
        </p:sp>
      </p:grpSp>
      <p:grpSp>
        <p:nvGrpSpPr>
          <p:cNvPr id="45" name="组合 44"/>
          <p:cNvGrpSpPr/>
          <p:nvPr/>
        </p:nvGrpSpPr>
        <p:grpSpPr>
          <a:xfrm>
            <a:off x="4049933" y="3147824"/>
            <a:ext cx="454299" cy="406463"/>
            <a:chOff x="2082101" y="708505"/>
            <a:chExt cx="454299" cy="406463"/>
          </a:xfrm>
        </p:grpSpPr>
        <p:sp>
          <p:nvSpPr>
            <p:cNvPr id="46" name="AutoShape 10"/>
            <p:cNvSpPr>
              <a:spLocks noChangeArrowheads="1"/>
            </p:cNvSpPr>
            <p:nvPr/>
          </p:nvSpPr>
          <p:spPr bwMode="auto">
            <a:xfrm rot="1800000">
              <a:off x="2082101" y="732562"/>
              <a:ext cx="454299" cy="382406"/>
            </a:xfrm>
            <a:prstGeom prst="hexagon">
              <a:avLst>
                <a:gd name="adj" fmla="val 29159"/>
                <a:gd name="vf" fmla="val 115470"/>
              </a:avLst>
            </a:prstGeom>
            <a:gradFill flip="none" rotWithShape="1">
              <a:gsLst>
                <a:gs pos="0">
                  <a:srgbClr val="A60000">
                    <a:shade val="30000"/>
                    <a:satMod val="115000"/>
                  </a:srgbClr>
                </a:gs>
                <a:gs pos="50000">
                  <a:srgbClr val="A60000">
                    <a:shade val="67500"/>
                    <a:satMod val="115000"/>
                  </a:srgbClr>
                </a:gs>
                <a:gs pos="100000">
                  <a:srgbClr val="A60000">
                    <a:shade val="100000"/>
                    <a:satMod val="115000"/>
                  </a:srgbClr>
                </a:gs>
              </a:gsLst>
              <a:lin ang="162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endParaRPr lang="zh-CN" altLang="en-US" sz="1100">
                <a:solidFill>
                  <a:srgbClr val="FFFFFF"/>
                </a:solidFill>
                <a:latin typeface="+mn-ea"/>
              </a:endParaRPr>
            </a:p>
          </p:txBody>
        </p:sp>
        <p:sp>
          <p:nvSpPr>
            <p:cNvPr id="47" name="Text Box 11"/>
            <p:cNvSpPr txBox="1">
              <a:spLocks noChangeArrowheads="1"/>
            </p:cNvSpPr>
            <p:nvPr/>
          </p:nvSpPr>
          <p:spPr bwMode="auto">
            <a:xfrm>
              <a:off x="2109516" y="708505"/>
              <a:ext cx="3955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zh-CN" sz="2000" dirty="0">
                  <a:solidFill>
                    <a:srgbClr val="FFFFFF"/>
                  </a:solidFill>
                  <a:latin typeface="+mn-ea"/>
                  <a:sym typeface="微软雅黑" panose="020B0503020204020204" charset="-122"/>
                </a:rPr>
                <a:t>9</a:t>
              </a:r>
              <a:endParaRPr lang="en-US" altLang="zh-CN" sz="2000" dirty="0">
                <a:solidFill>
                  <a:srgbClr val="FFFFFF"/>
                </a:solidFill>
                <a:latin typeface="+mn-ea"/>
                <a:sym typeface="微软雅黑" panose="020B0503020204020204" charset="-122"/>
              </a:endParaRPr>
            </a:p>
          </p:txBody>
        </p:sp>
      </p:grpSp>
      <p:grpSp>
        <p:nvGrpSpPr>
          <p:cNvPr id="48" name="组合 47"/>
          <p:cNvGrpSpPr/>
          <p:nvPr/>
        </p:nvGrpSpPr>
        <p:grpSpPr>
          <a:xfrm>
            <a:off x="2718973" y="3147824"/>
            <a:ext cx="454299" cy="406463"/>
            <a:chOff x="2082101" y="708505"/>
            <a:chExt cx="454299" cy="406463"/>
          </a:xfrm>
        </p:grpSpPr>
        <p:sp>
          <p:nvSpPr>
            <p:cNvPr id="49" name="AutoShape 10"/>
            <p:cNvSpPr>
              <a:spLocks noChangeArrowheads="1"/>
            </p:cNvSpPr>
            <p:nvPr/>
          </p:nvSpPr>
          <p:spPr bwMode="auto">
            <a:xfrm rot="1800000">
              <a:off x="2082101" y="732562"/>
              <a:ext cx="454299" cy="382406"/>
            </a:xfrm>
            <a:prstGeom prst="hexagon">
              <a:avLst>
                <a:gd name="adj" fmla="val 29159"/>
                <a:gd name="vf" fmla="val 115470"/>
              </a:avLst>
            </a:prstGeom>
            <a:gradFill flip="none" rotWithShape="1">
              <a:gsLst>
                <a:gs pos="0">
                  <a:srgbClr val="A60000">
                    <a:shade val="30000"/>
                    <a:satMod val="115000"/>
                  </a:srgbClr>
                </a:gs>
                <a:gs pos="50000">
                  <a:srgbClr val="A60000">
                    <a:shade val="67500"/>
                    <a:satMod val="115000"/>
                  </a:srgbClr>
                </a:gs>
                <a:gs pos="100000">
                  <a:srgbClr val="A60000">
                    <a:shade val="100000"/>
                    <a:satMod val="115000"/>
                  </a:srgbClr>
                </a:gs>
              </a:gsLst>
              <a:lin ang="162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endParaRPr lang="zh-CN" altLang="en-US" sz="1100">
                <a:solidFill>
                  <a:srgbClr val="FFFFFF"/>
                </a:solidFill>
                <a:latin typeface="+mn-ea"/>
              </a:endParaRPr>
            </a:p>
          </p:txBody>
        </p:sp>
        <p:sp>
          <p:nvSpPr>
            <p:cNvPr id="50" name="Text Box 11"/>
            <p:cNvSpPr txBox="1">
              <a:spLocks noChangeArrowheads="1"/>
            </p:cNvSpPr>
            <p:nvPr/>
          </p:nvSpPr>
          <p:spPr bwMode="auto">
            <a:xfrm>
              <a:off x="2109516" y="708505"/>
              <a:ext cx="3955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zh-CN" sz="2000" dirty="0">
                  <a:solidFill>
                    <a:srgbClr val="FFFFFF"/>
                  </a:solidFill>
                  <a:latin typeface="+mn-ea"/>
                  <a:sym typeface="微软雅黑" panose="020B0503020204020204" charset="-122"/>
                </a:rPr>
                <a:t>8</a:t>
              </a:r>
              <a:endParaRPr lang="en-US" altLang="zh-CN" sz="2000" dirty="0">
                <a:solidFill>
                  <a:srgbClr val="FFFFFF"/>
                </a:solidFill>
                <a:latin typeface="+mn-ea"/>
                <a:sym typeface="微软雅黑" panose="020B0503020204020204" charset="-122"/>
              </a:endParaRPr>
            </a:p>
          </p:txBody>
        </p:sp>
      </p:grpSp>
      <p:grpSp>
        <p:nvGrpSpPr>
          <p:cNvPr id="51" name="组合 50"/>
          <p:cNvGrpSpPr/>
          <p:nvPr/>
        </p:nvGrpSpPr>
        <p:grpSpPr>
          <a:xfrm>
            <a:off x="5224353" y="3130854"/>
            <a:ext cx="513405" cy="412010"/>
            <a:chOff x="2063500" y="732562"/>
            <a:chExt cx="501187" cy="382406"/>
          </a:xfrm>
        </p:grpSpPr>
        <p:sp>
          <p:nvSpPr>
            <p:cNvPr id="52" name="AutoShape 10"/>
            <p:cNvSpPr>
              <a:spLocks noChangeArrowheads="1"/>
            </p:cNvSpPr>
            <p:nvPr/>
          </p:nvSpPr>
          <p:spPr bwMode="auto">
            <a:xfrm rot="1800000">
              <a:off x="2082101" y="732562"/>
              <a:ext cx="454299" cy="382406"/>
            </a:xfrm>
            <a:prstGeom prst="hexagon">
              <a:avLst>
                <a:gd name="adj" fmla="val 29159"/>
                <a:gd name="vf" fmla="val 115470"/>
              </a:avLst>
            </a:prstGeom>
            <a:gradFill flip="none" rotWithShape="1">
              <a:gsLst>
                <a:gs pos="0">
                  <a:srgbClr val="A60000">
                    <a:shade val="30000"/>
                    <a:satMod val="115000"/>
                  </a:srgbClr>
                </a:gs>
                <a:gs pos="50000">
                  <a:srgbClr val="A60000">
                    <a:shade val="67500"/>
                    <a:satMod val="115000"/>
                  </a:srgbClr>
                </a:gs>
                <a:gs pos="100000">
                  <a:srgbClr val="A60000">
                    <a:shade val="100000"/>
                    <a:satMod val="115000"/>
                  </a:srgbClr>
                </a:gs>
              </a:gsLst>
              <a:lin ang="16200000" scaled="1"/>
              <a:tileRect/>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endParaRPr lang="zh-CN" altLang="en-US" sz="1000">
                <a:solidFill>
                  <a:srgbClr val="FFFFFF"/>
                </a:solidFill>
                <a:latin typeface="+mn-ea"/>
              </a:endParaRPr>
            </a:p>
          </p:txBody>
        </p:sp>
        <p:sp>
          <p:nvSpPr>
            <p:cNvPr id="53" name="Text Box 11"/>
            <p:cNvSpPr txBox="1">
              <a:spLocks noChangeArrowheads="1"/>
            </p:cNvSpPr>
            <p:nvPr/>
          </p:nvSpPr>
          <p:spPr bwMode="auto">
            <a:xfrm>
              <a:off x="2063500" y="768946"/>
              <a:ext cx="501187" cy="31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zh-CN" sz="1600" dirty="0">
                  <a:solidFill>
                    <a:srgbClr val="FFFFFF"/>
                  </a:solidFill>
                  <a:latin typeface="+mn-ea"/>
                  <a:sym typeface="微软雅黑" panose="020B0503020204020204" charset="-122"/>
                </a:rPr>
                <a:t>10</a:t>
              </a:r>
              <a:endParaRPr lang="en-US" altLang="zh-CN" sz="1600" dirty="0">
                <a:solidFill>
                  <a:srgbClr val="FFFFFF"/>
                </a:solidFill>
                <a:latin typeface="+mn-ea"/>
                <a:sym typeface="微软雅黑" panose="020B0503020204020204" charset="-122"/>
              </a:endParaRPr>
            </a:p>
          </p:txBody>
        </p:sp>
      </p:grpSp>
      <p:grpSp>
        <p:nvGrpSpPr>
          <p:cNvPr id="57" name="组合 56"/>
          <p:cNvGrpSpPr/>
          <p:nvPr/>
        </p:nvGrpSpPr>
        <p:grpSpPr>
          <a:xfrm>
            <a:off x="2718973" y="3907349"/>
            <a:ext cx="192792" cy="225530"/>
            <a:chOff x="7372695" y="845661"/>
            <a:chExt cx="192792" cy="225530"/>
          </a:xfrm>
          <a:solidFill>
            <a:srgbClr val="BFBFBF"/>
          </a:solidFill>
        </p:grpSpPr>
        <p:sp>
          <p:nvSpPr>
            <p:cNvPr id="58" name="箭头: 右 57"/>
            <p:cNvSpPr/>
            <p:nvPr/>
          </p:nvSpPr>
          <p:spPr>
            <a:xfrm>
              <a:off x="7372695" y="845661"/>
              <a:ext cx="192792" cy="225530"/>
            </a:xfrm>
            <a:prstGeom prst="rightArrow">
              <a:avLst>
                <a:gd name="adj1" fmla="val 60000"/>
                <a:gd name="adj2" fmla="val 50000"/>
              </a:avLst>
            </a:prstGeom>
            <a:grpFill/>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1"/>
            </a:fontRef>
          </p:style>
          <p:txBody>
            <a:bodyPr/>
            <a:lstStyle/>
            <a:p>
              <a:endParaRPr lang="zh-CN" altLang="en-US"/>
            </a:p>
          </p:txBody>
        </p:sp>
        <p:sp>
          <p:nvSpPr>
            <p:cNvPr id="59" name="箭头: 右 4"/>
            <p:cNvSpPr txBox="1"/>
            <p:nvPr/>
          </p:nvSpPr>
          <p:spPr>
            <a:xfrm>
              <a:off x="7372695" y="890767"/>
              <a:ext cx="134954" cy="135318"/>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solidFill>
                  <a:srgbClr val="A60000"/>
                </a:solidFill>
                <a:latin typeface="+mn-ea"/>
              </a:endParaRPr>
            </a:p>
          </p:txBody>
        </p:sp>
      </p:grpSp>
      <p:grpSp>
        <p:nvGrpSpPr>
          <p:cNvPr id="60" name="组合 59"/>
          <p:cNvGrpSpPr/>
          <p:nvPr/>
        </p:nvGrpSpPr>
        <p:grpSpPr>
          <a:xfrm>
            <a:off x="4020542" y="3907349"/>
            <a:ext cx="192792" cy="225530"/>
            <a:chOff x="7372695" y="845661"/>
            <a:chExt cx="192792" cy="225530"/>
          </a:xfrm>
          <a:solidFill>
            <a:srgbClr val="BFBFBF"/>
          </a:solidFill>
        </p:grpSpPr>
        <p:sp>
          <p:nvSpPr>
            <p:cNvPr id="61" name="箭头: 右 60"/>
            <p:cNvSpPr/>
            <p:nvPr/>
          </p:nvSpPr>
          <p:spPr>
            <a:xfrm>
              <a:off x="7372695" y="845661"/>
              <a:ext cx="192792" cy="225530"/>
            </a:xfrm>
            <a:prstGeom prst="rightArrow">
              <a:avLst>
                <a:gd name="adj1" fmla="val 60000"/>
                <a:gd name="adj2" fmla="val 50000"/>
              </a:avLst>
            </a:prstGeom>
            <a:grpFill/>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1"/>
            </a:fontRef>
          </p:style>
          <p:txBody>
            <a:bodyPr/>
            <a:lstStyle/>
            <a:p>
              <a:endParaRPr lang="zh-CN" altLang="en-US"/>
            </a:p>
          </p:txBody>
        </p:sp>
        <p:sp>
          <p:nvSpPr>
            <p:cNvPr id="62" name="箭头: 右 4"/>
            <p:cNvSpPr txBox="1"/>
            <p:nvPr/>
          </p:nvSpPr>
          <p:spPr>
            <a:xfrm>
              <a:off x="7372695" y="890767"/>
              <a:ext cx="134954" cy="135318"/>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solidFill>
                  <a:srgbClr val="A60000"/>
                </a:solidFill>
                <a:latin typeface="+mn-ea"/>
              </a:endParaRPr>
            </a:p>
          </p:txBody>
        </p:sp>
      </p:grpSp>
      <p:grpSp>
        <p:nvGrpSpPr>
          <p:cNvPr id="63" name="组合 62"/>
          <p:cNvGrpSpPr/>
          <p:nvPr/>
        </p:nvGrpSpPr>
        <p:grpSpPr>
          <a:xfrm>
            <a:off x="5226317" y="3907349"/>
            <a:ext cx="192792" cy="225530"/>
            <a:chOff x="7372695" y="845661"/>
            <a:chExt cx="192792" cy="225530"/>
          </a:xfrm>
          <a:solidFill>
            <a:srgbClr val="BFBFBF"/>
          </a:solidFill>
        </p:grpSpPr>
        <p:sp>
          <p:nvSpPr>
            <p:cNvPr id="64" name="箭头: 右 63"/>
            <p:cNvSpPr/>
            <p:nvPr/>
          </p:nvSpPr>
          <p:spPr>
            <a:xfrm>
              <a:off x="7372695" y="845661"/>
              <a:ext cx="192792" cy="225530"/>
            </a:xfrm>
            <a:prstGeom prst="rightArrow">
              <a:avLst>
                <a:gd name="adj1" fmla="val 60000"/>
                <a:gd name="adj2" fmla="val 50000"/>
              </a:avLst>
            </a:prstGeom>
            <a:grpFill/>
          </p:spPr>
          <p:style>
            <a:lnRef idx="0">
              <a:schemeClr val="dk2">
                <a:tint val="60000"/>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1"/>
            </a:fontRef>
          </p:style>
          <p:txBody>
            <a:bodyPr/>
            <a:lstStyle/>
            <a:p>
              <a:endParaRPr lang="zh-CN" altLang="en-US"/>
            </a:p>
          </p:txBody>
        </p:sp>
        <p:sp>
          <p:nvSpPr>
            <p:cNvPr id="65" name="箭头: 右 4"/>
            <p:cNvSpPr txBox="1"/>
            <p:nvPr/>
          </p:nvSpPr>
          <p:spPr>
            <a:xfrm>
              <a:off x="7372695" y="890767"/>
              <a:ext cx="134954" cy="135318"/>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solidFill>
                  <a:srgbClr val="A60000"/>
                </a:solidFill>
                <a:latin typeface="+mn-ea"/>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576649" y="1814022"/>
            <a:ext cx="5849294"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专家意见反馈</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576649" y="1814022"/>
            <a:ext cx="5849294"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医院领导总结发言</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143000" y="1814022"/>
            <a:ext cx="7079165"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专家讨论、打分</a:t>
            </a:r>
            <a:r>
              <a:rPr lang="zh-CN" altLang="en-US" sz="3200" b="1" dirty="0">
                <a:solidFill>
                  <a:schemeClr val="bg1"/>
                </a:solidFill>
                <a:latin typeface="微软雅黑" panose="020B0503020204020204" charset="-122"/>
                <a:ea typeface="微软雅黑" panose="020B0503020204020204" charset="-122"/>
                <a:cs typeface="Arial" panose="020B0604020202020204" pitchFamily="34" charset="0"/>
              </a:rPr>
              <a:t>（其他人离场）</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49379" cy="5143500"/>
          </a:xfrm>
          <a:prstGeom prst="rect">
            <a:avLst/>
          </a:prstGeom>
        </p:spPr>
      </p:pic>
      <p:sp>
        <p:nvSpPr>
          <p:cNvPr id="17" name="矩形 16"/>
          <p:cNvSpPr/>
          <p:nvPr/>
        </p:nvSpPr>
        <p:spPr>
          <a:xfrm>
            <a:off x="732128" y="1671532"/>
            <a:ext cx="7679744" cy="825419"/>
          </a:xfrm>
          <a:prstGeom prst="rect">
            <a:avLst/>
          </a:prstGeom>
        </p:spPr>
        <p:txBody>
          <a:bodyPr wrap="square">
            <a:spAutoFit/>
          </a:bodyPr>
          <a:lstStyle/>
          <a:p>
            <a:pPr algn="ctr" defTabSz="342900">
              <a:lnSpc>
                <a:spcPct val="150000"/>
              </a:lnSpc>
            </a:pPr>
            <a:r>
              <a:rPr lang="zh-CN" altLang="en-US" sz="3600" b="1" dirty="0">
                <a:solidFill>
                  <a:srgbClr val="FFFFFF"/>
                </a:solidFill>
                <a:latin typeface="微软雅黑" panose="020B0503020204020204" charset="-122"/>
                <a:ea typeface="微软雅黑" panose="020B0503020204020204" charset="-122"/>
              </a:rPr>
              <a:t>肺癌与肺结节专病照护能力提升汇报</a:t>
            </a:r>
            <a:endParaRPr lang="zh-CN" altLang="en-US" sz="36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3C4F54F3-C349-4609-AFEE-01462D5C7942}" type="slidenum">
              <a:rPr lang="en-GB" smtClean="0">
                <a:latin typeface="微软雅黑" panose="020B0503020204020204" charset="-122"/>
                <a:ea typeface="微软雅黑" panose="020B0503020204020204" charset="-122"/>
              </a:rPr>
            </a:fld>
            <a:endParaRPr lang="en-GB" dirty="0">
              <a:latin typeface="微软雅黑" panose="020B0503020204020204" charset="-122"/>
              <a:ea typeface="微软雅黑" panose="020B0503020204020204" charset="-122"/>
            </a:endParaRPr>
          </a:p>
        </p:txBody>
      </p:sp>
      <p:sp>
        <p:nvSpPr>
          <p:cNvPr id="8" name="标题 1"/>
          <p:cNvSpPr>
            <a:spLocks noGrp="1"/>
          </p:cNvSpPr>
          <p:nvPr>
            <p:ph type="title"/>
          </p:nvPr>
        </p:nvSpPr>
        <p:spPr>
          <a:xfrm>
            <a:off x="260533" y="186527"/>
            <a:ext cx="5292436" cy="1325563"/>
          </a:xfrm>
        </p:spPr>
        <p:txBody>
          <a:bodyPr/>
          <a:lstStyle/>
          <a:p>
            <a:r>
              <a:rPr lang="zh-CN" altLang="en-US" dirty="0">
                <a:solidFill>
                  <a:srgbClr val="A60000"/>
                </a:solidFill>
                <a:latin typeface="微软雅黑" panose="020B0503020204020204" charset="-122"/>
                <a:ea typeface="微软雅黑" panose="020B0503020204020204" charset="-122"/>
              </a:rPr>
              <a:t>议程</a:t>
            </a:r>
            <a:br>
              <a:rPr lang="en-US" altLang="zh-CN" dirty="0">
                <a:solidFill>
                  <a:srgbClr val="A60000"/>
                </a:solidFill>
                <a:latin typeface="微软雅黑" panose="020B0503020204020204" charset="-122"/>
                <a:ea typeface="微软雅黑" panose="020B0503020204020204" charset="-122"/>
              </a:rPr>
            </a:br>
            <a:endParaRPr lang="zh-CN" altLang="en-US" dirty="0">
              <a:latin typeface="微软雅黑" panose="020B0503020204020204" charset="-122"/>
              <a:ea typeface="微软雅黑" panose="020B0503020204020204" charset="-122"/>
            </a:endParaRPr>
          </a:p>
        </p:txBody>
      </p:sp>
      <p:sp>
        <p:nvSpPr>
          <p:cNvPr id="10" name="标题 1"/>
          <p:cNvSpPr txBox="1"/>
          <p:nvPr/>
        </p:nvSpPr>
        <p:spPr>
          <a:xfrm>
            <a:off x="318375" y="250263"/>
            <a:ext cx="5915025" cy="994172"/>
          </a:xfrm>
          <a:prstGeom prst="rect">
            <a:avLst/>
          </a:prstGeom>
        </p:spPr>
        <p:txBody>
          <a:bodyPr vert="horz"/>
          <a:lstStyle>
            <a:lvl1pPr algn="l" defTabSz="457200" rtl="0" eaLnBrk="1" latinLnBrk="0" hangingPunct="1">
              <a:lnSpc>
                <a:spcPct val="100000"/>
              </a:lnSpc>
              <a:spcBef>
                <a:spcPct val="0"/>
              </a:spcBef>
              <a:buNone/>
              <a:defRPr sz="2400" b="1" kern="1200" baseline="0">
                <a:solidFill>
                  <a:schemeClr val="tx2"/>
                </a:solidFill>
                <a:latin typeface="Arial" panose="020B0604020202020204" pitchFamily="34" charset="0"/>
                <a:ea typeface="+mj-ea"/>
                <a:cs typeface="Arial" panose="020B0604020202020204" pitchFamily="34" charset="0"/>
              </a:defRPr>
            </a:lvl1pPr>
          </a:lstStyle>
          <a:p>
            <a:endParaRPr lang="en-US" dirty="0">
              <a:solidFill>
                <a:srgbClr val="A60000"/>
              </a:solidFill>
              <a:latin typeface="微软雅黑" panose="020B0503020204020204" charset="-122"/>
              <a:ea typeface="微软雅黑" panose="020B0503020204020204" charset="-122"/>
            </a:endParaRPr>
          </a:p>
        </p:txBody>
      </p:sp>
      <p:graphicFrame>
        <p:nvGraphicFramePr>
          <p:cNvPr id="6" name="表格 9"/>
          <p:cNvGraphicFramePr/>
          <p:nvPr/>
        </p:nvGraphicFramePr>
        <p:xfrm>
          <a:off x="789527" y="768500"/>
          <a:ext cx="7217049" cy="3925470"/>
        </p:xfrm>
        <a:graphic>
          <a:graphicData uri="http://schemas.openxmlformats.org/drawingml/2006/table">
            <a:tbl>
              <a:tblPr firstRow="1" bandRow="1">
                <a:tableStyleId>{5C22544A-7EE6-4342-B048-85BDC9FD1C3A}</a:tableStyleId>
              </a:tblPr>
              <a:tblGrid>
                <a:gridCol w="1446442"/>
                <a:gridCol w="3850856"/>
                <a:gridCol w="1919751"/>
              </a:tblGrid>
              <a:tr h="397460">
                <a:tc>
                  <a:txBody>
                    <a:bodyPr/>
                    <a:lstStyle/>
                    <a:p>
                      <a:pPr algn="ctr">
                        <a:spcAft>
                          <a:spcPts val="0"/>
                        </a:spcAft>
                      </a:pPr>
                      <a:r>
                        <a:rPr lang="zh-CN" altLang="en-US" sz="1400" b="1" kern="100" dirty="0">
                          <a:solidFill>
                            <a:schemeClr val="tx1"/>
                          </a:solidFill>
                          <a:effectLst/>
                          <a:latin typeface="+mn-ea"/>
                          <a:ea typeface="+mn-ea"/>
                        </a:rPr>
                        <a:t>时长</a:t>
                      </a:r>
                      <a:endParaRPr lang="en-US" sz="1400" b="1" kern="100" dirty="0">
                        <a:solidFill>
                          <a:schemeClr val="tx1"/>
                        </a:solidFill>
                        <a:effectLst/>
                        <a:latin typeface="+mn-ea"/>
                        <a:ea typeface="+mn-ea"/>
                        <a:cs typeface="Times New Roman" panose="02020603050405020304" pitchFamily="18" charset="0"/>
                      </a:endParaRPr>
                    </a:p>
                  </a:txBody>
                  <a:tcPr marL="51435" marR="51435" marT="0" marB="0" anchor="ctr">
                    <a:solidFill>
                      <a:srgbClr val="B8CCE4"/>
                    </a:solidFill>
                  </a:tcPr>
                </a:tc>
                <a:tc>
                  <a:txBody>
                    <a:bodyPr/>
                    <a:lstStyle/>
                    <a:p>
                      <a:pPr algn="ctr">
                        <a:spcAft>
                          <a:spcPts val="0"/>
                        </a:spcAft>
                      </a:pPr>
                      <a:r>
                        <a:rPr lang="zh-CN" sz="1400" b="1" kern="100" dirty="0">
                          <a:solidFill>
                            <a:schemeClr val="tx1"/>
                          </a:solidFill>
                          <a:effectLst/>
                          <a:latin typeface="+mn-ea"/>
                          <a:ea typeface="+mn-ea"/>
                        </a:rPr>
                        <a:t>具体内容</a:t>
                      </a:r>
                      <a:endParaRPr lang="en-US" sz="1400" b="1" kern="100" dirty="0">
                        <a:solidFill>
                          <a:schemeClr val="tx1"/>
                        </a:solidFill>
                        <a:effectLst/>
                        <a:latin typeface="+mn-ea"/>
                        <a:ea typeface="+mn-ea"/>
                        <a:cs typeface="Times New Roman" panose="02020603050405020304" pitchFamily="18" charset="0"/>
                      </a:endParaRPr>
                    </a:p>
                  </a:txBody>
                  <a:tcPr marL="51435" marR="51435" marT="0" marB="0" anchor="ctr">
                    <a:solidFill>
                      <a:srgbClr val="B8CCE4"/>
                    </a:solidFill>
                  </a:tcPr>
                </a:tc>
                <a:tc>
                  <a:txBody>
                    <a:bodyPr/>
                    <a:lstStyle/>
                    <a:p>
                      <a:pPr algn="ctr">
                        <a:spcAft>
                          <a:spcPts val="0"/>
                        </a:spcAft>
                      </a:pPr>
                      <a:r>
                        <a:rPr lang="zh-CN" altLang="en-US" sz="1400" b="1" kern="100" dirty="0">
                          <a:solidFill>
                            <a:schemeClr val="tx1"/>
                          </a:solidFill>
                          <a:effectLst/>
                          <a:latin typeface="+mn-ea"/>
                          <a:ea typeface="+mn-ea"/>
                        </a:rPr>
                        <a:t>讲者</a:t>
                      </a:r>
                      <a:endParaRPr lang="en-US" sz="1400" b="1" kern="100" dirty="0">
                        <a:solidFill>
                          <a:schemeClr val="tx1"/>
                        </a:solidFill>
                        <a:effectLst/>
                        <a:latin typeface="+mn-ea"/>
                        <a:ea typeface="+mn-ea"/>
                        <a:cs typeface="Times New Roman" panose="02020603050405020304" pitchFamily="18" charset="0"/>
                      </a:endParaRPr>
                    </a:p>
                  </a:txBody>
                  <a:tcPr marL="51435" marR="51435" marT="0" marB="0" anchor="ctr">
                    <a:solidFill>
                      <a:srgbClr val="B8CCE4"/>
                    </a:solidFill>
                  </a:tcPr>
                </a:tc>
              </a:tr>
              <a:tr h="381756">
                <a:tc gridSpan="3">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1" kern="100" dirty="0">
                          <a:effectLst/>
                          <a:latin typeface="+mn-ea"/>
                          <a:ea typeface="+mn-ea"/>
                        </a:rPr>
                        <a:t>线上主持人：指导专家组组长</a:t>
                      </a:r>
                      <a:endParaRPr lang="zh-CN" altLang="en-US" sz="1400" b="1" dirty="0">
                        <a:latin typeface="+mn-ea"/>
                        <a:ea typeface="+mn-ea"/>
                      </a:endParaRPr>
                    </a:p>
                  </a:txBody>
                  <a:tcPr>
                    <a:solidFill>
                      <a:schemeClr val="bg1">
                        <a:lumMod val="85000"/>
                      </a:schemeClr>
                    </a:solidFill>
                  </a:tcPr>
                </a:tc>
                <a:tc hMerge="1">
                  <a:tcPr/>
                </a:tc>
                <a:tc hMerge="1">
                  <a:tcPr>
                    <a:solidFill>
                      <a:schemeClr val="bg1">
                        <a:lumMod val="85000"/>
                      </a:schemeClr>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zh-CN" altLang="zh-CN" sz="1400" b="0" kern="100" dirty="0">
                          <a:effectLst/>
                          <a:latin typeface="+mn-ea"/>
                          <a:ea typeface="+mn-ea"/>
                        </a:rPr>
                        <a:t>专家致辞、介绍</a:t>
                      </a:r>
                      <a:r>
                        <a:rPr lang="zh-CN" altLang="en-US" sz="1400" b="0" kern="100" dirty="0">
                          <a:effectLst/>
                          <a:latin typeface="+mn-ea"/>
                          <a:ea typeface="+mn-ea"/>
                        </a:rPr>
                        <a:t>指导</a:t>
                      </a:r>
                      <a:r>
                        <a:rPr lang="zh-CN" altLang="zh-CN" sz="1400" b="0" kern="100" dirty="0">
                          <a:effectLst/>
                          <a:latin typeface="+mn-ea"/>
                          <a:ea typeface="+mn-ea"/>
                        </a:rPr>
                        <a:t>要求</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cs typeface="Times New Roman" panose="02020603050405020304" pitchFamily="18" charset="0"/>
                        </a:rPr>
                        <a:t>指导专家组组长</a:t>
                      </a:r>
                      <a:endParaRPr lang="en-US" altLang="zh-CN"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algn="ctr">
                        <a:spcAft>
                          <a:spcPts val="0"/>
                        </a:spcAft>
                      </a:pPr>
                      <a:r>
                        <a:rPr lang="zh-CN" altLang="zh-CN" sz="1400" b="0" kern="100" dirty="0">
                          <a:effectLst/>
                          <a:latin typeface="+mn-ea"/>
                          <a:ea typeface="+mn-ea"/>
                        </a:rPr>
                        <a:t>医院领导致辞</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zh-CN" sz="1400" b="0" kern="100" dirty="0">
                          <a:effectLst/>
                          <a:latin typeface="+mn-ea"/>
                          <a:ea typeface="+mn-ea"/>
                        </a:rPr>
                        <a:t>院领导</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421515">
                <a:tc>
                  <a:txBody>
                    <a:bodyPr/>
                    <a:lstStyle/>
                    <a:p>
                      <a:pPr algn="ctr">
                        <a:spcAft>
                          <a:spcPts val="0"/>
                        </a:spcAft>
                      </a:pPr>
                      <a:r>
                        <a:rPr lang="en-US" altLang="zh-CN" sz="1400" b="0" kern="100" dirty="0">
                          <a:effectLst/>
                          <a:latin typeface="+mn-ea"/>
                          <a:ea typeface="+mn-ea"/>
                        </a:rPr>
                        <a:t>40’</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zh-CN" altLang="en-US" sz="1400" b="0" kern="100" dirty="0">
                          <a:effectLst/>
                          <a:latin typeface="+mn-ea"/>
                          <a:ea typeface="+mn-ea"/>
                        </a:rPr>
                        <a:t>肺癌与肺结节照护能力汇报</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zh-CN" sz="1400" b="0" kern="100" dirty="0">
                          <a:effectLst/>
                          <a:latin typeface="+mn-ea"/>
                          <a:ea typeface="+mn-ea"/>
                        </a:rPr>
                        <a:t>科室主任</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r>
              <a:tr h="434203">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en-US" altLang="zh-CN" sz="1400" b="0" kern="100" dirty="0">
                          <a:effectLst/>
                          <a:latin typeface="+mn-ea"/>
                          <a:ea typeface="+mn-ea"/>
                        </a:rPr>
                        <a:t>10’</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提问</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133350" indent="-133350" algn="ctr">
                        <a:spcAft>
                          <a:spcPts val="0"/>
                        </a:spcAft>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381756">
                <a:tc>
                  <a:txBody>
                    <a:bodyPr/>
                    <a:lstStyle/>
                    <a:p>
                      <a:pPr marL="133350" indent="-133350" algn="ctr">
                        <a:spcAft>
                          <a:spcPts val="0"/>
                        </a:spcAft>
                      </a:pPr>
                      <a:r>
                        <a:rPr lang="en-US" altLang="zh-CN" sz="1400" b="0" kern="100" dirty="0">
                          <a:effectLst/>
                          <a:latin typeface="+mn-ea"/>
                          <a:ea typeface="+mn-ea"/>
                        </a:rPr>
                        <a:t>60’</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c>
                  <a:txBody>
                    <a:bodyPr/>
                    <a:lstStyle/>
                    <a:p>
                      <a:pPr marL="133350" indent="-133350" algn="ctr">
                        <a:spcAft>
                          <a:spcPts val="0"/>
                        </a:spcAft>
                      </a:pPr>
                      <a:r>
                        <a:rPr lang="zh-CN" altLang="en-US" sz="1400" b="0" kern="100" dirty="0">
                          <a:effectLst/>
                          <a:latin typeface="+mn-ea"/>
                          <a:ea typeface="+mn-ea"/>
                        </a:rPr>
                        <a:t>实地指导</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c>
                  <a:txBody>
                    <a:bodyPr/>
                    <a:lstStyle/>
                    <a:p>
                      <a:pPr marL="133350" indent="-133350" algn="ctr">
                        <a:spcAft>
                          <a:spcPts val="0"/>
                        </a:spcAft>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algn="ctr">
                        <a:spcAft>
                          <a:spcPts val="0"/>
                        </a:spcAft>
                      </a:pPr>
                      <a:r>
                        <a:rPr lang="zh-CN" altLang="zh-CN" sz="1400" b="0" kern="100" dirty="0">
                          <a:effectLst/>
                          <a:latin typeface="+mn-ea"/>
                          <a:ea typeface="+mn-ea"/>
                        </a:rPr>
                        <a:t>反馈考核意见</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专家组</a:t>
                      </a:r>
                      <a:endParaRPr lang="en-US" altLang="zh-CN"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381756">
                <a:tc>
                  <a:txBody>
                    <a:bodyPr/>
                    <a:lstStyle/>
                    <a:p>
                      <a:pPr marL="133350" indent="-133350" algn="ctr" defTabSz="457200" rtl="0" eaLnBrk="1" latinLnBrk="0" hangingPunct="1">
                        <a:spcAft>
                          <a:spcPts val="0"/>
                        </a:spcAft>
                      </a:pPr>
                      <a:r>
                        <a:rPr lang="en-US" altLang="zh-CN" sz="1400" b="0" kern="100" dirty="0">
                          <a:solidFill>
                            <a:schemeClr val="dk1"/>
                          </a:solidFill>
                          <a:effectLst/>
                          <a:latin typeface="+mn-ea"/>
                          <a:ea typeface="+mn-ea"/>
                          <a:cs typeface="+mn-cs"/>
                        </a:rPr>
                        <a:t>5’</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c>
                  <a:txBody>
                    <a:bodyPr/>
                    <a:lstStyle/>
                    <a:p>
                      <a:pPr marL="133350" marR="0" indent="-133350" algn="ctr" defTabSz="457200" rtl="0" eaLnBrk="1" fontAlgn="auto" latinLnBrk="0" hangingPunct="1">
                        <a:lnSpc>
                          <a:spcPct val="100000"/>
                        </a:lnSpc>
                        <a:spcBef>
                          <a:spcPts val="0"/>
                        </a:spcBef>
                        <a:spcAft>
                          <a:spcPts val="0"/>
                        </a:spcAft>
                        <a:buClrTx/>
                        <a:buSzTx/>
                        <a:buFontTx/>
                        <a:buNone/>
                        <a:defRPr/>
                      </a:pPr>
                      <a:r>
                        <a:rPr lang="zh-CN" altLang="zh-CN" sz="1400" b="0" kern="100" dirty="0">
                          <a:solidFill>
                            <a:schemeClr val="dk1"/>
                          </a:solidFill>
                          <a:effectLst/>
                          <a:latin typeface="+mn-ea"/>
                          <a:ea typeface="+mn-ea"/>
                          <a:cs typeface="+mn-cs"/>
                        </a:rPr>
                        <a:t>医院领导</a:t>
                      </a:r>
                      <a:r>
                        <a:rPr lang="zh-CN" altLang="en-US" sz="1400" b="0" kern="100" dirty="0">
                          <a:solidFill>
                            <a:schemeClr val="dk1"/>
                          </a:solidFill>
                          <a:effectLst/>
                          <a:latin typeface="+mn-ea"/>
                          <a:ea typeface="+mn-ea"/>
                          <a:cs typeface="+mn-cs"/>
                        </a:rPr>
                        <a:t>总结发言</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zh-CN" altLang="zh-CN" sz="1400" b="0" kern="100" dirty="0">
                          <a:solidFill>
                            <a:schemeClr val="dk1"/>
                          </a:solidFill>
                          <a:effectLst/>
                          <a:latin typeface="+mn-ea"/>
                          <a:ea typeface="+mn-ea"/>
                          <a:cs typeface="+mn-cs"/>
                        </a:rPr>
                        <a:t>院领导</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r>
              <a:tr h="381756">
                <a:tc>
                  <a:txBody>
                    <a:bodyPr/>
                    <a:lstStyle/>
                    <a:p>
                      <a:pPr algn="ctr">
                        <a:spcAft>
                          <a:spcPts val="0"/>
                        </a:spcAft>
                      </a:pPr>
                      <a:r>
                        <a:rPr lang="en-US" altLang="zh-CN" sz="1400" b="0" kern="100" dirty="0">
                          <a:effectLst/>
                          <a:latin typeface="+mn-ea"/>
                          <a:ea typeface="+mn-ea"/>
                        </a:rPr>
                        <a:t>20’</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专家内部讨论</a:t>
                      </a:r>
                      <a:r>
                        <a:rPr lang="zh-CN" altLang="en-US" sz="1400" b="0" kern="100" dirty="0">
                          <a:effectLst/>
                          <a:latin typeface="+mn-ea"/>
                          <a:ea typeface="+mn-ea"/>
                        </a:rPr>
                        <a:t>、打分（</a:t>
                      </a:r>
                      <a:r>
                        <a:rPr lang="zh-CN" altLang="en-US" sz="1400" b="0" kern="100" dirty="0">
                          <a:solidFill>
                            <a:srgbClr val="FF0000"/>
                          </a:solidFill>
                          <a:effectLst/>
                          <a:latin typeface="+mn-ea"/>
                          <a:ea typeface="+mn-ea"/>
                        </a:rPr>
                        <a:t>医院不参与</a:t>
                      </a:r>
                      <a:r>
                        <a:rPr lang="zh-CN" altLang="en-US" sz="1400" b="0" kern="100" dirty="0">
                          <a:effectLst/>
                          <a:latin typeface="+mn-ea"/>
                          <a:ea typeface="+mn-ea"/>
                        </a:rPr>
                        <a:t>）</a:t>
                      </a:r>
                      <a:endParaRPr lang="en-US" altLang="zh-CN"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314019" y="467376"/>
            <a:ext cx="8280000" cy="504000"/>
          </a:xfrm>
        </p:spPr>
        <p:txBody>
          <a:bodyPr vert="horz"/>
          <a:lstStyle/>
          <a:p>
            <a:r>
              <a:rPr lang="zh-CN" altLang="en-US" dirty="0">
                <a:solidFill>
                  <a:srgbClr val="A60000"/>
                </a:solidFill>
                <a:latin typeface="微软雅黑" panose="020B0503020204020204" charset="-122"/>
                <a:ea typeface="微软雅黑" panose="020B0503020204020204" charset="-122"/>
              </a:rPr>
              <a:t>汇报内容</a:t>
            </a:r>
            <a:endParaRPr lang="zh-CN" altLang="en-US" dirty="0">
              <a:solidFill>
                <a:srgbClr val="A60000"/>
              </a:solidFill>
              <a:latin typeface="微软雅黑" panose="020B0503020204020204" charset="-122"/>
              <a:ea typeface="微软雅黑" panose="020B0503020204020204" charset="-122"/>
            </a:endParaRPr>
          </a:p>
        </p:txBody>
      </p:sp>
      <p:sp>
        <p:nvSpPr>
          <p:cNvPr id="4" name="表格占位符 3"/>
          <p:cNvSpPr>
            <a:spLocks noGrp="1"/>
          </p:cNvSpPr>
          <p:nvPr>
            <p:ph type="tbl" sz="quarter" idx="15"/>
          </p:nvPr>
        </p:nvSpPr>
        <p:spPr>
          <a:xfrm>
            <a:off x="1789288" y="1409913"/>
            <a:ext cx="5976000" cy="405000"/>
          </a:xfrm>
        </p:spPr>
      </p:sp>
      <p:sp>
        <p:nvSpPr>
          <p:cNvPr id="5" name="文本占位符 4"/>
          <p:cNvSpPr>
            <a:spLocks noGrp="1"/>
          </p:cNvSpPr>
          <p:nvPr>
            <p:ph type="body" sz="quarter" idx="14"/>
          </p:nvPr>
        </p:nvSpPr>
        <p:spPr>
          <a:xfrm>
            <a:off x="1849587" y="1521477"/>
            <a:ext cx="5718173" cy="295649"/>
          </a:xfrm>
        </p:spPr>
        <p:txBody>
          <a:bodyPr/>
          <a:lstStyle/>
          <a:p>
            <a:r>
              <a:rPr lang="zh-CN" altLang="en-US" dirty="0">
                <a:solidFill>
                  <a:schemeClr val="tx1"/>
                </a:solidFill>
              </a:rPr>
              <a:t>准入条件汇总</a:t>
            </a:r>
            <a:endParaRPr lang="zh-CN" altLang="en-US" dirty="0">
              <a:solidFill>
                <a:schemeClr val="tx1"/>
              </a:solidFill>
            </a:endParaRPr>
          </a:p>
        </p:txBody>
      </p:sp>
      <p:sp>
        <p:nvSpPr>
          <p:cNvPr id="6" name="表格占位符 5"/>
          <p:cNvSpPr>
            <a:spLocks noGrp="1"/>
          </p:cNvSpPr>
          <p:nvPr>
            <p:ph type="tbl" sz="quarter" idx="27"/>
          </p:nvPr>
        </p:nvSpPr>
        <p:spPr>
          <a:xfrm>
            <a:off x="1790317" y="1914180"/>
            <a:ext cx="5976000" cy="405000"/>
          </a:xfrm>
        </p:spPr>
      </p:sp>
      <p:sp>
        <p:nvSpPr>
          <p:cNvPr id="7" name="文本占位符 6"/>
          <p:cNvSpPr>
            <a:spLocks noGrp="1"/>
          </p:cNvSpPr>
          <p:nvPr>
            <p:ph type="body" sz="quarter" idx="28"/>
          </p:nvPr>
        </p:nvSpPr>
        <p:spPr>
          <a:xfrm>
            <a:off x="1849587" y="2025744"/>
            <a:ext cx="5718173" cy="295649"/>
          </a:xfrm>
        </p:spPr>
        <p:txBody>
          <a:bodyPr/>
          <a:lstStyle/>
          <a:p>
            <a:r>
              <a:rPr lang="zh-CN" altLang="en-US" dirty="0">
                <a:solidFill>
                  <a:schemeClr val="tx1"/>
                </a:solidFill>
              </a:rPr>
              <a:t>业务能力</a:t>
            </a:r>
            <a:endParaRPr lang="zh-CN" altLang="en-US" dirty="0">
              <a:solidFill>
                <a:schemeClr val="tx1"/>
              </a:solidFill>
            </a:endParaRPr>
          </a:p>
        </p:txBody>
      </p:sp>
      <p:sp>
        <p:nvSpPr>
          <p:cNvPr id="9" name="表格占位符 8"/>
          <p:cNvSpPr>
            <a:spLocks noGrp="1"/>
          </p:cNvSpPr>
          <p:nvPr>
            <p:ph type="tbl" sz="quarter" idx="30"/>
          </p:nvPr>
        </p:nvSpPr>
        <p:spPr>
          <a:xfrm>
            <a:off x="1790317" y="2423236"/>
            <a:ext cx="5976000" cy="405000"/>
          </a:xfrm>
        </p:spPr>
      </p:sp>
      <p:sp>
        <p:nvSpPr>
          <p:cNvPr id="10" name="文本占位符 9"/>
          <p:cNvSpPr>
            <a:spLocks noGrp="1"/>
          </p:cNvSpPr>
          <p:nvPr>
            <p:ph type="body" sz="quarter" idx="31"/>
          </p:nvPr>
        </p:nvSpPr>
        <p:spPr>
          <a:xfrm>
            <a:off x="1849587" y="2534800"/>
            <a:ext cx="5718173" cy="295649"/>
          </a:xfrm>
        </p:spPr>
        <p:txBody>
          <a:bodyPr/>
          <a:lstStyle/>
          <a:p>
            <a:r>
              <a:rPr lang="zh-CN" altLang="en-US" dirty="0">
                <a:solidFill>
                  <a:schemeClr val="tx1"/>
                </a:solidFill>
              </a:rPr>
              <a:t>质量与安全</a:t>
            </a:r>
            <a:endParaRPr lang="zh-CN" altLang="en-US" dirty="0">
              <a:solidFill>
                <a:schemeClr val="tx1"/>
              </a:solidFill>
            </a:endParaRPr>
          </a:p>
        </p:txBody>
      </p:sp>
      <p:sp>
        <p:nvSpPr>
          <p:cNvPr id="12" name="表格占位符 11"/>
          <p:cNvSpPr>
            <a:spLocks noGrp="1"/>
          </p:cNvSpPr>
          <p:nvPr>
            <p:ph type="tbl" sz="quarter" idx="33"/>
          </p:nvPr>
        </p:nvSpPr>
        <p:spPr>
          <a:xfrm>
            <a:off x="1790317" y="2933944"/>
            <a:ext cx="5976000" cy="405000"/>
          </a:xfrm>
        </p:spPr>
      </p:sp>
      <p:sp>
        <p:nvSpPr>
          <p:cNvPr id="13" name="文本占位符 12"/>
          <p:cNvSpPr>
            <a:spLocks noGrp="1"/>
          </p:cNvSpPr>
          <p:nvPr>
            <p:ph type="body" sz="quarter" idx="34"/>
          </p:nvPr>
        </p:nvSpPr>
        <p:spPr>
          <a:xfrm>
            <a:off x="1849587" y="3045508"/>
            <a:ext cx="5718173" cy="295649"/>
          </a:xfrm>
        </p:spPr>
        <p:txBody>
          <a:bodyPr/>
          <a:lstStyle/>
          <a:p>
            <a:r>
              <a:rPr lang="zh-CN" altLang="en-US" dirty="0">
                <a:solidFill>
                  <a:schemeClr val="tx1"/>
                </a:solidFill>
              </a:rPr>
              <a:t>教学与研究</a:t>
            </a:r>
            <a:endParaRPr lang="zh-CN" altLang="en-US" dirty="0">
              <a:solidFill>
                <a:schemeClr val="tx1"/>
              </a:solidFill>
            </a:endParaRPr>
          </a:p>
        </p:txBody>
      </p:sp>
      <p:sp>
        <p:nvSpPr>
          <p:cNvPr id="15" name="表格占位符 14"/>
          <p:cNvSpPr>
            <a:spLocks noGrp="1"/>
          </p:cNvSpPr>
          <p:nvPr>
            <p:ph type="tbl" sz="quarter" idx="36"/>
          </p:nvPr>
        </p:nvSpPr>
        <p:spPr>
          <a:xfrm>
            <a:off x="1790317" y="3442222"/>
            <a:ext cx="5976000" cy="405000"/>
          </a:xfrm>
        </p:spPr>
      </p:sp>
      <p:sp>
        <p:nvSpPr>
          <p:cNvPr id="16" name="文本占位符 15"/>
          <p:cNvSpPr>
            <a:spLocks noGrp="1"/>
          </p:cNvSpPr>
          <p:nvPr>
            <p:ph type="body" sz="quarter" idx="37"/>
          </p:nvPr>
        </p:nvSpPr>
        <p:spPr>
          <a:xfrm>
            <a:off x="1849587" y="3553785"/>
            <a:ext cx="5718173" cy="295649"/>
          </a:xfrm>
        </p:spPr>
        <p:txBody>
          <a:bodyPr/>
          <a:lstStyle/>
          <a:p>
            <a:r>
              <a:rPr lang="zh-CN" altLang="en-US" dirty="0">
                <a:solidFill>
                  <a:schemeClr val="tx1"/>
                </a:solidFill>
              </a:rPr>
              <a:t>人才培养</a:t>
            </a:r>
            <a:endParaRPr lang="zh-CN" altLang="en-US" dirty="0">
              <a:solidFill>
                <a:schemeClr val="tx1"/>
              </a:solidFill>
            </a:endParaRPr>
          </a:p>
        </p:txBody>
      </p:sp>
      <p:sp>
        <p:nvSpPr>
          <p:cNvPr id="22" name="矩形 21"/>
          <p:cNvSpPr/>
          <p:nvPr/>
        </p:nvSpPr>
        <p:spPr>
          <a:xfrm>
            <a:off x="1133088" y="1390721"/>
            <a:ext cx="540000" cy="401357"/>
          </a:xfrm>
          <a:prstGeom prst="rect">
            <a:avLst/>
          </a:prstGeom>
          <a:solidFill>
            <a:srgbClr val="B8C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solidFill>
                  <a:schemeClr val="tx1"/>
                </a:solidFill>
              </a:rPr>
              <a:t>1</a:t>
            </a:r>
            <a:endParaRPr lang="zh-CN" altLang="en-US" dirty="0">
              <a:solidFill>
                <a:schemeClr val="tx1"/>
              </a:solidFill>
            </a:endParaRPr>
          </a:p>
        </p:txBody>
      </p:sp>
      <p:sp>
        <p:nvSpPr>
          <p:cNvPr id="23" name="矩形 22"/>
          <p:cNvSpPr/>
          <p:nvPr/>
        </p:nvSpPr>
        <p:spPr>
          <a:xfrm>
            <a:off x="1137185" y="2427948"/>
            <a:ext cx="540000" cy="401357"/>
          </a:xfrm>
          <a:prstGeom prst="rect">
            <a:avLst/>
          </a:prstGeom>
          <a:solidFill>
            <a:srgbClr val="B8C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solidFill>
                  <a:schemeClr val="tx1"/>
                </a:solidFill>
              </a:rPr>
              <a:t>3</a:t>
            </a:r>
            <a:endParaRPr lang="zh-CN" altLang="en-US" dirty="0">
              <a:solidFill>
                <a:schemeClr val="tx1"/>
              </a:solidFill>
            </a:endParaRPr>
          </a:p>
        </p:txBody>
      </p:sp>
      <p:sp>
        <p:nvSpPr>
          <p:cNvPr id="24" name="矩形 23"/>
          <p:cNvSpPr/>
          <p:nvPr/>
        </p:nvSpPr>
        <p:spPr>
          <a:xfrm>
            <a:off x="1133088" y="2931035"/>
            <a:ext cx="540000" cy="401357"/>
          </a:xfrm>
          <a:prstGeom prst="rect">
            <a:avLst/>
          </a:prstGeom>
          <a:solidFill>
            <a:srgbClr val="B8C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solidFill>
                  <a:schemeClr val="tx1"/>
                </a:solidFill>
              </a:rPr>
              <a:t>4</a:t>
            </a:r>
            <a:endParaRPr lang="zh-CN" altLang="en-US" dirty="0">
              <a:solidFill>
                <a:schemeClr val="tx1"/>
              </a:solidFill>
            </a:endParaRPr>
          </a:p>
        </p:txBody>
      </p:sp>
      <p:sp>
        <p:nvSpPr>
          <p:cNvPr id="25" name="矩形 24"/>
          <p:cNvSpPr/>
          <p:nvPr/>
        </p:nvSpPr>
        <p:spPr>
          <a:xfrm>
            <a:off x="1133088" y="3428560"/>
            <a:ext cx="540000" cy="401357"/>
          </a:xfrm>
          <a:prstGeom prst="rect">
            <a:avLst/>
          </a:prstGeom>
          <a:solidFill>
            <a:srgbClr val="B8C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sp>
        <p:nvSpPr>
          <p:cNvPr id="26" name="矩形 25"/>
          <p:cNvSpPr/>
          <p:nvPr/>
        </p:nvSpPr>
        <p:spPr>
          <a:xfrm>
            <a:off x="1141280" y="1893383"/>
            <a:ext cx="540000" cy="401357"/>
          </a:xfrm>
          <a:prstGeom prst="rect">
            <a:avLst/>
          </a:prstGeom>
          <a:solidFill>
            <a:srgbClr val="B8C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solidFill>
                  <a:schemeClr val="tx1"/>
                </a:solidFill>
              </a:rPr>
              <a:t>2</a:t>
            </a:r>
            <a:endParaRPr lang="zh-CN" altLang="en-US"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325688" y="371665"/>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肺癌与肺结节照护能力得分汇总</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6" name="表格 5"/>
          <p:cNvGraphicFramePr>
            <a:graphicFrameLocks noGrp="1"/>
          </p:cNvGraphicFramePr>
          <p:nvPr/>
        </p:nvGraphicFramePr>
        <p:xfrm>
          <a:off x="1123223" y="1166906"/>
          <a:ext cx="6897554" cy="3104042"/>
        </p:xfrm>
        <a:graphic>
          <a:graphicData uri="http://schemas.openxmlformats.org/drawingml/2006/table">
            <a:tbl>
              <a:tblPr/>
              <a:tblGrid>
                <a:gridCol w="2518130"/>
                <a:gridCol w="2331122"/>
                <a:gridCol w="2048302"/>
              </a:tblGrid>
              <a:tr h="458936">
                <a:tc>
                  <a:txBody>
                    <a:bodyPr/>
                    <a:lstStyle/>
                    <a:p>
                      <a:pPr algn="ctr" fontAlgn="ctr"/>
                      <a:r>
                        <a:rPr lang="zh-CN" altLang="en-US" sz="1200" b="1" i="0" u="none" strike="noStrike" dirty="0">
                          <a:solidFill>
                            <a:srgbClr val="000000"/>
                          </a:solidFill>
                          <a:effectLst/>
                          <a:latin typeface="微软雅黑" panose="020B0503020204020204" charset="-122"/>
                          <a:ea typeface="+mn-ea"/>
                        </a:rPr>
                        <a:t>考核指标</a:t>
                      </a:r>
                      <a:endParaRPr lang="zh-CN" altLang="en-US" sz="1200" b="1" i="0" u="none" strike="noStrike" dirty="0">
                        <a:solidFill>
                          <a:srgbClr val="000000"/>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200" b="1" i="0" u="none" strike="noStrike" dirty="0">
                          <a:solidFill>
                            <a:srgbClr val="000000"/>
                          </a:solidFill>
                          <a:effectLst/>
                          <a:latin typeface="微软雅黑" panose="020B0503020204020204" charset="-122"/>
                          <a:ea typeface="+mn-ea"/>
                        </a:rPr>
                        <a:t>分值</a:t>
                      </a:r>
                      <a:endParaRPr lang="zh-CN" altLang="en-US" sz="1200" b="1" i="0" u="none" strike="noStrike" dirty="0">
                        <a:solidFill>
                          <a:srgbClr val="000000"/>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200" b="1" i="0" u="none" strike="noStrike" dirty="0">
                          <a:solidFill>
                            <a:srgbClr val="000000"/>
                          </a:solidFill>
                          <a:effectLst/>
                          <a:latin typeface="微软雅黑" panose="020B0503020204020204" charset="-122"/>
                          <a:ea typeface="+mn-ea"/>
                        </a:rPr>
                        <a:t>得分</a:t>
                      </a:r>
                      <a:endParaRPr lang="zh-CN" altLang="en-US" sz="1200" b="1" i="0" u="none" strike="noStrike" dirty="0">
                        <a:solidFill>
                          <a:srgbClr val="000000"/>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r>
              <a:tr h="440851">
                <a:tc>
                  <a:txBody>
                    <a:bodyPr/>
                    <a:lstStyle/>
                    <a:p>
                      <a:pPr lvl="1" algn="l" fontAlgn="ctr"/>
                      <a:r>
                        <a:rPr lang="zh-CN" altLang="en-US" sz="1200" b="1" i="0" u="none" strike="noStrike" dirty="0">
                          <a:solidFill>
                            <a:srgbClr val="000000"/>
                          </a:solidFill>
                          <a:effectLst/>
                          <a:latin typeface="微软雅黑" panose="020B0503020204020204" charset="-122"/>
                          <a:ea typeface="微软雅黑" panose="020B0503020204020204" charset="-122"/>
                        </a:rPr>
                        <a:t>准入条件</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是否全部满足</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zh-CN" altLang="en-US" sz="1200" b="1" i="0" u="none" strike="noStrike" dirty="0">
                          <a:solidFill>
                            <a:srgbClr val="000000"/>
                          </a:solidFill>
                          <a:effectLst/>
                          <a:latin typeface="微软雅黑" panose="020B0503020204020204" charset="-122"/>
                          <a:ea typeface="微软雅黑" panose="020B0503020204020204" charset="-122"/>
                        </a:rPr>
                        <a:t>打分项</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100" b="1" i="0" u="none" strike="noStrike" dirty="0">
                          <a:solidFill>
                            <a:srgbClr val="000000"/>
                          </a:solidFill>
                          <a:effectLst/>
                          <a:latin typeface="微软雅黑" panose="020B0503020204020204" charset="-122"/>
                          <a:ea typeface="微软雅黑" panose="020B0503020204020204" charset="-122"/>
                        </a:rPr>
                        <a:t>100</a:t>
                      </a:r>
                      <a:endParaRPr lang="en-US" altLang="zh-CN" sz="11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业务能力</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100" b="1" i="0" u="none" strike="noStrike" dirty="0">
                          <a:solidFill>
                            <a:srgbClr val="000000"/>
                          </a:solidFill>
                          <a:effectLst/>
                          <a:latin typeface="微软雅黑" panose="020B0503020204020204" charset="-122"/>
                          <a:ea typeface="微软雅黑" panose="020B0503020204020204" charset="-122"/>
                        </a:rPr>
                        <a:t>39</a:t>
                      </a:r>
                      <a:endParaRPr lang="en-US" altLang="zh-CN" sz="11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质量与安全</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100" b="1" i="0" u="none" strike="noStrike">
                          <a:solidFill>
                            <a:srgbClr val="000000"/>
                          </a:solidFill>
                          <a:effectLst/>
                          <a:latin typeface="微软雅黑" panose="020B0503020204020204" charset="-122"/>
                          <a:ea typeface="微软雅黑" panose="020B0503020204020204" charset="-122"/>
                        </a:rPr>
                        <a:t>45</a:t>
                      </a:r>
                      <a:endParaRPr lang="en-US" altLang="zh-CN" sz="1100" b="1" i="0" u="none" strike="noStrike">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教学和研究</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100" b="1" i="0" u="none" strike="noStrike">
                          <a:solidFill>
                            <a:srgbClr val="000000"/>
                          </a:solidFill>
                          <a:effectLst/>
                          <a:latin typeface="微软雅黑" panose="020B0503020204020204" charset="-122"/>
                          <a:ea typeface="微软雅黑" panose="020B0503020204020204" charset="-122"/>
                        </a:rPr>
                        <a:t>12</a:t>
                      </a:r>
                      <a:endParaRPr lang="en-US" altLang="zh-CN" sz="1100" b="1" i="0" u="none" strike="noStrike">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人才培养</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100" b="1" i="0" u="none" strike="noStrike" dirty="0">
                          <a:solidFill>
                            <a:srgbClr val="000000"/>
                          </a:solidFill>
                          <a:effectLst/>
                          <a:latin typeface="微软雅黑" panose="020B0503020204020204" charset="-122"/>
                          <a:ea typeface="微软雅黑" panose="020B0503020204020204" charset="-122"/>
                        </a:rPr>
                        <a:t>4</a:t>
                      </a:r>
                      <a:endParaRPr lang="en-US" altLang="zh-CN" sz="11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4"/>
          </p:nvPr>
        </p:nvSpPr>
        <p:spPr/>
        <p:txBody>
          <a:bodyPr/>
          <a:lstStyle/>
          <a:p>
            <a:fld id="{3C4F54F3-C349-4609-AFEE-01462D5C7942}" type="slidenum">
              <a:rPr lang="en-GB" smtClean="0"/>
            </a:fld>
            <a:endParaRPr lang="en-GB" dirty="0"/>
          </a:p>
        </p:txBody>
      </p:sp>
      <p:sp>
        <p:nvSpPr>
          <p:cNvPr id="7" name="标题 3"/>
          <p:cNvSpPr txBox="1"/>
          <p:nvPr/>
        </p:nvSpPr>
        <p:spPr>
          <a:xfrm>
            <a:off x="126426" y="177468"/>
            <a:ext cx="91440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sym typeface="+mn-ea"/>
              </a:rPr>
              <a:t>准入条件汇总</a:t>
            </a:r>
            <a:endParaRPr lang="zh-CN" altLang="en-US" dirty="0">
              <a:solidFill>
                <a:srgbClr val="A60000"/>
              </a:solidFill>
              <a:latin typeface="微软雅黑" panose="020B0503020204020204" charset="-122"/>
              <a:ea typeface="微软雅黑" panose="020B0503020204020204" charset="-122"/>
              <a:sym typeface="+mn-ea"/>
            </a:endParaRPr>
          </a:p>
        </p:txBody>
      </p:sp>
      <p:graphicFrame>
        <p:nvGraphicFramePr>
          <p:cNvPr id="4" name="表格 3"/>
          <p:cNvGraphicFramePr>
            <a:graphicFrameLocks noGrp="1"/>
          </p:cNvGraphicFramePr>
          <p:nvPr/>
        </p:nvGraphicFramePr>
        <p:xfrm>
          <a:off x="516375" y="786519"/>
          <a:ext cx="7619303" cy="3272525"/>
        </p:xfrm>
        <a:graphic>
          <a:graphicData uri="http://schemas.openxmlformats.org/drawingml/2006/table">
            <a:tbl>
              <a:tblPr firstRow="1" bandRow="1">
                <a:tableStyleId>{5C22544A-7EE6-4342-B048-85BDC9FD1C3A}</a:tableStyleId>
              </a:tblPr>
              <a:tblGrid>
                <a:gridCol w="5444143"/>
                <a:gridCol w="2175160"/>
              </a:tblGrid>
              <a:tr h="456931">
                <a:tc>
                  <a:txBody>
                    <a:bodyPr/>
                    <a:lstStyle/>
                    <a:p>
                      <a:pPr algn="ctr" fontAlgn="ctr"/>
                      <a:r>
                        <a:rPr lang="zh-CN" altLang="en-US" sz="1400" b="1" i="0" u="none" strike="noStrike" dirty="0">
                          <a:solidFill>
                            <a:schemeClr val="tx1"/>
                          </a:solidFill>
                          <a:effectLst/>
                          <a:latin typeface="微软雅黑" panose="020B0503020204020204" charset="-122"/>
                          <a:ea typeface="微软雅黑" panose="020B0503020204020204" charset="-122"/>
                        </a:rPr>
                        <a:t>考核指标</a:t>
                      </a:r>
                      <a:endParaRPr lang="zh-CN" altLang="en-US" sz="1400" b="1" i="0" u="none" strike="noStrike" dirty="0">
                        <a:solidFill>
                          <a:schemeClr val="tx1"/>
                        </a:solidFill>
                        <a:effectLst/>
                        <a:latin typeface="微软雅黑" panose="020B0503020204020204" charset="-122"/>
                        <a:ea typeface="微软雅黑" panose="020B0503020204020204" charset="-122"/>
                      </a:endParaRPr>
                    </a:p>
                  </a:txBody>
                  <a:tcPr marL="4184" marR="4184" marT="4184" marB="0" anchor="ctr">
                    <a:solidFill>
                      <a:srgbClr val="B8CCE4"/>
                    </a:solidFill>
                  </a:tcPr>
                </a:tc>
                <a:tc>
                  <a:txBody>
                    <a:bodyPr/>
                    <a:lstStyle/>
                    <a:p>
                      <a:pPr algn="ctr" fontAlgn="ctr"/>
                      <a:r>
                        <a:rPr lang="zh-CN" altLang="en-US" sz="1400" b="1" i="0" u="none" strike="noStrike" dirty="0">
                          <a:solidFill>
                            <a:schemeClr val="tx1"/>
                          </a:solidFill>
                          <a:effectLst/>
                          <a:latin typeface="微软雅黑" panose="020B0503020204020204" charset="-122"/>
                          <a:ea typeface="微软雅黑" panose="020B0503020204020204" charset="-122"/>
                        </a:rPr>
                        <a:t>是否符合要求</a:t>
                      </a:r>
                      <a:endParaRPr lang="zh-CN" altLang="en-US" sz="1400" b="1" i="0" u="none" strike="noStrike" dirty="0">
                        <a:solidFill>
                          <a:schemeClr val="tx1"/>
                        </a:solidFill>
                        <a:effectLst/>
                        <a:latin typeface="微软雅黑" panose="020B0503020204020204" charset="-122"/>
                        <a:ea typeface="微软雅黑" panose="020B0503020204020204" charset="-122"/>
                      </a:endParaRPr>
                    </a:p>
                  </a:txBody>
                  <a:tcPr marL="4184" marR="4184" marT="4184" marB="0" anchor="ctr">
                    <a:solidFill>
                      <a:srgbClr val="B8CCE4"/>
                    </a:solidFill>
                  </a:tcPr>
                </a:tc>
              </a:tr>
              <a:tr h="456931">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有肺癌</a:t>
                      </a:r>
                      <a:r>
                        <a:rPr lang="en-US" altLang="zh-CN" sz="1400" b="0" i="0" u="none" strike="noStrike" dirty="0">
                          <a:solidFill>
                            <a:srgbClr val="000000"/>
                          </a:solidFill>
                          <a:effectLst/>
                          <a:latin typeface="微软雅黑" panose="020B0503020204020204" charset="-122"/>
                          <a:ea typeface="微软雅黑" panose="020B0503020204020204" charset="-122"/>
                        </a:rPr>
                        <a:t>/</a:t>
                      </a:r>
                      <a:r>
                        <a:rPr lang="zh-CN" altLang="en-US" sz="1400" b="0" i="0" u="none" strike="noStrike" dirty="0">
                          <a:solidFill>
                            <a:srgbClr val="000000"/>
                          </a:solidFill>
                          <a:effectLst/>
                          <a:latin typeface="微软雅黑" panose="020B0503020204020204" charset="-122"/>
                          <a:ea typeface="微软雅黑" panose="020B0503020204020204" charset="-122"/>
                        </a:rPr>
                        <a:t>肺结节亚专业主诊组</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c>
                  <a:txBody>
                    <a:bodyPr/>
                    <a:lstStyle/>
                    <a:p>
                      <a:pPr algn="ctr" fontAlgn="ctr">
                        <a:lnSpc>
                          <a:spcPct val="150000"/>
                        </a:lnSpc>
                      </a:pP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r>
              <a:tr h="456931">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有肺癌</a:t>
                      </a:r>
                      <a:r>
                        <a:rPr lang="en-US" altLang="zh-CN" sz="1400" b="0" i="0" u="none" strike="noStrike" dirty="0">
                          <a:solidFill>
                            <a:srgbClr val="000000"/>
                          </a:solidFill>
                          <a:effectLst/>
                          <a:latin typeface="微软雅黑" panose="020B0503020204020204" charset="-122"/>
                          <a:ea typeface="微软雅黑" panose="020B0503020204020204" charset="-122"/>
                        </a:rPr>
                        <a:t>/</a:t>
                      </a:r>
                      <a:r>
                        <a:rPr lang="zh-CN" altLang="en-US" sz="1400" b="0" i="0" u="none" strike="noStrike" dirty="0">
                          <a:solidFill>
                            <a:srgbClr val="000000"/>
                          </a:solidFill>
                          <a:effectLst/>
                          <a:latin typeface="微软雅黑" panose="020B0503020204020204" charset="-122"/>
                          <a:ea typeface="微软雅黑" panose="020B0503020204020204" charset="-122"/>
                        </a:rPr>
                        <a:t>肺结节专病门诊</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c>
                  <a:txBody>
                    <a:bodyPr/>
                    <a:lstStyle/>
                    <a:p>
                      <a:pPr algn="ctr" fontAlgn="ctr">
                        <a:lnSpc>
                          <a:spcPct val="150000"/>
                        </a:lnSpc>
                      </a:pP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r>
              <a:tr h="530939">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收治肺癌</a:t>
                      </a:r>
                      <a:r>
                        <a:rPr lang="en-US" altLang="zh-CN" sz="1400" b="0" i="0" u="none" strike="noStrike" dirty="0">
                          <a:solidFill>
                            <a:srgbClr val="000000"/>
                          </a:solidFill>
                          <a:effectLst/>
                          <a:latin typeface="微软雅黑" panose="020B0503020204020204" charset="-122"/>
                          <a:ea typeface="微软雅黑" panose="020B0503020204020204" charset="-122"/>
                        </a:rPr>
                        <a:t>/</a:t>
                      </a:r>
                      <a:r>
                        <a:rPr lang="zh-CN" altLang="en-US" sz="1400" b="0" i="0" u="none" strike="noStrike" dirty="0">
                          <a:solidFill>
                            <a:srgbClr val="000000"/>
                          </a:solidFill>
                          <a:effectLst/>
                          <a:latin typeface="微软雅黑" panose="020B0503020204020204" charset="-122"/>
                          <a:ea typeface="微软雅黑" panose="020B0503020204020204" charset="-122"/>
                        </a:rPr>
                        <a:t>肺结节患者，并开展住院化疗、靶向、免疫等肺癌综合治疗措施</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c>
                  <a:txBody>
                    <a:bodyPr/>
                    <a:lstStyle/>
                    <a:p>
                      <a:pPr algn="ctr" fontAlgn="ctr">
                        <a:lnSpc>
                          <a:spcPct val="150000"/>
                        </a:lnSpc>
                      </a:pP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r>
              <a:tr h="456931">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可行胸部低剂量</a:t>
                      </a:r>
                      <a:r>
                        <a:rPr lang="en-US" altLang="zh-CN" sz="1400" b="0" i="0" u="none" strike="noStrike" dirty="0">
                          <a:solidFill>
                            <a:srgbClr val="000000"/>
                          </a:solidFill>
                          <a:effectLst/>
                          <a:latin typeface="微软雅黑" panose="020B0503020204020204" charset="-122"/>
                          <a:ea typeface="微软雅黑" panose="020B0503020204020204" charset="-122"/>
                        </a:rPr>
                        <a:t>/HRCT/</a:t>
                      </a:r>
                      <a:r>
                        <a:rPr lang="zh-CN" altLang="en-US" sz="1400" b="0" i="0" u="none" strike="noStrike" dirty="0">
                          <a:solidFill>
                            <a:srgbClr val="000000"/>
                          </a:solidFill>
                          <a:effectLst/>
                          <a:latin typeface="微软雅黑" panose="020B0503020204020204" charset="-122"/>
                          <a:ea typeface="微软雅黑" panose="020B0503020204020204" charset="-122"/>
                        </a:rPr>
                        <a:t>增强</a:t>
                      </a:r>
                      <a:r>
                        <a:rPr lang="en-US" altLang="zh-CN" sz="1400" b="0" i="0" u="none" strike="noStrike" dirty="0">
                          <a:solidFill>
                            <a:srgbClr val="000000"/>
                          </a:solidFill>
                          <a:effectLst/>
                          <a:latin typeface="微软雅黑" panose="020B0503020204020204" charset="-122"/>
                          <a:ea typeface="微软雅黑" panose="020B0503020204020204" charset="-122"/>
                        </a:rPr>
                        <a:t>CT</a:t>
                      </a:r>
                      <a:r>
                        <a:rPr lang="zh-CN" altLang="en-US" sz="1400" b="0" i="0" u="none" strike="noStrike" dirty="0">
                          <a:solidFill>
                            <a:srgbClr val="000000"/>
                          </a:solidFill>
                          <a:effectLst/>
                          <a:latin typeface="微软雅黑" panose="020B0503020204020204" charset="-122"/>
                          <a:ea typeface="微软雅黑" panose="020B0503020204020204" charset="-122"/>
                        </a:rPr>
                        <a:t>检查</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c>
                  <a:txBody>
                    <a:bodyPr/>
                    <a:lstStyle/>
                    <a:p>
                      <a:pPr algn="ctr" fontAlgn="ctr">
                        <a:lnSpc>
                          <a:spcPct val="150000"/>
                        </a:lnSpc>
                      </a:pP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r>
              <a:tr h="456931">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具备出具规范肿瘤病理诊断报告能力</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c>
                  <a:txBody>
                    <a:bodyPr/>
                    <a:lstStyle/>
                    <a:p>
                      <a:pPr algn="ctr" fontAlgn="ctr">
                        <a:lnSpc>
                          <a:spcPct val="150000"/>
                        </a:lnSpc>
                      </a:pP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r>
              <a:tr h="456931">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可行支气管镜检查和病变活检</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c>
                  <a:txBody>
                    <a:bodyPr/>
                    <a:lstStyle/>
                    <a:p>
                      <a:pPr algn="ctr" fontAlgn="ctr">
                        <a:lnSpc>
                          <a:spcPct val="150000"/>
                        </a:lnSpc>
                      </a:pP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4184" marR="4184" marT="4184" marB="0" anchor="ctr">
                    <a:solidFill>
                      <a:schemeClr val="bg1">
                        <a:lumMod val="95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314027" y="1632373"/>
            <a:ext cx="6725920" cy="1019631"/>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科室</a:t>
            </a:r>
            <a:r>
              <a:rPr lang="en-US" altLang="zh-CN" sz="4000" b="1" dirty="0">
                <a:solidFill>
                  <a:schemeClr val="bg1"/>
                </a:solidFill>
                <a:latin typeface="微软雅黑" panose="020B0503020204020204" charset="-122"/>
                <a:ea typeface="微软雅黑" panose="020B0503020204020204" charset="-122"/>
                <a:cs typeface="Arial" panose="020B0604020202020204" pitchFamily="34" charset="0"/>
              </a:rPr>
              <a:t>PCCM</a:t>
            </a:r>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规范化建设介绍</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4"/>
          </p:nvPr>
        </p:nvSpPr>
        <p:spPr/>
        <p:txBody>
          <a:bodyPr/>
          <a:lstStyle/>
          <a:p>
            <a:fld id="{3C4F54F3-C349-4609-AFEE-01462D5C7942}" type="slidenum">
              <a:rPr lang="en-GB" smtClean="0"/>
            </a:fld>
            <a:endParaRPr lang="en-GB" dirty="0"/>
          </a:p>
        </p:txBody>
      </p:sp>
      <p:sp>
        <p:nvSpPr>
          <p:cNvPr id="7" name="标题 1"/>
          <p:cNvSpPr txBox="1"/>
          <p:nvPr/>
        </p:nvSpPr>
        <p:spPr>
          <a:xfrm>
            <a:off x="628650" y="273844"/>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专业组设置</a:t>
            </a:r>
            <a:endParaRPr lang="zh-CN" altLang="en-US" dirty="0">
              <a:solidFill>
                <a:srgbClr val="A60000"/>
              </a:solidFill>
            </a:endParaRPr>
          </a:p>
        </p:txBody>
      </p:sp>
      <p:sp>
        <p:nvSpPr>
          <p:cNvPr id="13" name="内容占位符 2"/>
          <p:cNvSpPr txBox="1"/>
          <p:nvPr/>
        </p:nvSpPr>
        <p:spPr>
          <a:xfrm>
            <a:off x="6087977" y="178979"/>
            <a:ext cx="2833721"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5" name="表格 4"/>
          <p:cNvGraphicFramePr>
            <a:graphicFrameLocks noGrp="1"/>
          </p:cNvGraphicFramePr>
          <p:nvPr/>
        </p:nvGraphicFramePr>
        <p:xfrm>
          <a:off x="576611" y="1139680"/>
          <a:ext cx="8157845" cy="808362"/>
        </p:xfrm>
        <a:graphic>
          <a:graphicData uri="http://schemas.openxmlformats.org/drawingml/2006/table">
            <a:tbl>
              <a:tblPr/>
              <a:tblGrid>
                <a:gridCol w="713105"/>
                <a:gridCol w="1713865"/>
                <a:gridCol w="883920"/>
                <a:gridCol w="2524356"/>
                <a:gridCol w="377729"/>
                <a:gridCol w="605667"/>
                <a:gridCol w="664280"/>
              </a:tblGrid>
              <a:tr h="350283">
                <a:tc gridSpan="2">
                  <a:txBody>
                    <a:bodyPr/>
                    <a:p>
                      <a:pPr algn="ctr" fontAlgn="ctr">
                        <a:buNone/>
                      </a:pPr>
                      <a:r>
                        <a:rPr lang="zh-CN" altLang="en-US" sz="1000" b="1">
                          <a:solidFill>
                            <a:srgbClr val="000000"/>
                          </a:solidFill>
                          <a:latin typeface="微软雅黑" panose="020B0503020204020204" charset="-122"/>
                        </a:rPr>
                        <a:t>业务能力考核指标</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实地认定场景</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FFFFFF"/>
                          </a:solidFill>
                          <a:effectLst/>
                          <a:latin typeface="微软雅黑" panose="020B0503020204020204" charset="-122"/>
                          <a:ea typeface="微软雅黑" panose="020B0503020204020204" charset="-122"/>
                        </a:rPr>
                        <a:t>自评</a:t>
                      </a:r>
                      <a:endParaRPr lang="zh-CN" altLang="en-US" sz="100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评分标准 </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8CCE4"/>
                    </a:solidFill>
                  </a:tcPr>
                </a:tc>
                <a:tc hMerge="1">
                  <a:tcPr/>
                </a:tc>
              </a:tr>
              <a:tr h="458079">
                <a:tc>
                  <a:txBody>
                    <a:bodyPr/>
                    <a:p>
                      <a:pPr algn="l" fontAlgn="ctr">
                        <a:buNone/>
                      </a:pPr>
                      <a:r>
                        <a:rPr lang="zh-CN" altLang="en-US" sz="1000" b="0" i="0" u="none" strike="noStrike" dirty="0">
                          <a:solidFill>
                            <a:srgbClr val="000000"/>
                          </a:solidFill>
                          <a:effectLst/>
                          <a:latin typeface="微软雅黑" panose="020B0503020204020204" charset="-122"/>
                          <a:ea typeface="微软雅黑" panose="020B0503020204020204" charset="-122"/>
                        </a:rPr>
                        <a:t>专业组设置 </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微软雅黑" panose="020B0503020204020204" charset="-122"/>
                          <a:ea typeface="微软雅黑" panose="020B0503020204020204" charset="-122"/>
                        </a:rPr>
                        <a:t>有肺癌</a:t>
                      </a:r>
                      <a:r>
                        <a:rPr lang="en-US" altLang="zh-CN" sz="1000" b="0" i="0" u="none" strike="noStrike" dirty="0">
                          <a:solidFill>
                            <a:srgbClr val="000000"/>
                          </a:solidFill>
                          <a:effectLst/>
                          <a:latin typeface="微软雅黑" panose="020B0503020204020204" charset="-122"/>
                          <a:ea typeface="微软雅黑" panose="020B0503020204020204" charset="-122"/>
                        </a:rPr>
                        <a:t>/</a:t>
                      </a:r>
                      <a:r>
                        <a:rPr lang="zh-CN" altLang="en-US" sz="1000" b="0" i="0" u="none" strike="noStrike" dirty="0">
                          <a:solidFill>
                            <a:srgbClr val="000000"/>
                          </a:solidFill>
                          <a:effectLst/>
                          <a:latin typeface="微软雅黑" panose="020B0503020204020204" charset="-122"/>
                          <a:ea typeface="微软雅黑" panose="020B0503020204020204" charset="-122"/>
                        </a:rPr>
                        <a:t>肺结节亚专业主诊组</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dirty="0">
                          <a:solidFill>
                            <a:srgbClr val="000000"/>
                          </a:solidFill>
                          <a:effectLst/>
                          <a:latin typeface="微软雅黑" panose="020B0503020204020204" charset="-122"/>
                          <a:ea typeface="微软雅黑" panose="020B0503020204020204" charset="-122"/>
                        </a:rPr>
                        <a:t>现场</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微软雅黑" panose="020B0503020204020204" charset="-122"/>
                          <a:ea typeface="微软雅黑" panose="020B0503020204020204" charset="-122"/>
                        </a:rPr>
                        <a:t>检查方法：以是否开设相关专病门诊，负责人是否进入国家级省市级肺癌</a:t>
                      </a:r>
                      <a:r>
                        <a:rPr lang="en-US" altLang="zh-CN" sz="1000" b="0" i="0" u="none" strike="noStrike" dirty="0">
                          <a:solidFill>
                            <a:srgbClr val="000000"/>
                          </a:solidFill>
                          <a:effectLst/>
                          <a:latin typeface="微软雅黑" panose="020B0503020204020204" charset="-122"/>
                          <a:ea typeface="微软雅黑" panose="020B0503020204020204" charset="-122"/>
                        </a:rPr>
                        <a:t>/</a:t>
                      </a:r>
                      <a:r>
                        <a:rPr lang="zh-CN" altLang="en-US" sz="1000" b="0" i="0" u="none" strike="noStrike" dirty="0">
                          <a:solidFill>
                            <a:srgbClr val="000000"/>
                          </a:solidFill>
                          <a:effectLst/>
                          <a:latin typeface="微软雅黑" panose="020B0503020204020204" charset="-122"/>
                          <a:ea typeface="微软雅黑" panose="020B0503020204020204" charset="-122"/>
                        </a:rPr>
                        <a:t>肺结节学组。</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是（</a:t>
                      </a:r>
                      <a:r>
                        <a:rPr lang="en-US" altLang="zh-CN" sz="1000" b="0" i="0" u="none" strike="noStrike">
                          <a:solidFill>
                            <a:srgbClr val="000000"/>
                          </a:solidFill>
                          <a:effectLst/>
                          <a:latin typeface="微软雅黑" panose="020B0503020204020204" charset="-122"/>
                          <a:ea typeface="微软雅黑" panose="020B0503020204020204" charset="-122"/>
                        </a:rPr>
                        <a:t>2</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否（</a:t>
                      </a:r>
                      <a:r>
                        <a:rPr lang="en-US" altLang="zh-CN" sz="1000" b="0" i="0" u="none" strike="noStrike">
                          <a:solidFill>
                            <a:srgbClr val="000000"/>
                          </a:solidFill>
                          <a:effectLst/>
                          <a:latin typeface="微软雅黑" panose="020B0503020204020204" charset="-122"/>
                          <a:ea typeface="微软雅黑" panose="020B0503020204020204" charset="-122"/>
                        </a:rPr>
                        <a:t>0</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8"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9" name="标题 1"/>
          <p:cNvSpPr txBox="1"/>
          <p:nvPr/>
        </p:nvSpPr>
        <p:spPr>
          <a:xfrm>
            <a:off x="628650" y="273844"/>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门诊设置</a:t>
            </a:r>
            <a:endParaRPr lang="zh-CN" altLang="en-US" dirty="0">
              <a:solidFill>
                <a:srgbClr val="A60000"/>
              </a:solidFill>
              <a:latin typeface="微软雅黑" panose="020B0503020204020204" charset="-122"/>
              <a:ea typeface="微软雅黑" panose="020B0503020204020204" charset="-122"/>
            </a:endParaRPr>
          </a:p>
          <a:p>
            <a:endParaRPr lang="zh-CN" altLang="en-US" dirty="0">
              <a:solidFill>
                <a:srgbClr val="A60000"/>
              </a:solidFill>
            </a:endParaRPr>
          </a:p>
        </p:txBody>
      </p:sp>
      <p:sp>
        <p:nvSpPr>
          <p:cNvPr id="11" name="内容占位符 2"/>
          <p:cNvSpPr txBox="1"/>
          <p:nvPr/>
        </p:nvSpPr>
        <p:spPr>
          <a:xfrm>
            <a:off x="5164966" y="672106"/>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17" name="表格 16"/>
          <p:cNvGraphicFramePr>
            <a:graphicFrameLocks noGrp="1"/>
          </p:cNvGraphicFramePr>
          <p:nvPr/>
        </p:nvGraphicFramePr>
        <p:xfrm>
          <a:off x="628770" y="1245720"/>
          <a:ext cx="7886700" cy="937363"/>
        </p:xfrm>
        <a:graphic>
          <a:graphicData uri="http://schemas.openxmlformats.org/drawingml/2006/table">
            <a:tbl>
              <a:tblPr/>
              <a:tblGrid>
                <a:gridCol w="689610"/>
                <a:gridCol w="1443355"/>
                <a:gridCol w="953770"/>
                <a:gridCol w="2748511"/>
                <a:gridCol w="377729"/>
                <a:gridCol w="605667"/>
                <a:gridCol w="664280"/>
              </a:tblGrid>
              <a:tr h="256008">
                <a:tc gridSpan="2">
                  <a:txBody>
                    <a:bodyPr/>
                    <a:p>
                      <a:pPr algn="ctr" fontAlgn="ctr">
                        <a:buNone/>
                      </a:pPr>
                      <a:r>
                        <a:rPr lang="zh-CN" altLang="en-US" sz="1000" b="1">
                          <a:solidFill>
                            <a:srgbClr val="000000"/>
                          </a:solidFill>
                          <a:latin typeface="微软雅黑" panose="020B0503020204020204" charset="-122"/>
                        </a:rPr>
                        <a:t>业务能力考核指标</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实地认定场景</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FFFFFF"/>
                          </a:solidFill>
                          <a:effectLst/>
                          <a:latin typeface="微软雅黑" panose="020B0503020204020204" charset="-122"/>
                          <a:ea typeface="微软雅黑" panose="020B0503020204020204" charset="-122"/>
                        </a:rPr>
                        <a:t>自评</a:t>
                      </a:r>
                      <a:endParaRPr lang="zh-CN" altLang="en-US" sz="100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评分标准 </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8CCE4"/>
                    </a:solidFill>
                  </a:tcPr>
                </a:tc>
                <a:tc hMerge="1">
                  <a:tcPr/>
                </a:tc>
              </a:tr>
              <a:tr h="681355">
                <a:tc>
                  <a:txBody>
                    <a:bodyPr/>
                    <a:p>
                      <a:pPr algn="l" fontAlgn="ctr">
                        <a:buNone/>
                      </a:pPr>
                      <a:r>
                        <a:rPr lang="zh-CN" altLang="en-US" sz="1000" b="0" i="0" u="none" strike="noStrike" dirty="0">
                          <a:solidFill>
                            <a:srgbClr val="000000"/>
                          </a:solidFill>
                          <a:effectLst/>
                          <a:latin typeface="微软雅黑" panose="020B0503020204020204" charset="-122"/>
                          <a:ea typeface="微软雅黑" panose="020B0503020204020204" charset="-122"/>
                        </a:rPr>
                        <a:t>门诊设置</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微软雅黑" panose="020B0503020204020204" charset="-122"/>
                          <a:ea typeface="微软雅黑" panose="020B0503020204020204" charset="-122"/>
                        </a:rPr>
                        <a:t>有肺癌</a:t>
                      </a:r>
                      <a:r>
                        <a:rPr lang="en-US" altLang="zh-CN" sz="1000" b="0" i="0" u="none" strike="noStrike" dirty="0">
                          <a:solidFill>
                            <a:srgbClr val="000000"/>
                          </a:solidFill>
                          <a:effectLst/>
                          <a:latin typeface="微软雅黑" panose="020B0503020204020204" charset="-122"/>
                          <a:ea typeface="微软雅黑" panose="020B0503020204020204" charset="-122"/>
                        </a:rPr>
                        <a:t>/</a:t>
                      </a:r>
                      <a:r>
                        <a:rPr lang="zh-CN" altLang="en-US" sz="1000" b="0" i="0" u="none" strike="noStrike" dirty="0">
                          <a:solidFill>
                            <a:srgbClr val="000000"/>
                          </a:solidFill>
                          <a:effectLst/>
                          <a:latin typeface="微软雅黑" panose="020B0503020204020204" charset="-122"/>
                          <a:ea typeface="微软雅黑" panose="020B0503020204020204" charset="-122"/>
                        </a:rPr>
                        <a:t>肺结节专病门诊</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dirty="0">
                          <a:solidFill>
                            <a:srgbClr val="000000"/>
                          </a:solidFill>
                          <a:effectLst/>
                          <a:latin typeface="微软雅黑" panose="020B0503020204020204" charset="-122"/>
                          <a:ea typeface="微软雅黑" panose="020B0503020204020204" charset="-122"/>
                        </a:rPr>
                        <a:t>现场</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000" b="0" i="0" u="none" strike="noStrike">
                          <a:solidFill>
                            <a:srgbClr val="000000"/>
                          </a:solidFill>
                          <a:effectLst/>
                          <a:latin typeface="微软雅黑" panose="020B0503020204020204" charset="-122"/>
                          <a:ea typeface="微软雅黑" panose="020B0503020204020204" charset="-122"/>
                        </a:rPr>
                        <a:t>检查方法：出具检查当月门诊排班表、挂号系统显示或者有工作登记表、网站截屏来衡量。有</a:t>
                      </a:r>
                      <a:r>
                        <a:rPr lang="en-US" altLang="zh-CN" sz="1000" b="0" i="0" u="none" strike="noStrike">
                          <a:solidFill>
                            <a:srgbClr val="000000"/>
                          </a:solidFill>
                          <a:effectLst/>
                          <a:latin typeface="微软雅黑" panose="020B0503020204020204" charset="-122"/>
                          <a:ea typeface="微软雅黑" panose="020B0503020204020204" charset="-122"/>
                        </a:rPr>
                        <a:t>1</a:t>
                      </a:r>
                      <a:r>
                        <a:rPr lang="zh-CN" altLang="en-US" sz="1000" b="0" i="0" u="none" strike="noStrike">
                          <a:solidFill>
                            <a:srgbClr val="000000"/>
                          </a:solidFill>
                          <a:effectLst/>
                          <a:latin typeface="微软雅黑" panose="020B0503020204020204" charset="-122"/>
                          <a:ea typeface="微软雅黑" panose="020B0503020204020204" charset="-122"/>
                        </a:rPr>
                        <a:t>年专病</a:t>
                      </a:r>
                      <a:r>
                        <a:rPr lang="en-US" altLang="zh-CN" sz="1000" b="0" i="0" u="none" strike="noStrike">
                          <a:solidFill>
                            <a:srgbClr val="000000"/>
                          </a:solidFill>
                          <a:effectLst/>
                          <a:latin typeface="微软雅黑" panose="020B0503020204020204" charset="-122"/>
                          <a:ea typeface="微软雅黑" panose="020B0503020204020204" charset="-122"/>
                        </a:rPr>
                        <a:t>/</a:t>
                      </a:r>
                      <a:r>
                        <a:rPr lang="zh-CN" altLang="en-US" sz="1000" b="0" i="0" u="none" strike="noStrike">
                          <a:solidFill>
                            <a:srgbClr val="000000"/>
                          </a:solidFill>
                          <a:effectLst/>
                          <a:latin typeface="微软雅黑" panose="020B0503020204020204" charset="-122"/>
                          <a:ea typeface="微软雅黑" panose="020B0503020204020204" charset="-122"/>
                        </a:rPr>
                        <a:t>专科门诊量的数据，现场随机抽查月门诊量</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是（</a:t>
                      </a:r>
                      <a:r>
                        <a:rPr lang="en-US" altLang="zh-CN" sz="1000" b="0" i="0" u="none" strike="noStrike">
                          <a:solidFill>
                            <a:srgbClr val="000000"/>
                          </a:solidFill>
                          <a:effectLst/>
                          <a:latin typeface="微软雅黑" panose="020B0503020204020204" charset="-122"/>
                          <a:ea typeface="微软雅黑" panose="020B0503020204020204" charset="-122"/>
                        </a:rPr>
                        <a:t>2</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否（</a:t>
                      </a:r>
                      <a:r>
                        <a:rPr lang="en-US" altLang="zh-CN" sz="1000" b="0" i="0" u="none" strike="noStrike">
                          <a:solidFill>
                            <a:srgbClr val="000000"/>
                          </a:solidFill>
                          <a:effectLst/>
                          <a:latin typeface="微软雅黑" panose="020B0503020204020204" charset="-122"/>
                          <a:ea typeface="微软雅黑" panose="020B0503020204020204" charset="-122"/>
                        </a:rPr>
                        <a:t>0</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3"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14" name="标题 1"/>
          <p:cNvSpPr txBox="1"/>
          <p:nvPr/>
        </p:nvSpPr>
        <p:spPr>
          <a:xfrm>
            <a:off x="198195" y="134746"/>
            <a:ext cx="8443197"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病房设置</a:t>
            </a:r>
            <a:endParaRPr lang="zh-CN" altLang="en-US" dirty="0">
              <a:solidFill>
                <a:srgbClr val="A60000"/>
              </a:solidFill>
              <a:latin typeface="微软雅黑" panose="020B0503020204020204" charset="-122"/>
              <a:ea typeface="微软雅黑" panose="020B0503020204020204" charset="-122"/>
            </a:endParaRPr>
          </a:p>
          <a:p>
            <a:endParaRPr lang="zh-CN" altLang="en-US" dirty="0">
              <a:solidFill>
                <a:srgbClr val="A60000"/>
              </a:solidFill>
            </a:endParaRPr>
          </a:p>
        </p:txBody>
      </p:sp>
      <p:sp>
        <p:nvSpPr>
          <p:cNvPr id="16" name="内容占位符 2"/>
          <p:cNvSpPr txBox="1"/>
          <p:nvPr/>
        </p:nvSpPr>
        <p:spPr>
          <a:xfrm>
            <a:off x="5098058" y="167378"/>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custDataLst>
              <p:tags r:id="rId4"/>
            </p:custDataLst>
          </p:nvPr>
        </p:nvGraphicFramePr>
        <p:xfrm>
          <a:off x="247015" y="723900"/>
          <a:ext cx="8385175" cy="1022350"/>
        </p:xfrm>
        <a:graphic>
          <a:graphicData uri="http://schemas.openxmlformats.org/drawingml/2006/table">
            <a:tbl>
              <a:tblPr/>
              <a:tblGrid>
                <a:gridCol w="587375"/>
                <a:gridCol w="2165985"/>
                <a:gridCol w="1029970"/>
                <a:gridCol w="2420620"/>
                <a:gridCol w="401320"/>
                <a:gridCol w="644525"/>
                <a:gridCol w="706120"/>
              </a:tblGrid>
              <a:tr h="256008">
                <a:tc gridSpan="2">
                  <a:txBody>
                    <a:bodyPr/>
                    <a:p>
                      <a:pPr algn="ctr" fontAlgn="ctr">
                        <a:buNone/>
                      </a:pPr>
                      <a:r>
                        <a:rPr lang="zh-CN" altLang="en-US" sz="1000" b="1" dirty="0">
                          <a:solidFill>
                            <a:srgbClr val="000000"/>
                          </a:solidFill>
                          <a:latin typeface="微软雅黑" panose="020B0503020204020204" charset="-122"/>
                        </a:rPr>
                        <a:t>业务能力考核指标</a:t>
                      </a:r>
                      <a:endParaRPr lang="zh-CN" altLang="en-US" sz="1000" b="1"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实地认定场景</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dirty="0">
                          <a:solidFill>
                            <a:srgbClr val="000000"/>
                          </a:solidFill>
                          <a:effectLst/>
                          <a:latin typeface="微软雅黑" panose="020B0503020204020204" charset="-122"/>
                          <a:ea typeface="微软雅黑" panose="020B0503020204020204" charset="-122"/>
                        </a:rPr>
                        <a:t>检查标准与方法</a:t>
                      </a:r>
                      <a:endParaRPr lang="zh-CN" altLang="en-US" sz="1000" b="1"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FFFFFF"/>
                          </a:solidFill>
                          <a:effectLst/>
                          <a:latin typeface="微软雅黑" panose="020B0503020204020204" charset="-122"/>
                          <a:ea typeface="微软雅黑" panose="020B0503020204020204" charset="-122"/>
                        </a:rPr>
                        <a:t>自评</a:t>
                      </a:r>
                      <a:endParaRPr lang="zh-CN" altLang="en-US" sz="100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评分标准 </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8CCE4"/>
                    </a:solidFill>
                  </a:tcPr>
                </a:tc>
                <a:tc hMerge="1">
                  <a:tcPr/>
                </a:tc>
              </a:tr>
              <a:tr h="408787">
                <a:tc>
                  <a:txBody>
                    <a:bodyPr/>
                    <a:p>
                      <a:pPr algn="l" fontAlgn="ctr">
                        <a:buNone/>
                      </a:pPr>
                      <a:r>
                        <a:rPr lang="zh-CN" altLang="en-US" sz="1000" b="0" i="0" u="none" strike="noStrike" dirty="0">
                          <a:solidFill>
                            <a:srgbClr val="000000"/>
                          </a:solidFill>
                          <a:effectLst/>
                          <a:latin typeface="微软雅黑" panose="020B0503020204020204" charset="-122"/>
                          <a:ea typeface="微软雅黑" panose="020B0503020204020204" charset="-122"/>
                        </a:rPr>
                        <a:t>病房设置</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微软雅黑" panose="020B0503020204020204" charset="-122"/>
                          <a:ea typeface="微软雅黑" panose="020B0503020204020204" charset="-122"/>
                        </a:rPr>
                        <a:t>收治肺癌</a:t>
                      </a:r>
                      <a:r>
                        <a:rPr lang="en-US" altLang="zh-CN" sz="1000" b="0" i="0" u="none" strike="noStrike" dirty="0">
                          <a:solidFill>
                            <a:srgbClr val="000000"/>
                          </a:solidFill>
                          <a:effectLst/>
                          <a:latin typeface="微软雅黑" panose="020B0503020204020204" charset="-122"/>
                          <a:ea typeface="微软雅黑" panose="020B0503020204020204" charset="-122"/>
                        </a:rPr>
                        <a:t>/</a:t>
                      </a:r>
                      <a:r>
                        <a:rPr lang="zh-CN" altLang="en-US" sz="1000" b="0" i="0" u="none" strike="noStrike" dirty="0">
                          <a:solidFill>
                            <a:srgbClr val="000000"/>
                          </a:solidFill>
                          <a:effectLst/>
                          <a:latin typeface="微软雅黑" panose="020B0503020204020204" charset="-122"/>
                          <a:ea typeface="微软雅黑" panose="020B0503020204020204" charset="-122"/>
                        </a:rPr>
                        <a:t>肺结节患者，并开展住院化疗、靶向、免疫等肺癌综合治疗措施</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dirty="0">
                          <a:solidFill>
                            <a:srgbClr val="000000"/>
                          </a:solidFill>
                          <a:effectLst/>
                          <a:latin typeface="微软雅黑" panose="020B0503020204020204" charset="-122"/>
                          <a:ea typeface="微软雅黑" panose="020B0503020204020204" charset="-122"/>
                        </a:rPr>
                        <a:t>现场</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altLang="zh-CN" sz="1000" b="0" i="0" u="none" strike="noStrike">
                          <a:solidFill>
                            <a:srgbClr val="000000"/>
                          </a:solidFill>
                          <a:effectLst/>
                          <a:latin typeface="微软雅黑" panose="020B0503020204020204" charset="-122"/>
                          <a:ea typeface="微软雅黑" panose="020B0503020204020204" charset="-122"/>
                        </a:rPr>
                        <a:t>1.</a:t>
                      </a:r>
                      <a:r>
                        <a:rPr lang="zh-CN" altLang="en-US" sz="1000" b="0" i="0" u="none" strike="noStrike">
                          <a:solidFill>
                            <a:srgbClr val="000000"/>
                          </a:solidFill>
                          <a:effectLst/>
                          <a:latin typeface="微软雅黑" panose="020B0503020204020204" charset="-122"/>
                          <a:ea typeface="微软雅黑" panose="020B0503020204020204" charset="-122"/>
                        </a:rPr>
                        <a:t>检查标准：年收治肺癌与肺小结节患者总数≥</a:t>
                      </a:r>
                      <a:r>
                        <a:rPr lang="en-US" altLang="zh-CN" sz="1000" b="0" i="0" u="none" strike="noStrike">
                          <a:solidFill>
                            <a:srgbClr val="000000"/>
                          </a:solidFill>
                          <a:effectLst/>
                          <a:latin typeface="微软雅黑" panose="020B0503020204020204" charset="-122"/>
                          <a:ea typeface="微软雅黑" panose="020B0503020204020204" charset="-122"/>
                        </a:rPr>
                        <a:t>100</a:t>
                      </a:r>
                      <a:r>
                        <a:rPr lang="zh-CN" altLang="en-US" sz="1000" b="0" i="0" u="none" strike="noStrike">
                          <a:solidFill>
                            <a:srgbClr val="000000"/>
                          </a:solidFill>
                          <a:effectLst/>
                          <a:latin typeface="微软雅黑" panose="020B0503020204020204" charset="-122"/>
                          <a:ea typeface="微软雅黑" panose="020B0503020204020204" charset="-122"/>
                        </a:rPr>
                        <a:t>例</a:t>
                      </a:r>
                      <a:br>
                        <a:rPr lang="zh-CN" altLang="en-US" sz="1000" b="0" i="0" u="none" strike="noStrike">
                          <a:solidFill>
                            <a:srgbClr val="000000"/>
                          </a:solidFill>
                          <a:effectLst/>
                          <a:latin typeface="微软雅黑" panose="020B0503020204020204" charset="-122"/>
                          <a:ea typeface="微软雅黑" panose="020B0503020204020204" charset="-122"/>
                        </a:rPr>
                      </a:br>
                      <a:r>
                        <a:rPr lang="en-US" altLang="zh-CN" sz="1000" b="0" i="0" u="none" strike="noStrike">
                          <a:solidFill>
                            <a:srgbClr val="000000"/>
                          </a:solidFill>
                          <a:effectLst/>
                          <a:latin typeface="微软雅黑" panose="020B0503020204020204" charset="-122"/>
                          <a:ea typeface="微软雅黑" panose="020B0503020204020204" charset="-122"/>
                        </a:rPr>
                        <a:t>2.</a:t>
                      </a:r>
                      <a:r>
                        <a:rPr lang="zh-CN" altLang="en-US" sz="1000" b="0" i="0" u="none" strike="noStrike">
                          <a:solidFill>
                            <a:srgbClr val="000000"/>
                          </a:solidFill>
                          <a:effectLst/>
                          <a:latin typeface="微软雅黑" panose="020B0503020204020204" charset="-122"/>
                          <a:ea typeface="微软雅黑" panose="020B0503020204020204" charset="-122"/>
                        </a:rPr>
                        <a:t>检查方法：前</a:t>
                      </a:r>
                      <a:r>
                        <a:rPr lang="en-US" altLang="zh-CN" sz="1000" b="0" i="0" u="none" strike="noStrike">
                          <a:solidFill>
                            <a:srgbClr val="000000"/>
                          </a:solidFill>
                          <a:effectLst/>
                          <a:latin typeface="微软雅黑" panose="020B0503020204020204" charset="-122"/>
                          <a:ea typeface="微软雅黑" panose="020B0503020204020204" charset="-122"/>
                        </a:rPr>
                        <a:t>1</a:t>
                      </a:r>
                      <a:r>
                        <a:rPr lang="zh-CN" altLang="en-US" sz="1000" b="0" i="0" u="none" strike="noStrike">
                          <a:solidFill>
                            <a:srgbClr val="000000"/>
                          </a:solidFill>
                          <a:effectLst/>
                          <a:latin typeface="微软雅黑" panose="020B0503020204020204" charset="-122"/>
                          <a:ea typeface="微软雅黑" panose="020B0503020204020204" charset="-122"/>
                        </a:rPr>
                        <a:t>年完整年的收治肺癌</a:t>
                      </a:r>
                      <a:r>
                        <a:rPr lang="en-US" altLang="zh-CN" sz="1000" b="0" i="0" u="none" strike="noStrike">
                          <a:solidFill>
                            <a:srgbClr val="000000"/>
                          </a:solidFill>
                          <a:effectLst/>
                          <a:latin typeface="微软雅黑" panose="020B0503020204020204" charset="-122"/>
                          <a:ea typeface="微软雅黑" panose="020B0503020204020204" charset="-122"/>
                        </a:rPr>
                        <a:t>/</a:t>
                      </a:r>
                      <a:r>
                        <a:rPr lang="zh-CN" altLang="en-US" sz="1000" b="0" i="0" u="none" strike="noStrike">
                          <a:solidFill>
                            <a:srgbClr val="000000"/>
                          </a:solidFill>
                          <a:effectLst/>
                          <a:latin typeface="微软雅黑" panose="020B0503020204020204" charset="-122"/>
                          <a:ea typeface="微软雅黑" panose="020B0503020204020204" charset="-122"/>
                        </a:rPr>
                        <a:t>肺结节患者总数，</a:t>
                      </a:r>
                      <a:r>
                        <a:rPr lang="en-US" altLang="zh-CN" sz="1000" b="0" i="0" u="none" strike="noStrike">
                          <a:solidFill>
                            <a:srgbClr val="000000"/>
                          </a:solidFill>
                          <a:effectLst/>
                          <a:latin typeface="微软雅黑" panose="020B0503020204020204" charset="-122"/>
                          <a:ea typeface="微软雅黑" panose="020B0503020204020204" charset="-122"/>
                        </a:rPr>
                        <a:t>His</a:t>
                      </a:r>
                      <a:r>
                        <a:rPr lang="zh-CN" altLang="en-US" sz="1000" b="0" i="0" u="none" strike="noStrike">
                          <a:solidFill>
                            <a:srgbClr val="000000"/>
                          </a:solidFill>
                          <a:effectLst/>
                          <a:latin typeface="微软雅黑" panose="020B0503020204020204" charset="-122"/>
                          <a:ea typeface="微软雅黑" panose="020B0503020204020204" charset="-122"/>
                        </a:rPr>
                        <a:t>系统抽查肿瘤患者治疗方案</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是（</a:t>
                      </a:r>
                      <a:r>
                        <a:rPr lang="en-US" altLang="zh-CN" sz="1000" b="0" i="0" u="none" strike="noStrike">
                          <a:solidFill>
                            <a:srgbClr val="000000"/>
                          </a:solidFill>
                          <a:effectLst/>
                          <a:latin typeface="微软雅黑" panose="020B0503020204020204" charset="-122"/>
                          <a:ea typeface="微软雅黑" panose="020B0503020204020204" charset="-122"/>
                        </a:rPr>
                        <a:t>2</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否（</a:t>
                      </a:r>
                      <a:r>
                        <a:rPr lang="en-US" altLang="zh-CN" sz="1000" b="0" i="0" u="none" strike="noStrike">
                          <a:solidFill>
                            <a:srgbClr val="000000"/>
                          </a:solidFill>
                          <a:effectLst/>
                          <a:latin typeface="微软雅黑" panose="020B0503020204020204" charset="-122"/>
                          <a:ea typeface="微软雅黑" panose="020B0503020204020204" charset="-122"/>
                        </a:rPr>
                        <a:t>0</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3"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14" name="标题 1"/>
          <p:cNvSpPr txBox="1"/>
          <p:nvPr/>
        </p:nvSpPr>
        <p:spPr>
          <a:xfrm>
            <a:off x="198195" y="134746"/>
            <a:ext cx="8443197"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人员设置</a:t>
            </a:r>
            <a:endParaRPr lang="zh-CN" altLang="en-US" dirty="0">
              <a:solidFill>
                <a:srgbClr val="A60000"/>
              </a:solidFill>
            </a:endParaRPr>
          </a:p>
        </p:txBody>
      </p:sp>
      <p:sp>
        <p:nvSpPr>
          <p:cNvPr id="16" name="内容占位符 2"/>
          <p:cNvSpPr txBox="1"/>
          <p:nvPr/>
        </p:nvSpPr>
        <p:spPr>
          <a:xfrm>
            <a:off x="5098058" y="167378"/>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custDataLst>
              <p:tags r:id="rId4"/>
            </p:custDataLst>
          </p:nvPr>
        </p:nvGraphicFramePr>
        <p:xfrm>
          <a:off x="247015" y="723900"/>
          <a:ext cx="8652510" cy="1179830"/>
        </p:xfrm>
        <a:graphic>
          <a:graphicData uri="http://schemas.openxmlformats.org/drawingml/2006/table">
            <a:tbl>
              <a:tblPr/>
              <a:tblGrid>
                <a:gridCol w="839470"/>
                <a:gridCol w="1522730"/>
                <a:gridCol w="1054735"/>
                <a:gridCol w="2984500"/>
                <a:gridCol w="414655"/>
                <a:gridCol w="664845"/>
                <a:gridCol w="728345"/>
              </a:tblGrid>
              <a:tr h="309245">
                <a:tc>
                  <a:txBody>
                    <a:bodyPr/>
                    <a:p>
                      <a:pPr algn="ctr" fontAlgn="ctr">
                        <a:buNone/>
                      </a:pPr>
                      <a:endParaRPr lang="zh-CN" altLang="en-US" sz="1000" b="1"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dirty="0">
                          <a:solidFill>
                            <a:srgbClr val="000000"/>
                          </a:solidFill>
                          <a:effectLst/>
                          <a:latin typeface="微软雅黑" panose="020B0503020204020204" charset="-122"/>
                          <a:ea typeface="微软雅黑" panose="020B0503020204020204" charset="-122"/>
                        </a:rPr>
                        <a:t>业务能力考核指标</a:t>
                      </a:r>
                      <a:endParaRPr lang="zh-CN" altLang="en-US" sz="1000" b="1"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实地认定场景</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dirty="0">
                          <a:solidFill>
                            <a:srgbClr val="000000"/>
                          </a:solidFill>
                          <a:effectLst/>
                          <a:latin typeface="微软雅黑" panose="020B0503020204020204" charset="-122"/>
                          <a:ea typeface="微软雅黑" panose="020B0503020204020204" charset="-122"/>
                        </a:rPr>
                        <a:t>检查标准与方法</a:t>
                      </a:r>
                      <a:endParaRPr lang="zh-CN" altLang="en-US" sz="1000" b="1"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FFFFFF"/>
                          </a:solidFill>
                          <a:effectLst/>
                          <a:latin typeface="微软雅黑" panose="020B0503020204020204" charset="-122"/>
                          <a:ea typeface="微软雅黑" panose="020B0503020204020204" charset="-122"/>
                        </a:rPr>
                        <a:t>自评</a:t>
                      </a:r>
                      <a:endParaRPr lang="zh-CN" altLang="en-US" sz="100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评分标准 </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8CCE4"/>
                    </a:solidFill>
                  </a:tcPr>
                </a:tc>
                <a:tc hMerge="1">
                  <a:tcPr/>
                </a:tc>
              </a:tr>
              <a:tr h="408787">
                <a:tc rowSpan="2">
                  <a:txBody>
                    <a:bodyPr/>
                    <a:p>
                      <a:pPr marL="9525" algn="ctr" fontAlgn="ctr">
                        <a:buClrTx/>
                        <a:buSzTx/>
                        <a:buFontTx/>
                      </a:pPr>
                      <a:r>
                        <a:rPr lang="zh-CN" altLang="en-US" sz="1100" b="0" i="0">
                          <a:solidFill>
                            <a:srgbClr val="000000"/>
                          </a:solidFill>
                          <a:latin typeface="微软雅黑" panose="020B0503020204020204" charset="-122"/>
                          <a:ea typeface="微软雅黑" panose="020B0503020204020204" charset="-122"/>
                        </a:rPr>
                        <a:t>人员设置</a:t>
                      </a:r>
                      <a:endParaRPr lang="zh-CN" altLang="en-US" sz="11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solidFill>
                      <a:srgbClr val="FFFFFF"/>
                    </a:solidFill>
                  </a:tcPr>
                </a:tc>
                <a:tc>
                  <a:txBody>
                    <a:bodyPr/>
                    <a:lstStyle/>
                    <a:p>
                      <a:pPr marL="9525" indent="0" algn="l" fontAlgn="ctr"/>
                      <a:r>
                        <a:rPr lang="zh-CN" altLang="en-US" sz="1100" b="0" i="0">
                          <a:solidFill>
                            <a:srgbClr val="000000"/>
                          </a:solidFill>
                          <a:latin typeface="微软雅黑" panose="020B0503020204020204" charset="-122"/>
                          <a:ea typeface="微软雅黑" panose="020B0503020204020204" charset="-122"/>
                        </a:rPr>
                        <a:t>有肺癌专科护士</a:t>
                      </a:r>
                      <a:endParaRPr lang="zh-CN" altLang="en-US" sz="11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9525" indent="0" algn="ctr" fontAlgn="ctr"/>
                      <a:r>
                        <a:rPr lang="zh-CN" altLang="en-US" sz="1100" b="0" i="0">
                          <a:solidFill>
                            <a:srgbClr val="000000"/>
                          </a:solidFill>
                          <a:latin typeface="微软雅黑" panose="020B0503020204020204" charset="-122"/>
                          <a:ea typeface="微软雅黑" panose="020B0503020204020204" charset="-122"/>
                        </a:rPr>
                        <a:t>现场</a:t>
                      </a:r>
                      <a:endParaRPr lang="zh-CN" altLang="en-US" sz="11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marL="9525" indent="0" algn="l" fontAlgn="ctr"/>
                      <a:r>
                        <a:rPr lang="en-US" altLang="zh-CN" sz="1100" b="0" i="0">
                          <a:solidFill>
                            <a:srgbClr val="000000"/>
                          </a:solidFill>
                          <a:latin typeface="微软雅黑" panose="020B0503020204020204" charset="-122"/>
                          <a:ea typeface="微软雅黑" panose="020B0503020204020204" charset="-122"/>
                        </a:rPr>
                        <a:t>1.</a:t>
                      </a:r>
                      <a:r>
                        <a:rPr lang="zh-CN" altLang="en-US" sz="1100" b="0" i="0">
                          <a:solidFill>
                            <a:srgbClr val="000000"/>
                          </a:solidFill>
                          <a:latin typeface="微软雅黑" panose="020B0503020204020204" charset="-122"/>
                          <a:ea typeface="微软雅黑" panose="020B0503020204020204" charset="-122"/>
                        </a:rPr>
                        <a:t>有专职负责肿瘤药物治疗的专科护士。 </a:t>
                      </a:r>
                      <a:br>
                        <a:rPr lang="zh-CN" altLang="en-US" sz="1100" b="0" i="0">
                          <a:solidFill>
                            <a:srgbClr val="000000"/>
                          </a:solidFill>
                          <a:latin typeface="微软雅黑" panose="020B0503020204020204" charset="-122"/>
                          <a:ea typeface="微软雅黑" panose="020B0503020204020204" charset="-122"/>
                        </a:rPr>
                      </a:br>
                      <a:r>
                        <a:rPr lang="en-US" altLang="zh-CN" sz="1100" b="0" i="0">
                          <a:solidFill>
                            <a:srgbClr val="000000"/>
                          </a:solidFill>
                          <a:latin typeface="微软雅黑" panose="020B0503020204020204" charset="-122"/>
                          <a:ea typeface="微软雅黑" panose="020B0503020204020204" charset="-122"/>
                        </a:rPr>
                        <a:t>2.</a:t>
                      </a:r>
                      <a:r>
                        <a:rPr lang="zh-CN" altLang="en-US" sz="1100" b="0" i="0">
                          <a:solidFill>
                            <a:srgbClr val="000000"/>
                          </a:solidFill>
                          <a:latin typeface="微软雅黑" panose="020B0503020204020204" charset="-122"/>
                          <a:ea typeface="微软雅黑" panose="020B0503020204020204" charset="-122"/>
                        </a:rPr>
                        <a:t>检查方法：随机提问，考察专职护士是否能了解肿瘤治疗相关护理问题</a:t>
                      </a:r>
                      <a:endParaRPr lang="zh-CN" altLang="en-US" sz="11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是（</a:t>
                      </a:r>
                      <a:r>
                        <a:rPr lang="en-US" altLang="zh-CN" sz="1000" b="0" i="0" u="none" strike="noStrike">
                          <a:solidFill>
                            <a:srgbClr val="000000"/>
                          </a:solidFill>
                          <a:effectLst/>
                          <a:latin typeface="微软雅黑" panose="020B0503020204020204" charset="-122"/>
                          <a:ea typeface="微软雅黑" panose="020B0503020204020204" charset="-122"/>
                        </a:rPr>
                        <a:t>2</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否（</a:t>
                      </a:r>
                      <a:r>
                        <a:rPr lang="en-US" altLang="zh-CN" sz="1000" b="0" i="0" u="none" strike="noStrike">
                          <a:solidFill>
                            <a:srgbClr val="000000"/>
                          </a:solidFill>
                          <a:effectLst/>
                          <a:latin typeface="微软雅黑" panose="020B0503020204020204" charset="-122"/>
                          <a:ea typeface="微软雅黑" panose="020B0503020204020204" charset="-122"/>
                        </a:rPr>
                        <a:t>0</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08787">
                <a:tc vMerge="1">
                  <a:tcPr/>
                </a:tc>
                <a:tc>
                  <a:txBody>
                    <a:bodyPr/>
                    <a:p>
                      <a:pPr marL="9525" algn="l" fontAlgn="ctr">
                        <a:buClrTx/>
                        <a:buSzTx/>
                        <a:buFontTx/>
                      </a:pPr>
                      <a:r>
                        <a:rPr lang="zh-CN" altLang="en-US" sz="1100" b="0" i="0">
                          <a:solidFill>
                            <a:srgbClr val="000000"/>
                          </a:solidFill>
                          <a:latin typeface="微软雅黑" panose="020B0503020204020204" charset="-122"/>
                          <a:ea typeface="微软雅黑" panose="020B0503020204020204" charset="-122"/>
                        </a:rPr>
                        <a:t>设立有肺癌/肺结节患者随访平台</a:t>
                      </a:r>
                      <a:endParaRPr lang="zh-CN" altLang="en-US" sz="1100" b="0" i="0">
                        <a:solidFill>
                          <a:srgbClr val="000000"/>
                        </a:solidFill>
                        <a:latin typeface="微软雅黑" panose="020B0503020204020204" charset="-122"/>
                        <a:ea typeface="微软雅黑" panose="020B0503020204020204" charset="-122"/>
                      </a:endParaRPr>
                    </a:p>
                  </a:txBody>
                  <a:tcPr marL="9842" marR="9842" marT="9842" anchor="ctr" anchorCtr="0"/>
                </a:tc>
                <a:tc>
                  <a:txBody>
                    <a:bodyPr/>
                    <a:p>
                      <a:pPr marL="9525" algn="l" fontAlgn="ctr">
                        <a:buClrTx/>
                        <a:buSzTx/>
                        <a:buFontTx/>
                      </a:pPr>
                      <a:r>
                        <a:rPr lang="zh-CN" altLang="en-US" sz="1100" b="0" i="0">
                          <a:solidFill>
                            <a:srgbClr val="000000"/>
                          </a:solidFill>
                          <a:latin typeface="微软雅黑" panose="020B0503020204020204" charset="-122"/>
                          <a:ea typeface="微软雅黑" panose="020B0503020204020204" charset="-122"/>
                        </a:rPr>
                        <a:t>会议室资料准备</a:t>
                      </a:r>
                      <a:endParaRPr lang="zh-CN" altLang="en-US" sz="1100" b="0" i="0">
                        <a:solidFill>
                          <a:srgbClr val="000000"/>
                        </a:solidFill>
                        <a:latin typeface="微软雅黑" panose="020B0503020204020204" charset="-122"/>
                        <a:ea typeface="微软雅黑" panose="020B0503020204020204" charset="-122"/>
                      </a:endParaRPr>
                    </a:p>
                  </a:txBody>
                  <a:tcPr marL="9842" marR="9842" marT="9842" anchor="ctr" anchorCtr="0"/>
                </a:tc>
                <a:tc>
                  <a:txBody>
                    <a:bodyPr/>
                    <a:p>
                      <a:pPr marL="9525" algn="l" fontAlgn="ctr">
                        <a:buClrTx/>
                        <a:buSzTx/>
                        <a:buFontTx/>
                      </a:pPr>
                      <a:r>
                        <a:rPr lang="zh-CN" altLang="en-US" sz="1100" b="0" i="0">
                          <a:solidFill>
                            <a:srgbClr val="000000"/>
                          </a:solidFill>
                          <a:latin typeface="微软雅黑" panose="020B0503020204020204" charset="-122"/>
                          <a:ea typeface="微软雅黑" panose="020B0503020204020204" charset="-122"/>
                        </a:rPr>
                        <a:t>1.检查标准：肺癌/肺结节随访管理系统包括专属电子管理系统、微信群、开通复诊预约通道等</a:t>
                      </a:r>
                      <a:br>
                        <a:rPr lang="zh-CN" altLang="en-US" sz="1100" b="0" i="0">
                          <a:solidFill>
                            <a:srgbClr val="000000"/>
                          </a:solidFill>
                          <a:latin typeface="微软雅黑" panose="020B0503020204020204" charset="-122"/>
                          <a:ea typeface="微软雅黑" panose="020B0503020204020204" charset="-122"/>
                        </a:rPr>
                      </a:br>
                      <a:r>
                        <a:rPr lang="zh-CN" altLang="en-US" sz="1100" b="0" i="0">
                          <a:solidFill>
                            <a:srgbClr val="000000"/>
                          </a:solidFill>
                          <a:latin typeface="微软雅黑" panose="020B0503020204020204" charset="-122"/>
                          <a:ea typeface="微软雅黑" panose="020B0503020204020204" charset="-122"/>
                        </a:rPr>
                        <a:t>2.检查方法：查看肺结节肺癌患者电子管理平台，须呈现患者管理人数 。</a:t>
                      </a:r>
                      <a:endParaRPr lang="zh-CN" altLang="en-US" sz="1100" b="0" i="0">
                        <a:solidFill>
                          <a:srgbClr val="000000"/>
                        </a:solidFill>
                        <a:latin typeface="微软雅黑" panose="020B0503020204020204" charset="-122"/>
                        <a:ea typeface="微软雅黑" panose="020B0503020204020204" charset="-122"/>
                      </a:endParaRPr>
                    </a:p>
                  </a:txBody>
                  <a:tcPr marL="9842" marR="9842" marT="9842" anchor="ctr" anchorCtr="0"/>
                </a:tc>
                <a:tc>
                  <a:txBody>
                    <a:bodyPr/>
                    <a:p>
                      <a:pPr marL="9525" algn="l" fontAlgn="ctr">
                        <a:buClrTx/>
                        <a:buSzTx/>
                        <a:buFontTx/>
                      </a:pPr>
                      <a:endParaRPr lang="zh-CN" altLang="en-US" sz="1100" b="0" i="0" u="none" strike="noStrike">
                        <a:solidFill>
                          <a:srgbClr val="000000"/>
                        </a:solidFill>
                        <a:latin typeface="微软雅黑" panose="020B0503020204020204" charset="-122"/>
                        <a:ea typeface="微软雅黑" panose="020B0503020204020204" charset="-122"/>
                      </a:endParaRPr>
                    </a:p>
                  </a:txBody>
                  <a:tcPr marL="4129" marR="4129" marT="4129" marB="0" anchor="ctr"/>
                </a:tc>
                <a:tc>
                  <a:txBody>
                    <a:bodyPr/>
                    <a:p>
                      <a:pPr marL="9525" algn="l" fontAlgn="ctr">
                        <a:buClrTx/>
                        <a:buSzTx/>
                        <a:buFontTx/>
                      </a:pPr>
                      <a:r>
                        <a:rPr lang="zh-CN" altLang="en-US" sz="1100" b="0" i="0" u="none" strike="noStrike">
                          <a:solidFill>
                            <a:srgbClr val="000000"/>
                          </a:solidFill>
                          <a:latin typeface="微软雅黑" panose="020B0503020204020204" charset="-122"/>
                          <a:ea typeface="微软雅黑" panose="020B0503020204020204" charset="-122"/>
                        </a:rPr>
                        <a:t>是（2）</a:t>
                      </a:r>
                      <a:endParaRPr lang="zh-CN" altLang="en-US" sz="1100" b="0" i="0" u="none" strike="noStrike">
                        <a:solidFill>
                          <a:srgbClr val="000000"/>
                        </a:solidFill>
                        <a:latin typeface="微软雅黑" panose="020B0503020204020204" charset="-122"/>
                        <a:ea typeface="微软雅黑" panose="020B0503020204020204" charset="-122"/>
                      </a:endParaRPr>
                    </a:p>
                  </a:txBody>
                  <a:tcPr marL="4129" marR="4129" marT="4129" marB="0" anchor="ctr"/>
                </a:tc>
                <a:tc>
                  <a:txBody>
                    <a:bodyPr/>
                    <a:p>
                      <a:pPr marL="9525" algn="l" fontAlgn="ctr">
                        <a:buClrTx/>
                        <a:buSzTx/>
                        <a:buFontTx/>
                      </a:pPr>
                      <a:r>
                        <a:rPr lang="zh-CN" altLang="en-US" sz="1100" b="0" i="0" u="none" strike="noStrike">
                          <a:solidFill>
                            <a:srgbClr val="000000"/>
                          </a:solidFill>
                          <a:latin typeface="微软雅黑" panose="020B0503020204020204" charset="-122"/>
                          <a:ea typeface="微软雅黑" panose="020B0503020204020204" charset="-122"/>
                        </a:rPr>
                        <a:t>否（0）</a:t>
                      </a:r>
                      <a:endParaRPr lang="zh-CN" altLang="en-US" sz="1100" b="0" i="0" u="none" strike="noStrike">
                        <a:solidFill>
                          <a:srgbClr val="000000"/>
                        </a:solidFill>
                        <a:latin typeface="微软雅黑" panose="020B0503020204020204" charset="-122"/>
                        <a:ea typeface="微软雅黑" panose="020B0503020204020204" charset="-122"/>
                      </a:endParaRPr>
                    </a:p>
                  </a:txBody>
                  <a:tcPr marL="4129" marR="4129" marT="4129" marB="0" anchor="ct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8"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9" name="标题 1"/>
          <p:cNvSpPr txBox="1"/>
          <p:nvPr/>
        </p:nvSpPr>
        <p:spPr>
          <a:xfrm>
            <a:off x="440921" y="273843"/>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影像</a:t>
            </a:r>
            <a:endParaRPr lang="zh-CN" altLang="en-US" dirty="0">
              <a:solidFill>
                <a:srgbClr val="A60000"/>
              </a:solidFill>
              <a:latin typeface="微软雅黑" panose="020B0503020204020204" charset="-122"/>
              <a:ea typeface="微软雅黑" panose="020B0503020204020204" charset="-122"/>
            </a:endParaRPr>
          </a:p>
          <a:p>
            <a:endParaRPr lang="zh-CN" altLang="en-US" dirty="0">
              <a:solidFill>
                <a:srgbClr val="A60000"/>
              </a:solidFill>
            </a:endParaRPr>
          </a:p>
        </p:txBody>
      </p:sp>
      <p:sp>
        <p:nvSpPr>
          <p:cNvPr id="11" name="内容占位符 2"/>
          <p:cNvSpPr txBox="1"/>
          <p:nvPr/>
        </p:nvSpPr>
        <p:spPr>
          <a:xfrm>
            <a:off x="4912204" y="154307"/>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nvGraphicFramePr>
        <p:xfrm>
          <a:off x="256180" y="771048"/>
          <a:ext cx="8446899" cy="1073583"/>
        </p:xfrm>
        <a:graphic>
          <a:graphicData uri="http://schemas.openxmlformats.org/drawingml/2006/table">
            <a:tbl>
              <a:tblPr/>
              <a:tblGrid>
                <a:gridCol w="689050"/>
                <a:gridCol w="2972565"/>
                <a:gridCol w="881141"/>
                <a:gridCol w="1642819"/>
                <a:gridCol w="585803"/>
                <a:gridCol w="642493"/>
                <a:gridCol w="642493"/>
              </a:tblGrid>
              <a:tr h="256008">
                <a:tc gridSpan="2">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业务能力考核指标</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实地认定场景</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00" b="1" i="0" u="none" strike="noStrike">
                          <a:solidFill>
                            <a:srgbClr val="FFFFFF"/>
                          </a:solidFill>
                          <a:effectLst/>
                          <a:latin typeface="微软雅黑" panose="020B0503020204020204" charset="-122"/>
                          <a:ea typeface="微软雅黑" panose="020B0503020204020204" charset="-122"/>
                        </a:rPr>
                        <a:t>自评</a:t>
                      </a:r>
                      <a:endParaRPr lang="zh-CN" altLang="en-US" sz="100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评分标准 </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8CCE4"/>
                    </a:solidFill>
                  </a:tcPr>
                </a:tc>
                <a:tc hMerge="1">
                  <a:tcPr/>
                </a:tc>
              </a:tr>
              <a:tr h="272415">
                <a:tc rowSpan="3">
                  <a:txBody>
                    <a:bodyPr/>
                    <a:lstStyle/>
                    <a:p>
                      <a:pPr algn="ctr" fontAlgn="ctr"/>
                      <a:r>
                        <a:rPr lang="zh-CN" altLang="en-US" sz="1000" b="0" i="0" u="none" strike="noStrike" dirty="0">
                          <a:solidFill>
                            <a:srgbClr val="000000"/>
                          </a:solidFill>
                          <a:effectLst/>
                          <a:latin typeface="微软雅黑" panose="020B0503020204020204" charset="-122"/>
                          <a:ea typeface="微软雅黑" panose="020B0503020204020204" charset="-122"/>
                        </a:rPr>
                        <a:t>影像</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1" i="0" u="none" strike="noStrike" dirty="0">
                          <a:solidFill>
                            <a:srgbClr val="A60000"/>
                          </a:solidFill>
                          <a:effectLst/>
                          <a:latin typeface="微软雅黑" panose="020B0503020204020204" charset="-122"/>
                          <a:ea typeface="微软雅黑" panose="020B0503020204020204" charset="-122"/>
                        </a:rPr>
                        <a:t>可行胸部低剂量</a:t>
                      </a:r>
                      <a:r>
                        <a:rPr lang="en-US" altLang="zh-CN" sz="1000" b="1" i="0" u="none" strike="noStrike" dirty="0">
                          <a:solidFill>
                            <a:srgbClr val="A60000"/>
                          </a:solidFill>
                          <a:effectLst/>
                          <a:latin typeface="微软雅黑" panose="020B0503020204020204" charset="-122"/>
                          <a:ea typeface="微软雅黑" panose="020B0503020204020204" charset="-122"/>
                        </a:rPr>
                        <a:t>/HRCT/</a:t>
                      </a:r>
                      <a:r>
                        <a:rPr lang="zh-CN" altLang="en-US" sz="1000" b="1" i="0" u="none" strike="noStrike" dirty="0">
                          <a:solidFill>
                            <a:srgbClr val="A60000"/>
                          </a:solidFill>
                          <a:effectLst/>
                          <a:latin typeface="微软雅黑" panose="020B0503020204020204" charset="-122"/>
                          <a:ea typeface="微软雅黑" panose="020B0503020204020204" charset="-122"/>
                        </a:rPr>
                        <a:t>增强</a:t>
                      </a:r>
                      <a:r>
                        <a:rPr lang="en-US" altLang="zh-CN" sz="1000" b="1" i="0" u="none" strike="noStrike" dirty="0">
                          <a:solidFill>
                            <a:srgbClr val="A60000"/>
                          </a:solidFill>
                          <a:effectLst/>
                          <a:latin typeface="微软雅黑" panose="020B0503020204020204" charset="-122"/>
                          <a:ea typeface="微软雅黑" panose="020B0503020204020204" charset="-122"/>
                        </a:rPr>
                        <a:t>CT</a:t>
                      </a:r>
                      <a:r>
                        <a:rPr lang="zh-CN" altLang="en-US" sz="1000" b="1" i="0" u="none" strike="noStrike" dirty="0">
                          <a:solidFill>
                            <a:srgbClr val="A60000"/>
                          </a:solidFill>
                          <a:effectLst/>
                          <a:latin typeface="微软雅黑" panose="020B0503020204020204" charset="-122"/>
                          <a:ea typeface="微软雅黑" panose="020B0503020204020204" charset="-122"/>
                        </a:rPr>
                        <a:t>检查（准入项）</a:t>
                      </a:r>
                      <a:endParaRPr lang="zh-CN" altLang="en-US" sz="1000" b="1" i="0" u="none" strike="noStrike" dirty="0">
                        <a:solidFill>
                          <a:srgbClr val="A6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3">
                  <a:txBody>
                    <a:bodyPr/>
                    <a:lstStyle/>
                    <a:p>
                      <a:pPr algn="ctr" fontAlgn="ctr"/>
                      <a:r>
                        <a:rPr lang="zh-CN" altLang="en-US" sz="1000" b="0" i="0" u="none" strike="noStrike" dirty="0">
                          <a:solidFill>
                            <a:srgbClr val="000000"/>
                          </a:solidFill>
                          <a:effectLst/>
                          <a:latin typeface="微软雅黑" panose="020B0503020204020204" charset="-122"/>
                          <a:ea typeface="微软雅黑" panose="020B0503020204020204" charset="-122"/>
                        </a:rPr>
                        <a:t>现场</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3">
                  <a:txBody>
                    <a:bodyPr/>
                    <a:lstStyle/>
                    <a:p>
                      <a:pPr algn="l" fontAlgn="ctr"/>
                      <a:r>
                        <a:rPr lang="zh-CN" altLang="en-US" sz="1000" b="0" i="0" u="none" strike="noStrike" dirty="0">
                          <a:solidFill>
                            <a:srgbClr val="000000"/>
                          </a:solidFill>
                          <a:effectLst/>
                          <a:latin typeface="微软雅黑" panose="020B0503020204020204" charset="-122"/>
                          <a:ea typeface="微软雅黑" panose="020B0503020204020204" charset="-122"/>
                        </a:rPr>
                        <a:t>检查方法：现场设备、参数设置，筛查影像资料，抽查影像报告</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是（</a:t>
                      </a:r>
                      <a:r>
                        <a:rPr lang="en-US" altLang="zh-CN" sz="1000" b="0" i="0" u="none" strike="noStrike">
                          <a:solidFill>
                            <a:srgbClr val="000000"/>
                          </a:solidFill>
                          <a:effectLst/>
                          <a:latin typeface="微软雅黑" panose="020B0503020204020204" charset="-122"/>
                          <a:ea typeface="微软雅黑" panose="020B0503020204020204" charset="-122"/>
                        </a:rPr>
                        <a:t>2</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否（</a:t>
                      </a:r>
                      <a:r>
                        <a:rPr lang="en-US" altLang="zh-CN" sz="1000" b="0" i="0" u="none" strike="noStrike">
                          <a:solidFill>
                            <a:srgbClr val="000000"/>
                          </a:solidFill>
                          <a:effectLst/>
                          <a:latin typeface="微软雅黑" panose="020B0503020204020204" charset="-122"/>
                          <a:ea typeface="微软雅黑" panose="020B0503020204020204" charset="-122"/>
                        </a:rPr>
                        <a:t>0</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72525">
                <a:tc vMerge="1">
                  <a:tcPr/>
                </a:tc>
                <a:tc>
                  <a:txBody>
                    <a:bodyPr/>
                    <a:lstStyle/>
                    <a:p>
                      <a:pPr algn="l" fontAlgn="ctr"/>
                      <a:r>
                        <a:rPr lang="zh-CN" altLang="en-US" sz="1000" b="0" i="0" u="none" strike="noStrike">
                          <a:solidFill>
                            <a:srgbClr val="000000"/>
                          </a:solidFill>
                          <a:effectLst/>
                          <a:latin typeface="微软雅黑" panose="020B0503020204020204" charset="-122"/>
                          <a:ea typeface="微软雅黑" panose="020B0503020204020204" charset="-122"/>
                        </a:rPr>
                        <a:t>可行计算机辅助胸部</a:t>
                      </a:r>
                      <a:r>
                        <a:rPr lang="en-US" altLang="zh-CN" sz="1000" b="0" i="0" u="none" strike="noStrike">
                          <a:solidFill>
                            <a:srgbClr val="000000"/>
                          </a:solidFill>
                          <a:effectLst/>
                          <a:latin typeface="微软雅黑" panose="020B0503020204020204" charset="-122"/>
                          <a:ea typeface="微软雅黑" panose="020B0503020204020204" charset="-122"/>
                        </a:rPr>
                        <a:t>CT</a:t>
                      </a:r>
                      <a:r>
                        <a:rPr lang="zh-CN" altLang="en-US" sz="1000" b="0" i="0" u="none" strike="noStrike">
                          <a:solidFill>
                            <a:srgbClr val="000000"/>
                          </a:solidFill>
                          <a:effectLst/>
                          <a:latin typeface="微软雅黑" panose="020B0503020204020204" charset="-122"/>
                          <a:ea typeface="微软雅黑" panose="020B0503020204020204" charset="-122"/>
                        </a:rPr>
                        <a:t>（肺结节）定量分析</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是（</a:t>
                      </a:r>
                      <a:r>
                        <a:rPr lang="en-US" altLang="zh-CN" sz="1000" b="0" i="0" u="none" strike="noStrike">
                          <a:solidFill>
                            <a:srgbClr val="000000"/>
                          </a:solidFill>
                          <a:effectLst/>
                          <a:latin typeface="微软雅黑" panose="020B0503020204020204" charset="-122"/>
                          <a:ea typeface="微软雅黑" panose="020B0503020204020204" charset="-122"/>
                        </a:rPr>
                        <a:t>2</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否（</a:t>
                      </a:r>
                      <a:r>
                        <a:rPr lang="en-US" altLang="zh-CN" sz="1000" b="0" i="0" u="none" strike="noStrike">
                          <a:solidFill>
                            <a:srgbClr val="000000"/>
                          </a:solidFill>
                          <a:effectLst/>
                          <a:latin typeface="微软雅黑" panose="020B0503020204020204" charset="-122"/>
                          <a:ea typeface="微软雅黑" panose="020B0503020204020204" charset="-122"/>
                        </a:rPr>
                        <a:t>0</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72525">
                <a:tc vMerge="1">
                  <a:tcPr/>
                </a:tc>
                <a:tc>
                  <a:txBody>
                    <a:bodyPr/>
                    <a:lstStyle/>
                    <a:p>
                      <a:pPr algn="l" fontAlgn="ctr"/>
                      <a:r>
                        <a:rPr lang="zh-CN" altLang="en-US" sz="1000" b="0" i="0" u="none" strike="noStrike">
                          <a:solidFill>
                            <a:srgbClr val="000000"/>
                          </a:solidFill>
                          <a:effectLst/>
                          <a:latin typeface="微软雅黑" panose="020B0503020204020204" charset="-122"/>
                          <a:ea typeface="微软雅黑" panose="020B0503020204020204" charset="-122"/>
                        </a:rPr>
                        <a:t>可行胸部影像（肺结节）影像组学分析</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是（</a:t>
                      </a:r>
                      <a:r>
                        <a:rPr lang="en-US" altLang="zh-CN" sz="1000" b="0" i="0" u="none" strike="noStrike">
                          <a:solidFill>
                            <a:srgbClr val="000000"/>
                          </a:solidFill>
                          <a:effectLst/>
                          <a:latin typeface="微软雅黑" panose="020B0503020204020204" charset="-122"/>
                          <a:ea typeface="微软雅黑" panose="020B0503020204020204" charset="-122"/>
                        </a:rPr>
                        <a:t>2</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否（</a:t>
                      </a:r>
                      <a:r>
                        <a:rPr lang="en-US" altLang="zh-CN" sz="1000" b="0" i="0" u="none" strike="noStrike">
                          <a:solidFill>
                            <a:srgbClr val="000000"/>
                          </a:solidFill>
                          <a:effectLst/>
                          <a:latin typeface="微软雅黑" panose="020B0503020204020204" charset="-122"/>
                          <a:ea typeface="微软雅黑" panose="020B0503020204020204" charset="-122"/>
                        </a:rPr>
                        <a:t>0</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8"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9" name="标题 1"/>
          <p:cNvSpPr txBox="1"/>
          <p:nvPr/>
        </p:nvSpPr>
        <p:spPr>
          <a:xfrm>
            <a:off x="249936" y="158241"/>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病理诊断</a:t>
            </a:r>
            <a:endParaRPr lang="zh-CN" altLang="en-US" dirty="0">
              <a:solidFill>
                <a:srgbClr val="A60000"/>
              </a:solidFill>
              <a:latin typeface="微软雅黑" panose="020B0503020204020204" charset="-122"/>
              <a:ea typeface="微软雅黑" panose="020B0503020204020204" charset="-122"/>
            </a:endParaRPr>
          </a:p>
          <a:p>
            <a:endParaRPr lang="zh-CN" altLang="en-US" dirty="0">
              <a:solidFill>
                <a:srgbClr val="A60000"/>
              </a:solidFill>
            </a:endParaRPr>
          </a:p>
        </p:txBody>
      </p:sp>
      <p:sp>
        <p:nvSpPr>
          <p:cNvPr id="11" name="内容占位符 2"/>
          <p:cNvSpPr txBox="1"/>
          <p:nvPr/>
        </p:nvSpPr>
        <p:spPr>
          <a:xfrm>
            <a:off x="5068321" y="87281"/>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nvGraphicFramePr>
        <p:xfrm>
          <a:off x="169693" y="713316"/>
          <a:ext cx="8605424" cy="2238039"/>
        </p:xfrm>
        <a:graphic>
          <a:graphicData uri="http://schemas.openxmlformats.org/drawingml/2006/table">
            <a:tbl>
              <a:tblPr/>
              <a:tblGrid>
                <a:gridCol w="469644"/>
                <a:gridCol w="2044390"/>
                <a:gridCol w="614537"/>
                <a:gridCol w="3173090"/>
                <a:gridCol w="596796"/>
                <a:gridCol w="654551"/>
                <a:gridCol w="654551"/>
              </a:tblGrid>
              <a:tr h="346009">
                <a:tc gridSpan="2">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业务能力考核指标</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实地认定场景</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50" b="1" i="0" u="none" strike="noStrike">
                          <a:solidFill>
                            <a:srgbClr val="FFFFFF"/>
                          </a:solidFill>
                          <a:effectLst/>
                          <a:latin typeface="微软雅黑" panose="020B0503020204020204" charset="-122"/>
                          <a:ea typeface="微软雅黑" panose="020B0503020204020204" charset="-122"/>
                        </a:rPr>
                        <a:t>自评</a:t>
                      </a:r>
                      <a:endParaRPr lang="zh-CN" altLang="en-US" sz="105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评分标准 </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8CCE4"/>
                    </a:solidFill>
                  </a:tcPr>
                </a:tc>
                <a:tc hMerge="1">
                  <a:tcPr/>
                </a:tc>
              </a:tr>
              <a:tr h="858411">
                <a:tc rowSpan="3">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病理</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1" i="0" u="none" strike="noStrike" dirty="0">
                          <a:solidFill>
                            <a:srgbClr val="A60000"/>
                          </a:solidFill>
                          <a:effectLst/>
                          <a:latin typeface="微软雅黑" panose="020B0503020204020204" charset="-122"/>
                          <a:ea typeface="微软雅黑" panose="020B0503020204020204" charset="-122"/>
                        </a:rPr>
                        <a:t>具备出具规范肿瘤病理诊断报告能力（准入项）</a:t>
                      </a:r>
                      <a:endParaRPr lang="zh-CN" altLang="en-US" sz="1050" b="1" i="0" u="none" strike="noStrike" dirty="0">
                        <a:solidFill>
                          <a:srgbClr val="A6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3">
                  <a:txBody>
                    <a:bodyPr/>
                    <a:lstStyle/>
                    <a:p>
                      <a:pPr algn="ctr" fontAlgn="ctr"/>
                      <a:r>
                        <a:rPr lang="zh-CN" altLang="en-US" sz="1050" b="0" i="0" u="none" strike="noStrike" dirty="0">
                          <a:solidFill>
                            <a:srgbClr val="000000"/>
                          </a:solidFill>
                          <a:effectLst/>
                          <a:latin typeface="微软雅黑" panose="020B0503020204020204" charset="-122"/>
                          <a:ea typeface="微软雅黑" panose="020B0503020204020204" charset="-122"/>
                        </a:rPr>
                        <a:t>现场</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altLang="zh-CN" sz="1050" b="0" i="0" u="none" strike="noStrike">
                          <a:solidFill>
                            <a:srgbClr val="000000"/>
                          </a:solidFill>
                          <a:effectLst/>
                          <a:latin typeface="微软雅黑" panose="020B0503020204020204" charset="-122"/>
                          <a:ea typeface="微软雅黑" panose="020B0503020204020204" charset="-122"/>
                        </a:rPr>
                        <a:t>1.</a:t>
                      </a:r>
                      <a:r>
                        <a:rPr lang="zh-CN" altLang="en-US" sz="1050" b="0" i="0" u="none" strike="noStrike">
                          <a:solidFill>
                            <a:srgbClr val="000000"/>
                          </a:solidFill>
                          <a:effectLst/>
                          <a:latin typeface="微软雅黑" panose="020B0503020204020204" charset="-122"/>
                          <a:ea typeface="微软雅黑" panose="020B0503020204020204" charset="-122"/>
                        </a:rPr>
                        <a:t>检查标准：肺癌患者病理报告内容需包括但不限于指导临床治疗的要素，如组织学类型、亚型、分化程度、浸润等级、免疫组化和（或）特殊染色等。</a:t>
                      </a:r>
                      <a:br>
                        <a:rPr lang="zh-CN" altLang="en-US" sz="1050" b="0" i="0" u="none" strike="noStrike">
                          <a:solidFill>
                            <a:srgbClr val="000000"/>
                          </a:solidFill>
                          <a:effectLst/>
                          <a:latin typeface="微软雅黑" panose="020B0503020204020204" charset="-122"/>
                          <a:ea typeface="微软雅黑" panose="020B0503020204020204" charset="-122"/>
                        </a:rPr>
                      </a:br>
                      <a:r>
                        <a:rPr lang="en-US" altLang="zh-CN" sz="1050" b="0" i="0" u="none" strike="noStrike">
                          <a:solidFill>
                            <a:srgbClr val="000000"/>
                          </a:solidFill>
                          <a:effectLst/>
                          <a:latin typeface="微软雅黑" panose="020B0503020204020204" charset="-122"/>
                          <a:ea typeface="微软雅黑" panose="020B0503020204020204" charset="-122"/>
                        </a:rPr>
                        <a:t>2.</a:t>
                      </a:r>
                      <a:r>
                        <a:rPr lang="zh-CN" altLang="en-US" sz="1050" b="0" i="0" u="none" strike="noStrike">
                          <a:solidFill>
                            <a:srgbClr val="000000"/>
                          </a:solidFill>
                          <a:effectLst/>
                          <a:latin typeface="微软雅黑" panose="020B0503020204020204" charset="-122"/>
                          <a:ea typeface="微软雅黑" panose="020B0503020204020204" charset="-122"/>
                        </a:rPr>
                        <a:t>检查方法：结合主任汇报，现场与工作人员沟通，抽查肺癌</a:t>
                      </a:r>
                      <a:r>
                        <a:rPr lang="en-US" altLang="zh-CN" sz="1050" b="0" i="0" u="none" strike="noStrike">
                          <a:solidFill>
                            <a:srgbClr val="000000"/>
                          </a:solidFill>
                          <a:effectLst/>
                          <a:latin typeface="微软雅黑" panose="020B0503020204020204" charset="-122"/>
                          <a:ea typeface="微软雅黑" panose="020B0503020204020204" charset="-122"/>
                        </a:rPr>
                        <a:t>/</a:t>
                      </a:r>
                      <a:r>
                        <a:rPr lang="zh-CN" altLang="en-US" sz="1050" b="0" i="0" u="none" strike="noStrike">
                          <a:solidFill>
                            <a:srgbClr val="000000"/>
                          </a:solidFill>
                          <a:effectLst/>
                          <a:latin typeface="微软雅黑" panose="020B0503020204020204" charset="-122"/>
                          <a:ea typeface="微软雅黑" panose="020B0503020204020204" charset="-122"/>
                        </a:rPr>
                        <a:t>肺结节患者病理报告</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2</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687610">
                <a:tc vMerge="1">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具备肺癌常见驱动基因检测能力（</a:t>
                      </a:r>
                      <a:r>
                        <a:rPr lang="en-US" sz="1050" b="0" i="0" u="none" strike="noStrike">
                          <a:solidFill>
                            <a:srgbClr val="000000"/>
                          </a:solidFill>
                          <a:effectLst/>
                          <a:latin typeface="微软雅黑" panose="020B0503020204020204" charset="-122"/>
                          <a:ea typeface="微软雅黑" panose="020B0503020204020204" charset="-122"/>
                        </a:rPr>
                        <a:t>EGFR/ALK/ROS1/HER2/MET</a:t>
                      </a:r>
                      <a:r>
                        <a:rPr lang="zh-CN" altLang="en-US" sz="1050" b="0" i="0" u="none" strike="noStrike">
                          <a:solidFill>
                            <a:srgbClr val="000000"/>
                          </a:solidFill>
                          <a:effectLst/>
                          <a:latin typeface="微软雅黑" panose="020B0503020204020204" charset="-122"/>
                          <a:ea typeface="微软雅黑" panose="020B0503020204020204" charset="-122"/>
                        </a:rPr>
                        <a:t>等）</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altLang="zh-CN" sz="1050" b="0" i="0" u="none" strike="noStrike">
                          <a:solidFill>
                            <a:srgbClr val="000000"/>
                          </a:solidFill>
                          <a:effectLst/>
                          <a:latin typeface="微软雅黑" panose="020B0503020204020204" charset="-122"/>
                          <a:ea typeface="微软雅黑" panose="020B0503020204020204" charset="-122"/>
                        </a:rPr>
                        <a:t>1.</a:t>
                      </a:r>
                      <a:r>
                        <a:rPr lang="zh-CN" altLang="en-US" sz="1050" b="0" i="0" u="none" strike="noStrike">
                          <a:solidFill>
                            <a:srgbClr val="000000"/>
                          </a:solidFill>
                          <a:effectLst/>
                          <a:latin typeface="微软雅黑" panose="020B0503020204020204" charset="-122"/>
                          <a:ea typeface="微软雅黑" panose="020B0503020204020204" charset="-122"/>
                        </a:rPr>
                        <a:t>检查标准：院内外的分子病理报告都可以</a:t>
                      </a:r>
                      <a:br>
                        <a:rPr lang="zh-CN" altLang="en-US" sz="1050" b="0" i="0" u="none" strike="noStrike">
                          <a:solidFill>
                            <a:srgbClr val="000000"/>
                          </a:solidFill>
                          <a:effectLst/>
                          <a:latin typeface="微软雅黑" panose="020B0503020204020204" charset="-122"/>
                          <a:ea typeface="微软雅黑" panose="020B0503020204020204" charset="-122"/>
                        </a:rPr>
                      </a:br>
                      <a:r>
                        <a:rPr lang="en-US" altLang="zh-CN" sz="1050" b="0" i="0" u="none" strike="noStrike">
                          <a:solidFill>
                            <a:srgbClr val="000000"/>
                          </a:solidFill>
                          <a:effectLst/>
                          <a:latin typeface="微软雅黑" panose="020B0503020204020204" charset="-122"/>
                          <a:ea typeface="微软雅黑" panose="020B0503020204020204" charset="-122"/>
                        </a:rPr>
                        <a:t>2.</a:t>
                      </a:r>
                      <a:r>
                        <a:rPr lang="zh-CN" altLang="en-US" sz="1050" b="0" i="0" u="none" strike="noStrike">
                          <a:solidFill>
                            <a:srgbClr val="000000"/>
                          </a:solidFill>
                          <a:effectLst/>
                          <a:latin typeface="微软雅黑" panose="020B0503020204020204" charset="-122"/>
                          <a:ea typeface="微软雅黑" panose="020B0503020204020204" charset="-122"/>
                        </a:rPr>
                        <a:t>检查方法：结合主任汇报，现场与工作人员沟通，抽查肺癌</a:t>
                      </a:r>
                      <a:r>
                        <a:rPr lang="en-US" altLang="zh-CN" sz="1050" b="0" i="0" u="none" strike="noStrike">
                          <a:solidFill>
                            <a:srgbClr val="000000"/>
                          </a:solidFill>
                          <a:effectLst/>
                          <a:latin typeface="微软雅黑" panose="020B0503020204020204" charset="-122"/>
                          <a:ea typeface="微软雅黑" panose="020B0503020204020204" charset="-122"/>
                        </a:rPr>
                        <a:t>/</a:t>
                      </a:r>
                      <a:r>
                        <a:rPr lang="zh-CN" altLang="en-US" sz="1050" b="0" i="0" u="none" strike="noStrike">
                          <a:solidFill>
                            <a:srgbClr val="000000"/>
                          </a:solidFill>
                          <a:effectLst/>
                          <a:latin typeface="微软雅黑" panose="020B0503020204020204" charset="-122"/>
                          <a:ea typeface="微软雅黑" panose="020B0503020204020204" charset="-122"/>
                        </a:rPr>
                        <a:t>肺结节患者分子病理报告</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2</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46009">
                <a:tc vMerge="1">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具备肿瘤免疫治疗相关检测能力（</a:t>
                      </a:r>
                      <a:r>
                        <a:rPr lang="en-US" altLang="zh-CN" sz="1050" b="0" i="0" u="none" strike="noStrike" dirty="0">
                          <a:solidFill>
                            <a:srgbClr val="000000"/>
                          </a:solidFill>
                          <a:effectLst/>
                          <a:latin typeface="微软雅黑" panose="020B0503020204020204" charset="-122"/>
                          <a:ea typeface="微软雅黑" panose="020B0503020204020204" charset="-122"/>
                        </a:rPr>
                        <a:t>PD-1/PD-L1</a:t>
                      </a:r>
                      <a:r>
                        <a:rPr lang="zh-CN" altLang="en-US" sz="1050" b="0" i="0" u="none" strike="noStrike" dirty="0">
                          <a:solidFill>
                            <a:srgbClr val="000000"/>
                          </a:solidFill>
                          <a:effectLst/>
                          <a:latin typeface="微软雅黑" panose="020B0503020204020204" charset="-122"/>
                          <a:ea typeface="微软雅黑" panose="020B0503020204020204" charset="-122"/>
                        </a:rPr>
                        <a:t>等）</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检查方法：结合主任汇报，现场与工作人员沟通，抽查肺癌</a:t>
                      </a:r>
                      <a:r>
                        <a:rPr lang="en-US" altLang="zh-CN" sz="1050" b="0" i="0" u="none" strike="noStrike">
                          <a:solidFill>
                            <a:srgbClr val="000000"/>
                          </a:solidFill>
                          <a:effectLst/>
                          <a:latin typeface="微软雅黑" panose="020B0503020204020204" charset="-122"/>
                          <a:ea typeface="微软雅黑" panose="020B0503020204020204" charset="-122"/>
                        </a:rPr>
                        <a:t>/</a:t>
                      </a:r>
                      <a:r>
                        <a:rPr lang="zh-CN" altLang="en-US" sz="1050" b="0" i="0" u="none" strike="noStrike">
                          <a:solidFill>
                            <a:srgbClr val="000000"/>
                          </a:solidFill>
                          <a:effectLst/>
                          <a:latin typeface="微软雅黑" panose="020B0503020204020204" charset="-122"/>
                          <a:ea typeface="微软雅黑" panose="020B0503020204020204" charset="-122"/>
                        </a:rPr>
                        <a:t>肺结节患者分子病理报告</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2</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8"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9" name="标题 1"/>
          <p:cNvSpPr txBox="1"/>
          <p:nvPr/>
        </p:nvSpPr>
        <p:spPr>
          <a:xfrm>
            <a:off x="227965" y="120650"/>
            <a:ext cx="8593455"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a:solidFill>
                  <a:srgbClr val="A60000"/>
                </a:solidFill>
                <a:effectLst/>
                <a:latin typeface="微软雅黑" panose="020B0503020204020204" charset="-122"/>
                <a:ea typeface="微软雅黑" panose="020B0503020204020204" charset="-122"/>
                <a:sym typeface="+mn-ea"/>
              </a:rPr>
              <a:t>呼吸介入（含呼吸内镜室）</a:t>
            </a:r>
            <a:endParaRPr lang="zh-CN" altLang="en-US" dirty="0">
              <a:solidFill>
                <a:srgbClr val="A60000"/>
              </a:solidFill>
              <a:effectLst/>
              <a:latin typeface="微软雅黑" panose="020B0503020204020204" charset="-122"/>
              <a:ea typeface="微软雅黑" panose="020B0503020204020204" charset="-122"/>
              <a:sym typeface="+mn-ea"/>
            </a:endParaRPr>
          </a:p>
        </p:txBody>
      </p:sp>
      <p:sp>
        <p:nvSpPr>
          <p:cNvPr id="11" name="内容占位符 2"/>
          <p:cNvSpPr txBox="1"/>
          <p:nvPr/>
        </p:nvSpPr>
        <p:spPr>
          <a:xfrm>
            <a:off x="4941941" y="18695"/>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nvGraphicFramePr>
        <p:xfrm>
          <a:off x="228239" y="729401"/>
          <a:ext cx="8204991" cy="2347127"/>
        </p:xfrm>
        <a:graphic>
          <a:graphicData uri="http://schemas.openxmlformats.org/drawingml/2006/table">
            <a:tbl>
              <a:tblPr/>
              <a:tblGrid>
                <a:gridCol w="555255"/>
                <a:gridCol w="2222809"/>
                <a:gridCol w="653509"/>
                <a:gridCol w="2576855"/>
                <a:gridCol w="784075"/>
                <a:gridCol w="624469"/>
                <a:gridCol w="609600"/>
              </a:tblGrid>
              <a:tr h="372758">
                <a:tc gridSpan="2">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业务能力考核指标</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实地认定场景</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50" b="1" i="0" u="none" strike="noStrike">
                          <a:solidFill>
                            <a:srgbClr val="FFFFFF"/>
                          </a:solidFill>
                          <a:effectLst/>
                          <a:latin typeface="微软雅黑" panose="020B0503020204020204" charset="-122"/>
                          <a:ea typeface="微软雅黑" panose="020B0503020204020204" charset="-122"/>
                        </a:rPr>
                        <a:t>自评</a:t>
                      </a:r>
                      <a:endParaRPr lang="zh-CN" altLang="en-US" sz="105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050" b="1" i="0" u="none" strike="noStrike" dirty="0">
                          <a:solidFill>
                            <a:srgbClr val="000000"/>
                          </a:solidFill>
                          <a:effectLst/>
                          <a:latin typeface="微软雅黑" panose="020B0503020204020204" charset="-122"/>
                          <a:ea typeface="微软雅黑" panose="020B0503020204020204" charset="-122"/>
                        </a:rPr>
                        <a:t>评分标准 </a:t>
                      </a:r>
                      <a:endParaRPr lang="zh-CN" altLang="en-US" sz="1050" b="1"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8CCE4"/>
                    </a:solidFill>
                  </a:tcPr>
                </a:tc>
                <a:tc hMerge="1">
                  <a:tcPr/>
                </a:tc>
              </a:tr>
              <a:tr h="448990">
                <a:tc rowSpan="6">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呼吸介入</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（含呼吸内镜室）</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1" i="0" u="none" strike="noStrike" dirty="0">
                          <a:solidFill>
                            <a:srgbClr val="A60000"/>
                          </a:solidFill>
                          <a:effectLst/>
                          <a:latin typeface="微软雅黑" panose="020B0503020204020204" charset="-122"/>
                          <a:ea typeface="微软雅黑" panose="020B0503020204020204" charset="-122"/>
                        </a:rPr>
                        <a:t>可行支气管镜检查和病变活检（准入项</a:t>
                      </a:r>
                      <a:r>
                        <a:rPr lang="zh-CN" altLang="en-US" sz="1050" b="0" i="0" u="none" strike="noStrike" dirty="0">
                          <a:solidFill>
                            <a:srgbClr val="A60000"/>
                          </a:solidFill>
                          <a:effectLst/>
                          <a:latin typeface="微软雅黑" panose="020B0503020204020204" charset="-122"/>
                          <a:ea typeface="微软雅黑" panose="020B0503020204020204" charset="-122"/>
                        </a:rPr>
                        <a:t>）</a:t>
                      </a:r>
                      <a:endParaRPr lang="zh-CN" altLang="en-US" sz="1050" b="0" i="0" u="none" strike="noStrike" dirty="0">
                        <a:solidFill>
                          <a:srgbClr val="A6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6">
                  <a:txBody>
                    <a:bodyPr/>
                    <a:lstStyle/>
                    <a:p>
                      <a:pPr algn="ctr" fontAlgn="ctr"/>
                      <a:r>
                        <a:rPr lang="zh-CN" altLang="en-US" sz="1050" b="0" i="0" u="none" strike="noStrike" dirty="0">
                          <a:solidFill>
                            <a:srgbClr val="000000"/>
                          </a:solidFill>
                          <a:effectLst/>
                          <a:latin typeface="微软雅黑" panose="020B0503020204020204" charset="-122"/>
                          <a:ea typeface="微软雅黑" panose="020B0503020204020204" charset="-122"/>
                        </a:rPr>
                        <a:t>现场</a:t>
                      </a:r>
                      <a:r>
                        <a:rPr lang="zh-CN" altLang="en-US" sz="1050" b="0" i="0" u="none" strike="noStrike" dirty="0">
                          <a:solidFill>
                            <a:srgbClr val="000000"/>
                          </a:solidFill>
                          <a:effectLst/>
                          <a:latin typeface="微软雅黑" panose="020B0503020204020204" charset="-122"/>
                          <a:ea typeface="+mn-ea"/>
                        </a:rPr>
                        <a:t>实地查看</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检查方法：随机抽查呼吸内镜检查数据（记录本），医务科须提供</a:t>
                      </a:r>
                      <a:r>
                        <a:rPr lang="en-US" altLang="zh-CN" sz="1050" b="0" i="0" u="none" strike="noStrike" dirty="0">
                          <a:solidFill>
                            <a:srgbClr val="000000"/>
                          </a:solidFill>
                          <a:effectLst/>
                          <a:latin typeface="微软雅黑" panose="020B0503020204020204" charset="-122"/>
                          <a:ea typeface="微软雅黑" panose="020B0503020204020204" charset="-122"/>
                        </a:rPr>
                        <a:t>1</a:t>
                      </a:r>
                      <a:r>
                        <a:rPr lang="zh-CN" altLang="en-US" sz="1050" b="0" i="0" u="none" strike="noStrike" dirty="0">
                          <a:solidFill>
                            <a:srgbClr val="000000"/>
                          </a:solidFill>
                          <a:effectLst/>
                          <a:latin typeface="微软雅黑" panose="020B0503020204020204" charset="-122"/>
                          <a:ea typeface="微软雅黑" panose="020B0503020204020204" charset="-122"/>
                        </a:rPr>
                        <a:t>年工作量。</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2</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18235">
                <a:tc vMerge="1">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可行内科胸腔镜检查和活检</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72758">
                <a:tc vMerge="1">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可行纵隔肺门淋巴结穿刺活检（</a:t>
                      </a:r>
                      <a:r>
                        <a:rPr lang="en-US" altLang="zh-CN" sz="1050" b="0" i="0" u="none" strike="noStrike">
                          <a:solidFill>
                            <a:srgbClr val="000000"/>
                          </a:solidFill>
                          <a:effectLst/>
                          <a:latin typeface="微软雅黑" panose="020B0503020204020204" charset="-122"/>
                          <a:ea typeface="微软雅黑" panose="020B0503020204020204" charset="-122"/>
                        </a:rPr>
                        <a:t>C-TBNA</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EBUS-TBNA</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检查方法：抽查检查报告，医务科须提供</a:t>
                      </a:r>
                      <a:r>
                        <a:rPr lang="en-US" altLang="zh-CN" sz="1050" b="0" i="0" u="none" strike="noStrike" dirty="0">
                          <a:solidFill>
                            <a:srgbClr val="000000"/>
                          </a:solidFill>
                          <a:effectLst/>
                          <a:latin typeface="微软雅黑" panose="020B0503020204020204" charset="-122"/>
                          <a:ea typeface="微软雅黑" panose="020B0503020204020204" charset="-122"/>
                        </a:rPr>
                        <a:t>1</a:t>
                      </a:r>
                      <a:r>
                        <a:rPr lang="zh-CN" altLang="en-US" sz="1050" b="0" i="0" u="none" strike="noStrike" dirty="0">
                          <a:solidFill>
                            <a:srgbClr val="000000"/>
                          </a:solidFill>
                          <a:effectLst/>
                          <a:latin typeface="微软雅黑" panose="020B0503020204020204" charset="-122"/>
                          <a:ea typeface="微软雅黑" panose="020B0503020204020204" charset="-122"/>
                        </a:rPr>
                        <a:t>年工作量。</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8870">
                <a:tc vMerge="1">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可行影像引导下经胸壁肺活检</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72758">
                <a:tc vMerge="1">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可行设备辅助（</a:t>
                      </a:r>
                      <a:r>
                        <a:rPr lang="en-US" altLang="zh-CN" sz="1050" b="0" i="0" u="none" strike="noStrike">
                          <a:solidFill>
                            <a:srgbClr val="000000"/>
                          </a:solidFill>
                          <a:effectLst/>
                          <a:latin typeface="微软雅黑" panose="020B0503020204020204" charset="-122"/>
                          <a:ea typeface="微软雅黑" panose="020B0503020204020204" charset="-122"/>
                        </a:rPr>
                        <a:t>X</a:t>
                      </a:r>
                      <a:r>
                        <a:rPr lang="zh-CN" altLang="en-US" sz="1050" b="0" i="0" u="none" strike="noStrike">
                          <a:solidFill>
                            <a:srgbClr val="000000"/>
                          </a:solidFill>
                          <a:effectLst/>
                          <a:latin typeface="微软雅黑" panose="020B0503020204020204" charset="-122"/>
                          <a:ea typeface="微软雅黑" panose="020B0503020204020204" charset="-122"/>
                        </a:rPr>
                        <a:t>线、超声小探头、虚拟导航、磁导航）经气管镜肺活检</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检查方法：随机抽查呼吸内镜检查数据（记录本），医务科须提供</a:t>
                      </a:r>
                      <a:r>
                        <a:rPr lang="en-US" altLang="zh-CN" sz="1050" b="0" i="0" u="none" strike="noStrike" dirty="0">
                          <a:solidFill>
                            <a:srgbClr val="000000"/>
                          </a:solidFill>
                          <a:effectLst/>
                          <a:latin typeface="微软雅黑" panose="020B0503020204020204" charset="-122"/>
                          <a:ea typeface="微软雅黑" panose="020B0503020204020204" charset="-122"/>
                        </a:rPr>
                        <a:t>1</a:t>
                      </a:r>
                      <a:r>
                        <a:rPr lang="zh-CN" altLang="en-US" sz="1050" b="0" i="0" u="none" strike="noStrike" dirty="0">
                          <a:solidFill>
                            <a:srgbClr val="000000"/>
                          </a:solidFill>
                          <a:effectLst/>
                          <a:latin typeface="微软雅黑" panose="020B0503020204020204" charset="-122"/>
                          <a:ea typeface="微软雅黑" panose="020B0503020204020204" charset="-122"/>
                        </a:rPr>
                        <a:t>年工作量。</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72758">
                <a:tc vMerge="1">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有</a:t>
                      </a:r>
                      <a:r>
                        <a:rPr lang="en-US" altLang="zh-CN" sz="1050" b="0" i="0" u="none" strike="noStrike" dirty="0">
                          <a:solidFill>
                            <a:srgbClr val="000000"/>
                          </a:solidFill>
                          <a:effectLst/>
                          <a:latin typeface="微软雅黑" panose="020B0503020204020204" charset="-122"/>
                          <a:ea typeface="微软雅黑" panose="020B0503020204020204" charset="-122"/>
                        </a:rPr>
                        <a:t>ROSE</a:t>
                      </a:r>
                      <a:r>
                        <a:rPr lang="zh-CN" altLang="en-US" sz="1050" b="0" i="0" u="none" strike="noStrike" dirty="0">
                          <a:solidFill>
                            <a:srgbClr val="000000"/>
                          </a:solidFill>
                          <a:effectLst/>
                          <a:latin typeface="微软雅黑" panose="020B0503020204020204" charset="-122"/>
                          <a:ea typeface="微软雅黑" panose="020B0503020204020204" charset="-122"/>
                        </a:rPr>
                        <a:t>诊断人员，可行</a:t>
                      </a:r>
                      <a:r>
                        <a:rPr lang="en-US" altLang="zh-CN" sz="1050" b="0" i="0" u="none" strike="noStrike" dirty="0">
                          <a:solidFill>
                            <a:srgbClr val="000000"/>
                          </a:solidFill>
                          <a:effectLst/>
                          <a:latin typeface="微软雅黑" panose="020B0503020204020204" charset="-122"/>
                          <a:ea typeface="微软雅黑" panose="020B0503020204020204" charset="-122"/>
                        </a:rPr>
                        <a:t>ROSE</a:t>
                      </a:r>
                      <a:r>
                        <a:rPr lang="zh-CN" altLang="en-US" sz="1050" b="0" i="0" u="none" strike="noStrike" dirty="0">
                          <a:solidFill>
                            <a:srgbClr val="000000"/>
                          </a:solidFill>
                          <a:effectLst/>
                          <a:latin typeface="微软雅黑" panose="020B0503020204020204" charset="-122"/>
                          <a:ea typeface="微软雅黑" panose="020B0503020204020204" charset="-122"/>
                        </a:rPr>
                        <a:t>诊断</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检查方法：现场提问，随机抽查诊断报告，医务科须提供</a:t>
                      </a:r>
                      <a:r>
                        <a:rPr lang="en-US" altLang="zh-CN" sz="1050" b="0" i="0" u="none" strike="noStrike" dirty="0">
                          <a:solidFill>
                            <a:srgbClr val="000000"/>
                          </a:solidFill>
                          <a:effectLst/>
                          <a:latin typeface="微软雅黑" panose="020B0503020204020204" charset="-122"/>
                          <a:ea typeface="微软雅黑" panose="020B0503020204020204" charset="-122"/>
                        </a:rPr>
                        <a:t>1</a:t>
                      </a:r>
                      <a:r>
                        <a:rPr lang="zh-CN" altLang="en-US" sz="1050" b="0" i="0" u="none" strike="noStrike" dirty="0">
                          <a:solidFill>
                            <a:srgbClr val="000000"/>
                          </a:solidFill>
                          <a:effectLst/>
                          <a:latin typeface="微软雅黑" panose="020B0503020204020204" charset="-122"/>
                          <a:ea typeface="微软雅黑" panose="020B0503020204020204" charset="-122"/>
                        </a:rPr>
                        <a:t>年工作量。</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0" name="标题 1"/>
          <p:cNvSpPr txBox="1"/>
          <p:nvPr/>
        </p:nvSpPr>
        <p:spPr>
          <a:xfrm>
            <a:off x="328475" y="176189"/>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工作量</a:t>
            </a:r>
            <a:endParaRPr lang="zh-CN" altLang="en-US" dirty="0">
              <a:solidFill>
                <a:srgbClr val="A60000"/>
              </a:solidFill>
            </a:endParaRPr>
          </a:p>
        </p:txBody>
      </p:sp>
      <p:sp>
        <p:nvSpPr>
          <p:cNvPr id="11"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12" name="文本框 11"/>
          <p:cNvSpPr txBox="1"/>
          <p:nvPr/>
        </p:nvSpPr>
        <p:spPr>
          <a:xfrm>
            <a:off x="318105" y="2736850"/>
            <a:ext cx="8121598" cy="507831"/>
          </a:xfrm>
          <a:prstGeom prst="rect">
            <a:avLst/>
          </a:prstGeom>
          <a:noFill/>
        </p:spPr>
        <p:txBody>
          <a:bodyPr wrap="square">
            <a:spAutoFit/>
          </a:bodyPr>
          <a:lstStyle/>
          <a:p>
            <a:pPr marL="285750" indent="-285750" algn="l" fontAlgn="ctr">
              <a:lnSpc>
                <a:spcPct val="150000"/>
              </a:lnSpc>
              <a:buFont typeface="Arial" panose="020B0604020202020204" pitchFamily="34" charset="0"/>
              <a:buChar char="•"/>
            </a:pPr>
            <a:r>
              <a:rPr lang="zh-CN" altLang="en-US" sz="1800" b="0" i="0" u="none" strike="noStrike" dirty="0">
                <a:solidFill>
                  <a:schemeClr val="bg1">
                    <a:lumMod val="75000"/>
                  </a:schemeClr>
                </a:solidFill>
                <a:effectLst/>
                <a:latin typeface="微软雅黑" panose="020B0503020204020204" charset="-122"/>
                <a:ea typeface="微软雅黑" panose="020B0503020204020204" charset="-122"/>
              </a:rPr>
              <a:t>具体情况说明</a:t>
            </a:r>
            <a:endParaRPr lang="zh-CN" altLang="en-US" sz="1800" b="0" i="0" u="none" strike="noStrike" dirty="0">
              <a:solidFill>
                <a:schemeClr val="bg1">
                  <a:lumMod val="75000"/>
                </a:schemeClr>
              </a:solidFill>
              <a:effectLst/>
              <a:latin typeface="微软雅黑" panose="020B0503020204020204" charset="-122"/>
              <a:ea typeface="微软雅黑" panose="020B0503020204020204" charset="-122"/>
            </a:endParaRPr>
          </a:p>
        </p:txBody>
      </p:sp>
      <p:sp>
        <p:nvSpPr>
          <p:cNvPr id="13" name="内容占位符 2"/>
          <p:cNvSpPr txBox="1"/>
          <p:nvPr/>
        </p:nvSpPr>
        <p:spPr>
          <a:xfrm>
            <a:off x="4123354" y="3951950"/>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5" name="表格 4"/>
          <p:cNvGraphicFramePr>
            <a:graphicFrameLocks noGrp="1"/>
          </p:cNvGraphicFramePr>
          <p:nvPr/>
        </p:nvGraphicFramePr>
        <p:xfrm>
          <a:off x="328475" y="673393"/>
          <a:ext cx="8126815" cy="1898358"/>
        </p:xfrm>
        <a:graphic>
          <a:graphicData uri="http://schemas.openxmlformats.org/drawingml/2006/table">
            <a:tbl>
              <a:tblPr/>
              <a:tblGrid>
                <a:gridCol w="566288"/>
                <a:gridCol w="2497874"/>
                <a:gridCol w="602165"/>
                <a:gridCol w="1494264"/>
                <a:gridCol w="483219"/>
                <a:gridCol w="609600"/>
                <a:gridCol w="996176"/>
                <a:gridCol w="877229"/>
              </a:tblGrid>
              <a:tr h="444850">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质量与安全考核指标 </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 </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hMerge="1">
                  <a:tcPr/>
                </a:tc>
              </a:tr>
              <a:tr h="444850">
                <a:tc rowSpan="3">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工作量（人次</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年）</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肺癌</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肺结节亚专科门诊患者数（人次</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年）</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3">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会议室资料准备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3">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检查方法：结合主任汇报，医务科数据为准，专家也可通过</a:t>
                      </a:r>
                      <a:r>
                        <a:rPr lang="en-US" altLang="zh-CN" sz="1100" b="0" i="0" u="none" strike="noStrike" dirty="0">
                          <a:solidFill>
                            <a:srgbClr val="000000"/>
                          </a:solidFill>
                          <a:effectLst/>
                          <a:latin typeface="微软雅黑" panose="020B0503020204020204" charset="-122"/>
                          <a:ea typeface="微软雅黑" panose="020B0503020204020204" charset="-122"/>
                        </a:rPr>
                        <a:t>HIS</a:t>
                      </a:r>
                      <a:r>
                        <a:rPr lang="zh-CN" altLang="en-US" sz="1100" b="0" i="0" u="none" strike="noStrike" dirty="0">
                          <a:solidFill>
                            <a:srgbClr val="000000"/>
                          </a:solidFill>
                          <a:effectLst/>
                          <a:latin typeface="微软雅黑" panose="020B0503020204020204" charset="-122"/>
                          <a:ea typeface="微软雅黑" panose="020B0503020204020204" charset="-122"/>
                        </a:rPr>
                        <a:t>现场数据来衡量。</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1200(4)</a:t>
                      </a:r>
                      <a:endParaRPr lang="en-US" altLang="zh-CN"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 </a:t>
                      </a:r>
                      <a:r>
                        <a:rPr lang="en-US" altLang="zh-CN" sz="1100" b="0" i="0" u="none" strike="noStrike">
                          <a:solidFill>
                            <a:srgbClr val="000000"/>
                          </a:solidFill>
                          <a:effectLst/>
                          <a:latin typeface="微软雅黑" panose="020B0503020204020204" charset="-122"/>
                          <a:ea typeface="微软雅黑" panose="020B0503020204020204" charset="-122"/>
                        </a:rPr>
                        <a:t>[600,1200)(3)</a:t>
                      </a:r>
                      <a:br>
                        <a:rPr lang="en-US" altLang="zh-CN"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[ 300,600)(1)</a:t>
                      </a:r>
                      <a:endParaRPr lang="en-US" altLang="zh-CN"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300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563808">
                <a:tc vMerge="1">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肺癌</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肺结节住院患者例数（人次</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年）</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1200(4)</a:t>
                      </a:r>
                      <a:endParaRPr lang="en-US" altLang="zh-CN"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 </a:t>
                      </a:r>
                      <a:r>
                        <a:rPr lang="en-US" altLang="zh-CN" sz="1100" b="0" i="0" u="none" strike="noStrike">
                          <a:solidFill>
                            <a:srgbClr val="000000"/>
                          </a:solidFill>
                          <a:effectLst/>
                          <a:latin typeface="微软雅黑" panose="020B0503020204020204" charset="-122"/>
                          <a:ea typeface="微软雅黑" panose="020B0503020204020204" charset="-122"/>
                        </a:rPr>
                        <a:t>[600,1200)(3</a:t>
                      </a:r>
                      <a:r>
                        <a:rPr lang="zh-CN" altLang="en-US" sz="1100" b="0" i="0" u="none" strike="noStrike">
                          <a:solidFill>
                            <a:srgbClr val="000000"/>
                          </a:solidFill>
                          <a:effectLst/>
                          <a:latin typeface="微软雅黑" panose="020B0503020204020204" charset="-122"/>
                          <a:ea typeface="微软雅黑" panose="020B0503020204020204" charset="-122"/>
                        </a:rPr>
                        <a:t>分</a:t>
                      </a:r>
                      <a:r>
                        <a:rPr lang="en-US" altLang="zh-CN" sz="1100" b="0" i="0" u="none" strike="noStrike">
                          <a:solidFill>
                            <a:srgbClr val="000000"/>
                          </a:solidFill>
                          <a:effectLst/>
                          <a:latin typeface="微软雅黑" panose="020B0503020204020204" charset="-122"/>
                          <a:ea typeface="微软雅黑" panose="020B0503020204020204" charset="-122"/>
                        </a:rPr>
                        <a:t>)</a:t>
                      </a:r>
                      <a:br>
                        <a:rPr lang="en-US" altLang="zh-CN"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[ 300,600)(1)</a:t>
                      </a:r>
                      <a:endParaRPr lang="en-US" altLang="zh-CN"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300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4850">
                <a:tc vMerge="1">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呼吸介入诊疗数（人次</a:t>
                      </a:r>
                      <a:r>
                        <a:rPr lang="en-US" altLang="zh-CN" sz="1100" b="0" i="0" u="none" strike="noStrike" dirty="0">
                          <a:solidFill>
                            <a:srgbClr val="000000"/>
                          </a:solidFill>
                          <a:effectLst/>
                          <a:latin typeface="微软雅黑" panose="020B0503020204020204" charset="-122"/>
                          <a:ea typeface="微软雅黑" panose="020B0503020204020204" charset="-122"/>
                        </a:rPr>
                        <a:t>/</a:t>
                      </a:r>
                      <a:r>
                        <a:rPr lang="zh-CN" altLang="en-US" sz="1100" b="0" i="0" u="none" strike="noStrike" dirty="0">
                          <a:solidFill>
                            <a:srgbClr val="000000"/>
                          </a:solidFill>
                          <a:effectLst/>
                          <a:latin typeface="微软雅黑" panose="020B0503020204020204" charset="-122"/>
                          <a:ea typeface="微软雅黑" panose="020B0503020204020204" charset="-122"/>
                        </a:rPr>
                        <a:t>年）（肺癌</a:t>
                      </a:r>
                      <a:r>
                        <a:rPr lang="en-US" altLang="zh-CN" sz="1100" b="0" i="0" u="none" strike="noStrike" dirty="0">
                          <a:solidFill>
                            <a:srgbClr val="000000"/>
                          </a:solidFill>
                          <a:effectLst/>
                          <a:latin typeface="微软雅黑" panose="020B0503020204020204" charset="-122"/>
                          <a:ea typeface="微软雅黑" panose="020B0503020204020204" charset="-122"/>
                        </a:rPr>
                        <a:t>/</a:t>
                      </a:r>
                      <a:r>
                        <a:rPr lang="zh-CN" altLang="en-US" sz="1100" b="0" i="0" u="none" strike="noStrike" dirty="0">
                          <a:solidFill>
                            <a:srgbClr val="000000"/>
                          </a:solidFill>
                          <a:effectLst/>
                          <a:latin typeface="微软雅黑" panose="020B0503020204020204" charset="-122"/>
                          <a:ea typeface="微软雅黑" panose="020B0503020204020204" charset="-122"/>
                        </a:rPr>
                        <a:t>肺结节患者）</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200(4)</a:t>
                      </a:r>
                      <a:endParaRPr lang="en-US" altLang="zh-CN"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 </a:t>
                      </a:r>
                      <a:r>
                        <a:rPr lang="en-US" altLang="zh-CN" sz="1100" b="0" i="0" u="none" strike="noStrike">
                          <a:solidFill>
                            <a:srgbClr val="000000"/>
                          </a:solidFill>
                          <a:effectLst/>
                          <a:latin typeface="微软雅黑" panose="020B0503020204020204" charset="-122"/>
                          <a:ea typeface="微软雅黑" panose="020B0503020204020204" charset="-122"/>
                        </a:rPr>
                        <a:t>[100,200)(3) </a:t>
                      </a:r>
                      <a:br>
                        <a:rPr lang="en-US" altLang="zh-CN"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[50,100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endParaRPr lang="en-US" altLang="zh-CN"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50</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0</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0" name="标题 1"/>
          <p:cNvSpPr txBox="1"/>
          <p:nvPr/>
        </p:nvSpPr>
        <p:spPr>
          <a:xfrm>
            <a:off x="328475" y="176189"/>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质量与安全（</a:t>
            </a:r>
            <a:r>
              <a:rPr lang="en-US" altLang="zh-CN" dirty="0">
                <a:solidFill>
                  <a:srgbClr val="A60000"/>
                </a:solidFill>
                <a:latin typeface="微软雅黑" panose="020B0503020204020204" charset="-122"/>
                <a:ea typeface="微软雅黑" panose="020B0503020204020204" charset="-122"/>
              </a:rPr>
              <a:t>1/2</a:t>
            </a:r>
            <a:r>
              <a:rPr lang="zh-CN" altLang="en-US" dirty="0">
                <a:solidFill>
                  <a:srgbClr val="A60000"/>
                </a:solidFill>
                <a:latin typeface="微软雅黑" panose="020B0503020204020204" charset="-122"/>
                <a:ea typeface="微软雅黑" panose="020B0503020204020204" charset="-122"/>
              </a:rPr>
              <a:t>）</a:t>
            </a:r>
            <a:endParaRPr lang="zh-CN" altLang="en-US" dirty="0">
              <a:solidFill>
                <a:srgbClr val="A60000"/>
              </a:solidFill>
              <a:latin typeface="微软雅黑" panose="020B0503020204020204" charset="-122"/>
              <a:ea typeface="微软雅黑" panose="020B0503020204020204" charset="-122"/>
            </a:endParaRPr>
          </a:p>
        </p:txBody>
      </p:sp>
      <p:sp>
        <p:nvSpPr>
          <p:cNvPr id="3"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4" name="文本框 3"/>
          <p:cNvSpPr txBox="1"/>
          <p:nvPr/>
        </p:nvSpPr>
        <p:spPr>
          <a:xfrm>
            <a:off x="1022402" y="4338923"/>
            <a:ext cx="8121598" cy="507831"/>
          </a:xfrm>
          <a:prstGeom prst="rect">
            <a:avLst/>
          </a:prstGeom>
          <a:noFill/>
        </p:spPr>
        <p:txBody>
          <a:bodyPr wrap="square">
            <a:spAutoFit/>
          </a:bodyPr>
          <a:lstStyle/>
          <a:p>
            <a:pPr marL="285750" indent="-285750" algn="l" fontAlgn="ctr">
              <a:lnSpc>
                <a:spcPct val="150000"/>
              </a:lnSpc>
              <a:buFont typeface="Arial" panose="020B0604020202020204" pitchFamily="34" charset="0"/>
              <a:buChar char="•"/>
            </a:pPr>
            <a:r>
              <a:rPr lang="zh-CN" altLang="en-US" sz="1800" b="0" i="0" u="none" strike="noStrike" dirty="0">
                <a:solidFill>
                  <a:schemeClr val="bg1">
                    <a:lumMod val="75000"/>
                  </a:schemeClr>
                </a:solidFill>
                <a:effectLst/>
                <a:latin typeface="微软雅黑" panose="020B0503020204020204" charset="-122"/>
                <a:ea typeface="微软雅黑" panose="020B0503020204020204" charset="-122"/>
              </a:rPr>
              <a:t>具体情况说明</a:t>
            </a:r>
            <a:endParaRPr lang="zh-CN" altLang="en-US" sz="1800" b="0" i="0" u="none" strike="noStrike" dirty="0">
              <a:solidFill>
                <a:schemeClr val="bg1">
                  <a:lumMod val="75000"/>
                </a:schemeClr>
              </a:solidFill>
              <a:effectLst/>
              <a:latin typeface="微软雅黑" panose="020B0503020204020204" charset="-122"/>
              <a:ea typeface="微软雅黑" panose="020B0503020204020204" charset="-122"/>
            </a:endParaRPr>
          </a:p>
        </p:txBody>
      </p:sp>
      <p:sp>
        <p:nvSpPr>
          <p:cNvPr id="5" name="内容占位符 2"/>
          <p:cNvSpPr txBox="1"/>
          <p:nvPr/>
        </p:nvSpPr>
        <p:spPr>
          <a:xfrm>
            <a:off x="4271825" y="41598"/>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8" name="表格 7"/>
          <p:cNvGraphicFramePr>
            <a:graphicFrameLocks noGrp="1"/>
          </p:cNvGraphicFramePr>
          <p:nvPr/>
        </p:nvGraphicFramePr>
        <p:xfrm>
          <a:off x="442796" y="887998"/>
          <a:ext cx="7886700" cy="3592710"/>
        </p:xfrm>
        <a:graphic>
          <a:graphicData uri="http://schemas.openxmlformats.org/drawingml/2006/table">
            <a:tbl>
              <a:tblPr/>
              <a:tblGrid>
                <a:gridCol w="528533"/>
                <a:gridCol w="1585598"/>
                <a:gridCol w="701958"/>
                <a:gridCol w="2469239"/>
                <a:gridCol w="478983"/>
                <a:gridCol w="768024"/>
                <a:gridCol w="842349"/>
                <a:gridCol w="512016"/>
              </a:tblGrid>
              <a:tr h="402176">
                <a:tc gridSpan="2">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质量与安全考核指标 </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实地认定场景</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50" b="1" i="0" u="none" strike="noStrike">
                          <a:solidFill>
                            <a:srgbClr val="FFFFFF"/>
                          </a:solidFill>
                          <a:effectLst/>
                          <a:latin typeface="微软雅黑" panose="020B0503020204020204" charset="-122"/>
                          <a:ea typeface="微软雅黑" panose="020B0503020204020204" charset="-122"/>
                        </a:rPr>
                        <a:t>自评</a:t>
                      </a:r>
                      <a:endParaRPr lang="zh-CN" altLang="en-US" sz="105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评分标准 </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hMerge="1">
                  <a:tcPr/>
                </a:tc>
              </a:tr>
              <a:tr h="997378">
                <a:tc rowSpan="3">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质量与安全考核指标</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肺癌患者首次治疗前完成临床</a:t>
                      </a:r>
                      <a:r>
                        <a:rPr lang="en-US" altLang="zh-CN" sz="1050" b="0" i="0" u="none" strike="noStrike">
                          <a:solidFill>
                            <a:srgbClr val="000000"/>
                          </a:solidFill>
                          <a:effectLst/>
                          <a:latin typeface="微软雅黑" panose="020B0503020204020204" charset="-122"/>
                          <a:ea typeface="微软雅黑" panose="020B0503020204020204" charset="-122"/>
                        </a:rPr>
                        <a:t>TNM</a:t>
                      </a:r>
                      <a:r>
                        <a:rPr lang="zh-CN" altLang="en-US" sz="1050" b="0" i="0" u="none" strike="noStrike">
                          <a:solidFill>
                            <a:srgbClr val="000000"/>
                          </a:solidFill>
                          <a:effectLst/>
                          <a:latin typeface="微软雅黑" panose="020B0503020204020204" charset="-122"/>
                          <a:ea typeface="微软雅黑" panose="020B0503020204020204" charset="-122"/>
                        </a:rPr>
                        <a:t>分期诊断率</a:t>
                      </a:r>
                      <a:br>
                        <a:rPr lang="zh-CN" altLang="en-US" sz="1050" b="0" i="0" u="none" strike="noStrike">
                          <a:solidFill>
                            <a:srgbClr val="000000"/>
                          </a:solidFill>
                          <a:effectLst/>
                          <a:latin typeface="微软雅黑" panose="020B0503020204020204" charset="-122"/>
                          <a:ea typeface="微软雅黑" panose="020B0503020204020204" charset="-122"/>
                        </a:rPr>
                      </a:b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3">
                  <a:txBody>
                    <a:bodyPr/>
                    <a:lstStyle/>
                    <a:p>
                      <a:pPr algn="ctr" fontAlgn="ctr"/>
                      <a:r>
                        <a:rPr lang="zh-CN" altLang="en-US" sz="1050" b="0" i="0" u="none" strike="noStrike" dirty="0">
                          <a:solidFill>
                            <a:srgbClr val="000000"/>
                          </a:solidFill>
                          <a:effectLst/>
                          <a:latin typeface="微软雅黑" panose="020B0503020204020204" charset="-122"/>
                          <a:ea typeface="微软雅黑" panose="020B0503020204020204" charset="-122"/>
                        </a:rPr>
                        <a:t>会议室资料准备</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分子：肺癌患者首次治疗前完成临床</a:t>
                      </a:r>
                      <a:r>
                        <a:rPr lang="en-US" altLang="zh-CN" sz="1050" b="0" i="0" u="none" strike="noStrike">
                          <a:solidFill>
                            <a:srgbClr val="000000"/>
                          </a:solidFill>
                          <a:effectLst/>
                          <a:latin typeface="微软雅黑" panose="020B0503020204020204" charset="-122"/>
                          <a:ea typeface="微软雅黑" panose="020B0503020204020204" charset="-122"/>
                        </a:rPr>
                        <a:t>TNM</a:t>
                      </a:r>
                      <a:r>
                        <a:rPr lang="zh-CN" altLang="en-US" sz="1050" b="0" i="0" u="none" strike="noStrike">
                          <a:solidFill>
                            <a:srgbClr val="000000"/>
                          </a:solidFill>
                          <a:effectLst/>
                          <a:latin typeface="微软雅黑" panose="020B0503020204020204" charset="-122"/>
                          <a:ea typeface="微软雅黑" panose="020B0503020204020204" charset="-122"/>
                        </a:rPr>
                        <a:t>分期诊断的病例数</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分母：肺癌患者首次治疗的病例数</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检查方法：根据提供的年收治肺癌清单，从中随机抽查</a:t>
                      </a:r>
                      <a:r>
                        <a:rPr lang="en-US" altLang="zh-CN" sz="1050" b="0" i="0" u="none" strike="noStrike">
                          <a:solidFill>
                            <a:srgbClr val="000000"/>
                          </a:solidFill>
                          <a:effectLst/>
                          <a:latin typeface="微软雅黑" panose="020B0503020204020204" charset="-122"/>
                          <a:ea typeface="微软雅黑" panose="020B0503020204020204" charset="-122"/>
                        </a:rPr>
                        <a:t>10</a:t>
                      </a:r>
                      <a:r>
                        <a:rPr lang="zh-CN" altLang="en-US" sz="1050" b="0" i="0" u="none" strike="noStrike">
                          <a:solidFill>
                            <a:srgbClr val="000000"/>
                          </a:solidFill>
                          <a:effectLst/>
                          <a:latin typeface="微软雅黑" panose="020B0503020204020204" charset="-122"/>
                          <a:ea typeface="微软雅黑" panose="020B0503020204020204" charset="-122"/>
                        </a:rPr>
                        <a:t>份病例判断</a:t>
                      </a:r>
                      <a:r>
                        <a:rPr lang="en-US" altLang="zh-CN" sz="1050" b="0" i="0" u="none" strike="noStrike">
                          <a:solidFill>
                            <a:srgbClr val="000000"/>
                          </a:solidFill>
                          <a:effectLst/>
                          <a:latin typeface="微软雅黑" panose="020B0503020204020204" charset="-122"/>
                          <a:ea typeface="微软雅黑" panose="020B0503020204020204" charset="-122"/>
                        </a:rPr>
                        <a:t>TNM</a:t>
                      </a:r>
                      <a:r>
                        <a:rPr lang="zh-CN" altLang="en-US" sz="1050" b="0" i="0" u="none" strike="noStrike">
                          <a:solidFill>
                            <a:srgbClr val="000000"/>
                          </a:solidFill>
                          <a:effectLst/>
                          <a:latin typeface="微软雅黑" panose="020B0503020204020204" charset="-122"/>
                          <a:ea typeface="微软雅黑" panose="020B0503020204020204" charset="-122"/>
                        </a:rPr>
                        <a:t>分期准确性。</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90%(5) </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050" b="0" i="0" u="none" strike="noStrike">
                          <a:solidFill>
                            <a:srgbClr val="000000"/>
                          </a:solidFill>
                          <a:effectLst/>
                          <a:latin typeface="微软雅黑" panose="020B0503020204020204" charset="-122"/>
                          <a:ea typeface="微软雅黑" panose="020B0503020204020204" charset="-122"/>
                        </a:rPr>
                        <a:t>[70%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90%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(3)</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70%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195778">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肺癌患者首次非手术治疗前病理学诊断率</a:t>
                      </a:r>
                      <a:br>
                        <a:rPr lang="zh-CN" altLang="en-US" sz="1050" b="0" i="0" u="none" strike="noStrike">
                          <a:solidFill>
                            <a:srgbClr val="000000"/>
                          </a:solidFill>
                          <a:effectLst/>
                          <a:latin typeface="微软雅黑" panose="020B0503020204020204" charset="-122"/>
                          <a:ea typeface="微软雅黑" panose="020B0503020204020204" charset="-122"/>
                        </a:rPr>
                      </a:b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分子：肺癌患者首次非手术治疗前完成病理学诊断的病例数</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分母：接受首次非手术治疗的肺癌患者的病例数</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检查方法：在年收治非手术治疗肺癌患者清单中随机抽查</a:t>
                      </a:r>
                      <a:r>
                        <a:rPr lang="en-US" altLang="zh-CN" sz="1050" b="0" i="0" u="none" strike="noStrike">
                          <a:solidFill>
                            <a:srgbClr val="000000"/>
                          </a:solidFill>
                          <a:effectLst/>
                          <a:latin typeface="微软雅黑" panose="020B0503020204020204" charset="-122"/>
                          <a:ea typeface="微软雅黑" panose="020B0503020204020204" charset="-122"/>
                        </a:rPr>
                        <a:t>10</a:t>
                      </a:r>
                      <a:r>
                        <a:rPr lang="zh-CN" altLang="en-US" sz="1050" b="0" i="0" u="none" strike="noStrike">
                          <a:solidFill>
                            <a:srgbClr val="000000"/>
                          </a:solidFill>
                          <a:effectLst/>
                          <a:latin typeface="微软雅黑" panose="020B0503020204020204" charset="-122"/>
                          <a:ea typeface="微软雅黑" panose="020B0503020204020204" charset="-122"/>
                        </a:rPr>
                        <a:t>份。</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90%(5) </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050" b="0" i="0" u="none" strike="noStrike">
                          <a:solidFill>
                            <a:srgbClr val="000000"/>
                          </a:solidFill>
                          <a:effectLst/>
                          <a:latin typeface="微软雅黑" panose="020B0503020204020204" charset="-122"/>
                          <a:ea typeface="微软雅黑" panose="020B0503020204020204" charset="-122"/>
                        </a:rPr>
                        <a:t>[70%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90%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(3)</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70%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997378">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非小细胞肺癌患者病理组织标本（</a:t>
                      </a:r>
                      <a:r>
                        <a:rPr lang="en-US" sz="1050" b="0" i="0" u="none" strike="noStrike">
                          <a:solidFill>
                            <a:srgbClr val="000000"/>
                          </a:solidFill>
                          <a:effectLst/>
                          <a:latin typeface="微软雅黑" panose="020B0503020204020204" charset="-122"/>
                          <a:ea typeface="微软雅黑" panose="020B0503020204020204" charset="-122"/>
                        </a:rPr>
                        <a:t>EGFR/ALK/MET/ROS1</a:t>
                      </a:r>
                      <a:r>
                        <a:rPr lang="zh-CN" altLang="en-US" sz="1050" b="0" i="0" u="none" strike="noStrike">
                          <a:solidFill>
                            <a:srgbClr val="000000"/>
                          </a:solidFill>
                          <a:effectLst/>
                          <a:latin typeface="微软雅黑" panose="020B0503020204020204" charset="-122"/>
                          <a:ea typeface="微软雅黑" panose="020B0503020204020204" charset="-122"/>
                        </a:rPr>
                        <a:t>和</a:t>
                      </a:r>
                      <a:r>
                        <a:rPr lang="en-US" sz="1050" b="0" i="0" u="none" strike="noStrike">
                          <a:solidFill>
                            <a:srgbClr val="000000"/>
                          </a:solidFill>
                          <a:effectLst/>
                          <a:latin typeface="微软雅黑" panose="020B0503020204020204" charset="-122"/>
                          <a:ea typeface="微软雅黑" panose="020B0503020204020204" charset="-122"/>
                        </a:rPr>
                        <a:t>PD-L1</a:t>
                      </a:r>
                      <a:r>
                        <a:rPr lang="zh-CN" altLang="en-US" sz="1050" b="0" i="0" u="none" strike="noStrike">
                          <a:solidFill>
                            <a:srgbClr val="000000"/>
                          </a:solidFill>
                          <a:effectLst/>
                          <a:latin typeface="微软雅黑" panose="020B0503020204020204" charset="-122"/>
                          <a:ea typeface="微软雅黑" panose="020B0503020204020204" charset="-122"/>
                        </a:rPr>
                        <a:t>等）送检率</a:t>
                      </a:r>
                      <a:br>
                        <a:rPr lang="zh-CN" altLang="en-US" sz="1050" b="0" i="0" u="none" strike="noStrike">
                          <a:solidFill>
                            <a:srgbClr val="000000"/>
                          </a:solidFill>
                          <a:effectLst/>
                          <a:latin typeface="微软雅黑" panose="020B0503020204020204" charset="-122"/>
                          <a:ea typeface="微软雅黑" panose="020B0503020204020204" charset="-122"/>
                        </a:rPr>
                      </a:b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分子：非小细胞肺癌患者病理组织肺癌驱动基因送检的病例数</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分母：非小细胞肺癌患者的病例数</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检查方法：在年收治非小细胞肺癌患者清单中随机抽查</a:t>
                      </a:r>
                      <a:r>
                        <a:rPr lang="en-US" altLang="zh-CN" sz="1050" b="0" i="0" u="none" strike="noStrike">
                          <a:solidFill>
                            <a:srgbClr val="000000"/>
                          </a:solidFill>
                          <a:effectLst/>
                          <a:latin typeface="微软雅黑" panose="020B0503020204020204" charset="-122"/>
                          <a:ea typeface="微软雅黑" panose="020B0503020204020204" charset="-122"/>
                        </a:rPr>
                        <a:t>10</a:t>
                      </a:r>
                      <a:r>
                        <a:rPr lang="zh-CN" altLang="en-US" sz="1050" b="0" i="0" u="none" strike="noStrike">
                          <a:solidFill>
                            <a:srgbClr val="000000"/>
                          </a:solidFill>
                          <a:effectLst/>
                          <a:latin typeface="微软雅黑" panose="020B0503020204020204" charset="-122"/>
                          <a:ea typeface="微软雅黑" panose="020B0503020204020204" charset="-122"/>
                        </a:rPr>
                        <a:t>份。</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90%(5) </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050" b="0" i="0" u="none" strike="noStrike">
                          <a:solidFill>
                            <a:srgbClr val="000000"/>
                          </a:solidFill>
                          <a:effectLst/>
                          <a:latin typeface="微软雅黑" panose="020B0503020204020204" charset="-122"/>
                          <a:ea typeface="微软雅黑" panose="020B0503020204020204" charset="-122"/>
                        </a:rPr>
                        <a:t>[70%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90%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(3)</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a:t>
                      </a:r>
                      <a:r>
                        <a:rPr lang="en-US" altLang="zh-CN" sz="1050" b="0" i="0" u="none" strike="noStrike" dirty="0">
                          <a:solidFill>
                            <a:srgbClr val="000000"/>
                          </a:solidFill>
                          <a:effectLst/>
                          <a:latin typeface="微软雅黑" panose="020B0503020204020204" charset="-122"/>
                          <a:ea typeface="微软雅黑" panose="020B0503020204020204" charset="-122"/>
                        </a:rPr>
                        <a:t>70%</a:t>
                      </a:r>
                      <a:r>
                        <a:rPr lang="zh-CN" altLang="en-US" sz="1050" b="0" i="0" u="none" strike="noStrike" dirty="0">
                          <a:solidFill>
                            <a:srgbClr val="000000"/>
                          </a:solidFill>
                          <a:effectLst/>
                          <a:latin typeface="微软雅黑" panose="020B0503020204020204" charset="-122"/>
                          <a:ea typeface="微软雅黑" panose="020B0503020204020204" charset="-122"/>
                        </a:rPr>
                        <a:t>（</a:t>
                      </a:r>
                      <a:r>
                        <a:rPr lang="en-US" altLang="zh-CN" sz="1050" b="0" i="0" u="none" strike="noStrike" dirty="0">
                          <a:solidFill>
                            <a:srgbClr val="000000"/>
                          </a:solidFill>
                          <a:effectLst/>
                          <a:latin typeface="微软雅黑" panose="020B0503020204020204" charset="-122"/>
                          <a:ea typeface="微软雅黑" panose="020B0503020204020204" charset="-122"/>
                        </a:rPr>
                        <a:t>0</a:t>
                      </a:r>
                      <a:r>
                        <a:rPr lang="zh-CN" altLang="en-US" sz="1050" b="0" i="0" u="none" strike="noStrike" dirty="0">
                          <a:solidFill>
                            <a:srgbClr val="000000"/>
                          </a:solidFill>
                          <a:effectLst/>
                          <a:latin typeface="微软雅黑" panose="020B0503020204020204" charset="-122"/>
                          <a:ea typeface="微软雅黑" panose="020B0503020204020204" charset="-122"/>
                        </a:rPr>
                        <a:t>）</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0" name="标题 1"/>
          <p:cNvSpPr txBox="1"/>
          <p:nvPr/>
        </p:nvSpPr>
        <p:spPr>
          <a:xfrm>
            <a:off x="328475" y="176189"/>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质量与安全（</a:t>
            </a:r>
            <a:r>
              <a:rPr lang="en-US" altLang="zh-CN" dirty="0">
                <a:solidFill>
                  <a:srgbClr val="A60000"/>
                </a:solidFill>
                <a:latin typeface="微软雅黑" panose="020B0503020204020204" charset="-122"/>
                <a:ea typeface="微软雅黑" panose="020B0503020204020204" charset="-122"/>
              </a:rPr>
              <a:t>2/2</a:t>
            </a:r>
            <a:r>
              <a:rPr lang="zh-CN" altLang="en-US" dirty="0">
                <a:solidFill>
                  <a:srgbClr val="A60000"/>
                </a:solidFill>
                <a:latin typeface="微软雅黑" panose="020B0503020204020204" charset="-122"/>
                <a:ea typeface="微软雅黑" panose="020B0503020204020204" charset="-122"/>
              </a:rPr>
              <a:t>）</a:t>
            </a:r>
            <a:endParaRPr lang="zh-CN" altLang="en-US" dirty="0">
              <a:solidFill>
                <a:srgbClr val="A60000"/>
              </a:solidFill>
              <a:latin typeface="微软雅黑" panose="020B0503020204020204" charset="-122"/>
              <a:ea typeface="微软雅黑" panose="020B0503020204020204" charset="-122"/>
            </a:endParaRPr>
          </a:p>
        </p:txBody>
      </p:sp>
      <p:sp>
        <p:nvSpPr>
          <p:cNvPr id="3"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4" name="文本框 3"/>
          <p:cNvSpPr txBox="1"/>
          <p:nvPr/>
        </p:nvSpPr>
        <p:spPr>
          <a:xfrm>
            <a:off x="1022402" y="4338923"/>
            <a:ext cx="8121598" cy="507831"/>
          </a:xfrm>
          <a:prstGeom prst="rect">
            <a:avLst/>
          </a:prstGeom>
          <a:noFill/>
        </p:spPr>
        <p:txBody>
          <a:bodyPr wrap="square">
            <a:spAutoFit/>
          </a:bodyPr>
          <a:lstStyle/>
          <a:p>
            <a:pPr marL="285750" indent="-285750" algn="l" fontAlgn="ctr">
              <a:lnSpc>
                <a:spcPct val="150000"/>
              </a:lnSpc>
              <a:buFont typeface="Arial" panose="020B0604020202020204" pitchFamily="34" charset="0"/>
              <a:buChar char="•"/>
            </a:pPr>
            <a:r>
              <a:rPr lang="zh-CN" altLang="en-US" sz="1800" b="0" i="0" u="none" strike="noStrike" dirty="0">
                <a:solidFill>
                  <a:schemeClr val="bg1">
                    <a:lumMod val="75000"/>
                  </a:schemeClr>
                </a:solidFill>
                <a:effectLst/>
                <a:latin typeface="微软雅黑" panose="020B0503020204020204" charset="-122"/>
                <a:ea typeface="微软雅黑" panose="020B0503020204020204" charset="-122"/>
              </a:rPr>
              <a:t>具体情况说明</a:t>
            </a:r>
            <a:endParaRPr lang="zh-CN" altLang="en-US" sz="1800" b="0" i="0" u="none" strike="noStrike" dirty="0">
              <a:solidFill>
                <a:schemeClr val="bg1">
                  <a:lumMod val="75000"/>
                </a:schemeClr>
              </a:solidFill>
              <a:effectLst/>
              <a:latin typeface="微软雅黑" panose="020B0503020204020204" charset="-122"/>
              <a:ea typeface="微软雅黑" panose="020B0503020204020204" charset="-122"/>
            </a:endParaRPr>
          </a:p>
        </p:txBody>
      </p:sp>
      <p:sp>
        <p:nvSpPr>
          <p:cNvPr id="5" name="内容占位符 2"/>
          <p:cNvSpPr txBox="1"/>
          <p:nvPr/>
        </p:nvSpPr>
        <p:spPr>
          <a:xfrm>
            <a:off x="4271825" y="41598"/>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328474" y="1029703"/>
          <a:ext cx="8287700" cy="3127623"/>
        </p:xfrm>
        <a:graphic>
          <a:graphicData uri="http://schemas.openxmlformats.org/drawingml/2006/table">
            <a:tbl>
              <a:tblPr/>
              <a:tblGrid>
                <a:gridCol w="555406"/>
                <a:gridCol w="1666218"/>
                <a:gridCol w="737649"/>
                <a:gridCol w="2594788"/>
                <a:gridCol w="503337"/>
                <a:gridCol w="807074"/>
                <a:gridCol w="885178"/>
                <a:gridCol w="538050"/>
              </a:tblGrid>
              <a:tr h="444931">
                <a:tc gridSpan="2">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质量与安全考核指标 </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实地认定场景</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050" b="1" i="0" u="none" strike="noStrike">
                          <a:solidFill>
                            <a:srgbClr val="FFFFFF"/>
                          </a:solidFill>
                          <a:effectLst/>
                          <a:latin typeface="微软雅黑" panose="020B0503020204020204" charset="-122"/>
                          <a:ea typeface="微软雅黑" panose="020B0503020204020204" charset="-122"/>
                        </a:rPr>
                        <a:t>自评</a:t>
                      </a:r>
                      <a:endParaRPr lang="zh-CN" altLang="en-US" sz="105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评分标准 </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hMerge="1">
                  <a:tcPr/>
                </a:tc>
              </a:tr>
              <a:tr h="954691">
                <a:tc rowSpan="3">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质量与安全考核指标</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肺癌药物抗肿瘤方案与同期最新版指南推荐方案符合率（</a:t>
                      </a:r>
                      <a:r>
                        <a:rPr lang="en-US" altLang="zh-CN" sz="1050" b="0" i="0" u="none" strike="noStrike">
                          <a:solidFill>
                            <a:srgbClr val="000000"/>
                          </a:solidFill>
                          <a:effectLst/>
                          <a:latin typeface="微软雅黑" panose="020B0503020204020204" charset="-122"/>
                          <a:ea typeface="微软雅黑" panose="020B0503020204020204" charset="-122"/>
                        </a:rPr>
                        <a:t>NCCN/CSCO</a:t>
                      </a:r>
                      <a:r>
                        <a:rPr lang="zh-CN" altLang="en-US" sz="1050" b="0" i="0" u="none" strike="noStrike">
                          <a:solidFill>
                            <a:srgbClr val="000000"/>
                          </a:solidFill>
                          <a:effectLst/>
                          <a:latin typeface="微软雅黑" panose="020B0503020204020204" charset="-122"/>
                          <a:ea typeface="微软雅黑" panose="020B0503020204020204" charset="-122"/>
                        </a:rPr>
                        <a:t>）</a:t>
                      </a:r>
                      <a:br>
                        <a:rPr lang="zh-CN" altLang="en-US" sz="1050" b="0" i="0" u="none" strike="noStrike">
                          <a:solidFill>
                            <a:srgbClr val="000000"/>
                          </a:solidFill>
                          <a:effectLst/>
                          <a:latin typeface="微软雅黑" panose="020B0503020204020204" charset="-122"/>
                          <a:ea typeface="微软雅黑" panose="020B0503020204020204" charset="-122"/>
                        </a:rPr>
                      </a:b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3">
                  <a:txBody>
                    <a:bodyPr/>
                    <a:lstStyle/>
                    <a:p>
                      <a:pPr algn="ctr" fontAlgn="ctr"/>
                      <a:r>
                        <a:rPr lang="zh-CN" altLang="en-US" sz="1050" b="0" i="0" u="none" strike="noStrike" dirty="0">
                          <a:solidFill>
                            <a:srgbClr val="000000"/>
                          </a:solidFill>
                          <a:effectLst/>
                          <a:latin typeface="微软雅黑" panose="020B0503020204020204" charset="-122"/>
                          <a:ea typeface="微软雅黑" panose="020B0503020204020204" charset="-122"/>
                        </a:rPr>
                        <a:t>会议室资料准备</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分子：肺癌患者抗肿瘤药物治疗方案与同期最新版指南推荐方案符合数</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分母：肺癌患者接受抗肿瘤药物治疗的病例数</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检查方法：在年收治肺癌患者清单中随机抽查</a:t>
                      </a:r>
                      <a:r>
                        <a:rPr lang="en-US" altLang="zh-CN" sz="1050" b="0" i="0" u="none" strike="noStrike">
                          <a:solidFill>
                            <a:srgbClr val="000000"/>
                          </a:solidFill>
                          <a:effectLst/>
                          <a:latin typeface="微软雅黑" panose="020B0503020204020204" charset="-122"/>
                          <a:ea typeface="微软雅黑" panose="020B0503020204020204" charset="-122"/>
                        </a:rPr>
                        <a:t>10</a:t>
                      </a:r>
                      <a:r>
                        <a:rPr lang="zh-CN" altLang="en-US" sz="1050" b="0" i="0" u="none" strike="noStrike">
                          <a:solidFill>
                            <a:srgbClr val="000000"/>
                          </a:solidFill>
                          <a:effectLst/>
                          <a:latin typeface="微软雅黑" panose="020B0503020204020204" charset="-122"/>
                          <a:ea typeface="微软雅黑" panose="020B0503020204020204" charset="-122"/>
                        </a:rPr>
                        <a:t>份。</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90%(5) </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050" b="0" i="0" u="none" strike="noStrike">
                          <a:solidFill>
                            <a:srgbClr val="000000"/>
                          </a:solidFill>
                          <a:effectLst/>
                          <a:latin typeface="微软雅黑" panose="020B0503020204020204" charset="-122"/>
                          <a:ea typeface="微软雅黑" panose="020B0503020204020204" charset="-122"/>
                        </a:rPr>
                        <a:t>[70%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90%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(3)</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70%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954691">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肺癌患者接受分子靶向治疗前肺癌驱动基因阳性的比例</a:t>
                      </a:r>
                      <a:br>
                        <a:rPr lang="zh-CN" altLang="en-US" sz="1050" b="0" i="0" u="none" strike="noStrike">
                          <a:solidFill>
                            <a:srgbClr val="000000"/>
                          </a:solidFill>
                          <a:effectLst/>
                          <a:latin typeface="微软雅黑" panose="020B0503020204020204" charset="-122"/>
                          <a:ea typeface="微软雅黑" panose="020B0503020204020204" charset="-122"/>
                        </a:rPr>
                      </a:b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分子：接受分子靶向治疗前基因检测显示驱动基因突变阳性的肺癌病例数</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分母：接受分子靶向治疗的肺癌病例数</a:t>
                      </a:r>
                      <a:br>
                        <a:rPr lang="zh-CN" altLang="en-US" sz="1050" b="0" i="0" u="none" strike="noStrike">
                          <a:solidFill>
                            <a:srgbClr val="000000"/>
                          </a:solidFill>
                          <a:effectLst/>
                          <a:latin typeface="微软雅黑" panose="020B0503020204020204" charset="-122"/>
                          <a:ea typeface="微软雅黑" panose="020B0503020204020204" charset="-122"/>
                        </a:rPr>
                      </a:br>
                      <a:r>
                        <a:rPr lang="zh-CN" altLang="en-US" sz="1050" b="0" i="0" u="none" strike="noStrike">
                          <a:solidFill>
                            <a:srgbClr val="000000"/>
                          </a:solidFill>
                          <a:effectLst/>
                          <a:latin typeface="微软雅黑" panose="020B0503020204020204" charset="-122"/>
                          <a:ea typeface="微软雅黑" panose="020B0503020204020204" charset="-122"/>
                        </a:rPr>
                        <a:t>检查方法：在年接受靶向治疗肺癌患者清单中，随机抽查</a:t>
                      </a:r>
                      <a:r>
                        <a:rPr lang="en-US" altLang="zh-CN" sz="1050" b="0" i="0" u="none" strike="noStrike">
                          <a:solidFill>
                            <a:srgbClr val="000000"/>
                          </a:solidFill>
                          <a:effectLst/>
                          <a:latin typeface="微软雅黑" panose="020B0503020204020204" charset="-122"/>
                          <a:ea typeface="微软雅黑" panose="020B0503020204020204" charset="-122"/>
                        </a:rPr>
                        <a:t>10</a:t>
                      </a:r>
                      <a:r>
                        <a:rPr lang="zh-CN" altLang="en-US" sz="1050" b="0" i="0" u="none" strike="noStrike">
                          <a:solidFill>
                            <a:srgbClr val="000000"/>
                          </a:solidFill>
                          <a:effectLst/>
                          <a:latin typeface="微软雅黑" panose="020B0503020204020204" charset="-122"/>
                          <a:ea typeface="微软雅黑" panose="020B0503020204020204" charset="-122"/>
                        </a:rPr>
                        <a:t>份。</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90%(5) </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050" b="0" i="0" u="none" strike="noStrike">
                          <a:solidFill>
                            <a:srgbClr val="000000"/>
                          </a:solidFill>
                          <a:effectLst/>
                          <a:latin typeface="微软雅黑" panose="020B0503020204020204" charset="-122"/>
                          <a:ea typeface="微软雅黑" panose="020B0503020204020204" charset="-122"/>
                        </a:rPr>
                        <a:t>[70%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90%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(3)</a:t>
                      </a:r>
                      <a:endParaRPr lang="en-US" altLang="zh-CN"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70%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763752">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由</a:t>
                      </a:r>
                      <a:r>
                        <a:rPr lang="en-US" altLang="zh-CN" sz="1050" b="0" i="0" u="none" strike="noStrike">
                          <a:solidFill>
                            <a:srgbClr val="000000"/>
                          </a:solidFill>
                          <a:effectLst/>
                          <a:latin typeface="微软雅黑" panose="020B0503020204020204" charset="-122"/>
                          <a:ea typeface="微软雅黑" panose="020B0503020204020204" charset="-122"/>
                        </a:rPr>
                        <a:t>PCCM</a:t>
                      </a:r>
                      <a:r>
                        <a:rPr lang="zh-CN" altLang="en-US" sz="1050" b="0" i="0" u="none" strike="noStrike">
                          <a:solidFill>
                            <a:srgbClr val="000000"/>
                          </a:solidFill>
                          <a:effectLst/>
                          <a:latin typeface="微软雅黑" panose="020B0503020204020204" charset="-122"/>
                          <a:ea typeface="微软雅黑" panose="020B0503020204020204" charset="-122"/>
                        </a:rPr>
                        <a:t>科主导的肺结节和肺癌多学科诊疗（</a:t>
                      </a:r>
                      <a:r>
                        <a:rPr lang="en-US" altLang="zh-CN" sz="1050" b="0" i="0" u="none" strike="noStrike">
                          <a:solidFill>
                            <a:srgbClr val="000000"/>
                          </a:solidFill>
                          <a:effectLst/>
                          <a:latin typeface="微软雅黑" panose="020B0503020204020204" charset="-122"/>
                          <a:ea typeface="微软雅黑" panose="020B0503020204020204" charset="-122"/>
                        </a:rPr>
                        <a:t>MDT</a:t>
                      </a:r>
                      <a:r>
                        <a:rPr lang="zh-CN" altLang="en-US" sz="1050" b="0" i="0" u="none" strike="noStrike">
                          <a:solidFill>
                            <a:srgbClr val="000000"/>
                          </a:solidFill>
                          <a:effectLst/>
                          <a:latin typeface="微软雅黑" panose="020B0503020204020204" charset="-122"/>
                          <a:ea typeface="微软雅黑" panose="020B0503020204020204" charset="-122"/>
                        </a:rPr>
                        <a:t>） </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检查方法：结合主任汇报，提供</a:t>
                      </a:r>
                      <a:r>
                        <a:rPr lang="en-US" altLang="zh-CN" sz="1050" b="0" i="0" u="none" strike="noStrike">
                          <a:solidFill>
                            <a:srgbClr val="000000"/>
                          </a:solidFill>
                          <a:effectLst/>
                          <a:latin typeface="微软雅黑" panose="020B0503020204020204" charset="-122"/>
                          <a:ea typeface="微软雅黑" panose="020B0503020204020204" charset="-122"/>
                        </a:rPr>
                        <a:t>1</a:t>
                      </a:r>
                      <a:r>
                        <a:rPr lang="zh-CN" altLang="en-US" sz="1050" b="0" i="0" u="none" strike="noStrike">
                          <a:solidFill>
                            <a:srgbClr val="000000"/>
                          </a:solidFill>
                          <a:effectLst/>
                          <a:latin typeface="微软雅黑" panose="020B0503020204020204" charset="-122"/>
                          <a:ea typeface="微软雅黑" panose="020B0503020204020204" charset="-122"/>
                        </a:rPr>
                        <a:t>年</a:t>
                      </a:r>
                      <a:r>
                        <a:rPr lang="en-US" altLang="zh-CN" sz="1050" b="0" i="0" u="none" strike="noStrike">
                          <a:solidFill>
                            <a:srgbClr val="000000"/>
                          </a:solidFill>
                          <a:effectLst/>
                          <a:latin typeface="微软雅黑" panose="020B0503020204020204" charset="-122"/>
                          <a:ea typeface="微软雅黑" panose="020B0503020204020204" charset="-122"/>
                        </a:rPr>
                        <a:t>MDT</a:t>
                      </a:r>
                      <a:r>
                        <a:rPr lang="zh-CN" altLang="en-US" sz="1050" b="0" i="0" u="none" strike="noStrike">
                          <a:solidFill>
                            <a:srgbClr val="000000"/>
                          </a:solidFill>
                          <a:effectLst/>
                          <a:latin typeface="微软雅黑" panose="020B0503020204020204" charset="-122"/>
                          <a:ea typeface="微软雅黑" panose="020B0503020204020204" charset="-122"/>
                        </a:rPr>
                        <a:t>列表，</a:t>
                      </a:r>
                      <a:r>
                        <a:rPr lang="en-US" altLang="zh-CN" sz="1050" b="0" i="0" u="none" strike="noStrike">
                          <a:solidFill>
                            <a:srgbClr val="000000"/>
                          </a:solidFill>
                          <a:effectLst/>
                          <a:latin typeface="微软雅黑" panose="020B0503020204020204" charset="-122"/>
                          <a:ea typeface="微软雅黑" panose="020B0503020204020204" charset="-122"/>
                        </a:rPr>
                        <a:t>MDT</a:t>
                      </a:r>
                      <a:r>
                        <a:rPr lang="zh-CN" altLang="en-US" sz="1050" b="0" i="0" u="none" strike="noStrike">
                          <a:solidFill>
                            <a:srgbClr val="000000"/>
                          </a:solidFill>
                          <a:effectLst/>
                          <a:latin typeface="微软雅黑" panose="020B0503020204020204" charset="-122"/>
                          <a:ea typeface="微软雅黑" panose="020B0503020204020204" charset="-122"/>
                        </a:rPr>
                        <a:t>患者信息，抽查病历资料</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1</a:t>
                      </a:r>
                      <a:r>
                        <a:rPr lang="zh-CN" altLang="en-US" sz="1050" b="0" i="0" u="none" strike="noStrike">
                          <a:solidFill>
                            <a:srgbClr val="000000"/>
                          </a:solidFill>
                          <a:effectLst/>
                          <a:latin typeface="微软雅黑" panose="020B0503020204020204" charset="-122"/>
                          <a:ea typeface="微软雅黑" panose="020B0503020204020204" charset="-122"/>
                        </a:rPr>
                        <a:t>次</a:t>
                      </a:r>
                      <a:r>
                        <a:rPr lang="en-US" altLang="zh-CN" sz="1050" b="0" i="0" u="none" strike="noStrike">
                          <a:solidFill>
                            <a:srgbClr val="000000"/>
                          </a:solidFill>
                          <a:effectLst/>
                          <a:latin typeface="微软雅黑" panose="020B0503020204020204" charset="-122"/>
                          <a:ea typeface="微软雅黑" panose="020B0503020204020204" charset="-122"/>
                        </a:rPr>
                        <a:t>/</a:t>
                      </a:r>
                      <a:r>
                        <a:rPr lang="zh-CN" altLang="en-US" sz="1050" b="0" i="0" u="none" strike="noStrike">
                          <a:solidFill>
                            <a:srgbClr val="000000"/>
                          </a:solidFill>
                          <a:effectLst/>
                          <a:latin typeface="微软雅黑" panose="020B0503020204020204" charset="-122"/>
                          <a:ea typeface="微软雅黑" panose="020B0503020204020204" charset="-122"/>
                        </a:rPr>
                        <a:t>周（</a:t>
                      </a:r>
                      <a:r>
                        <a:rPr lang="en-US" altLang="zh-CN" sz="1050" b="0" i="0" u="none" strike="noStrike">
                          <a:solidFill>
                            <a:srgbClr val="000000"/>
                          </a:solidFill>
                          <a:effectLst/>
                          <a:latin typeface="微软雅黑" panose="020B0503020204020204" charset="-122"/>
                          <a:ea typeface="微软雅黑" panose="020B0503020204020204" charset="-122"/>
                        </a:rPr>
                        <a:t>5</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1</a:t>
                      </a:r>
                      <a:r>
                        <a:rPr lang="zh-CN" altLang="en-US" sz="1050" b="0" i="0" u="none" strike="noStrike">
                          <a:solidFill>
                            <a:srgbClr val="000000"/>
                          </a:solidFill>
                          <a:effectLst/>
                          <a:latin typeface="微软雅黑" panose="020B0503020204020204" charset="-122"/>
                          <a:ea typeface="微软雅黑" panose="020B0503020204020204" charset="-122"/>
                        </a:rPr>
                        <a:t>次</a:t>
                      </a:r>
                      <a:r>
                        <a:rPr lang="en-US" altLang="zh-CN" sz="1050" b="0" i="0" u="none" strike="noStrike">
                          <a:solidFill>
                            <a:srgbClr val="000000"/>
                          </a:solidFill>
                          <a:effectLst/>
                          <a:latin typeface="微软雅黑" panose="020B0503020204020204" charset="-122"/>
                          <a:ea typeface="微软雅黑" panose="020B0503020204020204" charset="-122"/>
                        </a:rPr>
                        <a:t>/</a:t>
                      </a:r>
                      <a:r>
                        <a:rPr lang="zh-CN" altLang="en-US" sz="1050" b="0" i="0" u="none" strike="noStrike">
                          <a:solidFill>
                            <a:srgbClr val="000000"/>
                          </a:solidFill>
                          <a:effectLst/>
                          <a:latin typeface="微软雅黑" panose="020B0503020204020204" charset="-122"/>
                          <a:ea typeface="微软雅黑" panose="020B0503020204020204" charset="-122"/>
                        </a:rPr>
                        <a:t>月（</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无（</a:t>
                      </a:r>
                      <a:r>
                        <a:rPr lang="en-US" altLang="zh-CN" sz="1050" b="0" i="0" u="none" strike="noStrike" dirty="0">
                          <a:solidFill>
                            <a:srgbClr val="000000"/>
                          </a:solidFill>
                          <a:effectLst/>
                          <a:latin typeface="微软雅黑" panose="020B0503020204020204" charset="-122"/>
                          <a:ea typeface="微软雅黑" panose="020B0503020204020204" charset="-122"/>
                        </a:rPr>
                        <a:t>0</a:t>
                      </a:r>
                      <a:r>
                        <a:rPr lang="zh-CN" altLang="en-US" sz="1050" b="0" i="0" u="none" strike="noStrike" dirty="0">
                          <a:solidFill>
                            <a:srgbClr val="000000"/>
                          </a:solidFill>
                          <a:effectLst/>
                          <a:latin typeface="微软雅黑" panose="020B0503020204020204" charset="-122"/>
                          <a:ea typeface="微软雅黑" panose="020B0503020204020204" charset="-122"/>
                        </a:rPr>
                        <a:t>）</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355037" y="210499"/>
            <a:ext cx="6720018" cy="594431"/>
          </a:xfrm>
          <a:prstGeom prst="rect">
            <a:avLst/>
          </a:prstGeom>
        </p:spPr>
        <p:txBody>
          <a:bodyPr vert="horz" lIns="68580" tIns="34290" rIns="68580" bIns="34290" rtlCol="0" anchor="ctr">
            <a:normAutofit/>
          </a:bodyPr>
          <a:lstStyle/>
          <a:p>
            <a:pPr>
              <a:lnSpc>
                <a:spcPct val="90000"/>
              </a:lnSpc>
              <a:spcBef>
                <a:spcPct val="0"/>
              </a:spcBef>
              <a:defRPr/>
            </a:pPr>
            <a:r>
              <a:rPr lang="zh-CN" altLang="en-US" sz="2400" b="1" dirty="0">
                <a:solidFill>
                  <a:srgbClr val="A60000"/>
                </a:solidFill>
                <a:latin typeface="微软雅黑" panose="020B0503020204020204" charset="-122"/>
                <a:ea typeface="微软雅黑" panose="020B0503020204020204" charset="-122"/>
                <a:cs typeface="Arial" panose="020B0604020202020204" pitchFamily="34" charset="0"/>
              </a:rPr>
              <a:t>医院概况</a:t>
            </a:r>
            <a:endParaRPr lang="zh-CN" altLang="en-US" sz="24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9" name="标题 1"/>
          <p:cNvSpPr txBox="1"/>
          <p:nvPr/>
        </p:nvSpPr>
        <p:spPr>
          <a:xfrm>
            <a:off x="328475" y="176189"/>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辐射能力</a:t>
            </a:r>
            <a:endParaRPr lang="zh-CN" altLang="en-US" dirty="0">
              <a:solidFill>
                <a:srgbClr val="A60000"/>
              </a:solidFill>
              <a:latin typeface="微软雅黑" panose="020B0503020204020204" charset="-122"/>
              <a:ea typeface="微软雅黑" panose="020B0503020204020204" charset="-122"/>
            </a:endParaRPr>
          </a:p>
        </p:txBody>
      </p:sp>
      <p:sp>
        <p:nvSpPr>
          <p:cNvPr id="10"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11" name="文本框 10"/>
          <p:cNvSpPr txBox="1"/>
          <p:nvPr/>
        </p:nvSpPr>
        <p:spPr>
          <a:xfrm>
            <a:off x="404436" y="2416818"/>
            <a:ext cx="8121598" cy="507831"/>
          </a:xfrm>
          <a:prstGeom prst="rect">
            <a:avLst/>
          </a:prstGeom>
          <a:noFill/>
        </p:spPr>
        <p:txBody>
          <a:bodyPr wrap="square">
            <a:spAutoFit/>
          </a:bodyPr>
          <a:lstStyle/>
          <a:p>
            <a:pPr marL="285750" indent="-285750" algn="l" fontAlgn="ctr">
              <a:lnSpc>
                <a:spcPct val="150000"/>
              </a:lnSpc>
              <a:buFont typeface="Arial" panose="020B0604020202020204" pitchFamily="34" charset="0"/>
              <a:buChar char="•"/>
            </a:pPr>
            <a:r>
              <a:rPr lang="zh-CN" altLang="en-US" sz="1800" b="0" i="0" u="none" strike="noStrike" dirty="0">
                <a:solidFill>
                  <a:schemeClr val="bg1">
                    <a:lumMod val="75000"/>
                  </a:schemeClr>
                </a:solidFill>
                <a:effectLst/>
                <a:latin typeface="微软雅黑" panose="020B0503020204020204" charset="-122"/>
                <a:ea typeface="微软雅黑" panose="020B0503020204020204" charset="-122"/>
              </a:rPr>
              <a:t>具体情况说明</a:t>
            </a:r>
            <a:endParaRPr lang="zh-CN" altLang="en-US" sz="1800" b="0" i="0" u="none" strike="noStrike" dirty="0">
              <a:solidFill>
                <a:schemeClr val="bg1">
                  <a:lumMod val="75000"/>
                </a:schemeClr>
              </a:solidFill>
              <a:effectLst/>
              <a:latin typeface="微软雅黑" panose="020B0503020204020204" charset="-122"/>
              <a:ea typeface="微软雅黑" panose="020B0503020204020204" charset="-122"/>
            </a:endParaRPr>
          </a:p>
        </p:txBody>
      </p:sp>
      <p:sp>
        <p:nvSpPr>
          <p:cNvPr id="12" name="内容占位符 2"/>
          <p:cNvSpPr txBox="1"/>
          <p:nvPr/>
        </p:nvSpPr>
        <p:spPr>
          <a:xfrm>
            <a:off x="3531880" y="3897525"/>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nvGraphicFramePr>
        <p:xfrm>
          <a:off x="390757" y="915400"/>
          <a:ext cx="7886700" cy="1299976"/>
        </p:xfrm>
        <a:graphic>
          <a:graphicData uri="http://schemas.openxmlformats.org/drawingml/2006/table">
            <a:tbl>
              <a:tblPr/>
              <a:tblGrid>
                <a:gridCol w="528533"/>
                <a:gridCol w="1585598"/>
                <a:gridCol w="701958"/>
                <a:gridCol w="2469239"/>
                <a:gridCol w="478983"/>
                <a:gridCol w="768024"/>
                <a:gridCol w="842349"/>
                <a:gridCol w="512016"/>
              </a:tblGrid>
              <a:tr h="435090">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质量与安全考核指标 </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 </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hMerge="1">
                  <a:tcPr/>
                </a:tc>
              </a:tr>
              <a:tr h="864886">
                <a:tc>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辐射能力</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科普（肺癌</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肺结节相关）</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会议室材料准备</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检查标准：通过科普活动向高危人群介绍肺</a:t>
                      </a:r>
                      <a:r>
                        <a:rPr lang="en-US" altLang="zh-CN" sz="1100" b="0" i="0" u="none" strike="noStrike">
                          <a:solidFill>
                            <a:srgbClr val="000000"/>
                          </a:solidFill>
                          <a:effectLst/>
                          <a:latin typeface="微软雅黑" panose="020B0503020204020204" charset="-122"/>
                          <a:ea typeface="微软雅黑" panose="020B0503020204020204" charset="-122"/>
                        </a:rPr>
                        <a:t>CT</a:t>
                      </a:r>
                      <a:r>
                        <a:rPr lang="zh-CN" altLang="en-US" sz="1100" b="0" i="0" u="none" strike="noStrike">
                          <a:solidFill>
                            <a:srgbClr val="000000"/>
                          </a:solidFill>
                          <a:effectLst/>
                          <a:latin typeface="微软雅黑" panose="020B0503020204020204" charset="-122"/>
                          <a:ea typeface="微软雅黑" panose="020B0503020204020204" charset="-122"/>
                        </a:rPr>
                        <a:t>筛查必要性和肺结节规范管理。</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检查方法：展示已进行科普活动的视频、图片等资料。</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次</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周（</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次</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月（</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无（</a:t>
                      </a:r>
                      <a:r>
                        <a:rPr lang="en-US" altLang="zh-CN" sz="1100" b="0" i="0" u="none" strike="noStrike" dirty="0">
                          <a:solidFill>
                            <a:srgbClr val="000000"/>
                          </a:solidFill>
                          <a:effectLst/>
                          <a:latin typeface="微软雅黑" panose="020B0503020204020204" charset="-122"/>
                          <a:ea typeface="微软雅黑" panose="020B0503020204020204" charset="-122"/>
                        </a:rPr>
                        <a:t>0</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0"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12" name="内容占位符 2"/>
          <p:cNvSpPr txBox="1"/>
          <p:nvPr/>
        </p:nvSpPr>
        <p:spPr>
          <a:xfrm>
            <a:off x="4710482" y="4336384"/>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
        <p:nvSpPr>
          <p:cNvPr id="3" name="标题 1"/>
          <p:cNvSpPr txBox="1"/>
          <p:nvPr/>
        </p:nvSpPr>
        <p:spPr>
          <a:xfrm>
            <a:off x="328475" y="176189"/>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教学和研究（肺癌与肺小结节相关）（</a:t>
            </a:r>
            <a:r>
              <a:rPr lang="en-US" altLang="zh-CN" dirty="0">
                <a:solidFill>
                  <a:srgbClr val="A60000"/>
                </a:solidFill>
                <a:latin typeface="微软雅黑" panose="020B0503020204020204" charset="-122"/>
                <a:ea typeface="微软雅黑" panose="020B0503020204020204" charset="-122"/>
              </a:rPr>
              <a:t>1/2</a:t>
            </a:r>
            <a:r>
              <a:rPr lang="zh-CN" altLang="en-US" dirty="0">
                <a:solidFill>
                  <a:srgbClr val="A60000"/>
                </a:solidFill>
                <a:latin typeface="微软雅黑" panose="020B0503020204020204" charset="-122"/>
                <a:ea typeface="微软雅黑" panose="020B0503020204020204" charset="-122"/>
              </a:rPr>
              <a:t>）</a:t>
            </a:r>
            <a:endParaRPr lang="zh-CN" altLang="en-US" dirty="0">
              <a:solidFill>
                <a:srgbClr val="A60000"/>
              </a:solidFill>
              <a:latin typeface="微软雅黑" panose="020B0503020204020204" charset="-122"/>
              <a:ea typeface="微软雅黑" panose="020B0503020204020204" charset="-122"/>
            </a:endParaRPr>
          </a:p>
          <a:p>
            <a:endParaRPr lang="zh-CN" altLang="en-US" dirty="0">
              <a:solidFill>
                <a:srgbClr val="A60000"/>
              </a:solidFill>
              <a:latin typeface="微软雅黑" panose="020B0503020204020204" charset="-122"/>
              <a:ea typeface="微软雅黑" panose="020B0503020204020204" charset="-122"/>
            </a:endParaRPr>
          </a:p>
        </p:txBody>
      </p:sp>
      <p:graphicFrame>
        <p:nvGraphicFramePr>
          <p:cNvPr id="5" name="表格 4"/>
          <p:cNvGraphicFramePr>
            <a:graphicFrameLocks noGrp="1"/>
          </p:cNvGraphicFramePr>
          <p:nvPr/>
        </p:nvGraphicFramePr>
        <p:xfrm>
          <a:off x="334536" y="850615"/>
          <a:ext cx="8474928" cy="2178799"/>
        </p:xfrm>
        <a:graphic>
          <a:graphicData uri="http://schemas.openxmlformats.org/drawingml/2006/table">
            <a:tbl>
              <a:tblPr/>
              <a:tblGrid>
                <a:gridCol w="866266"/>
                <a:gridCol w="1118406"/>
                <a:gridCol w="4210003"/>
                <a:gridCol w="591157"/>
                <a:gridCol w="591158"/>
                <a:gridCol w="508212"/>
                <a:gridCol w="589726"/>
              </a:tblGrid>
              <a:tr h="330333">
                <a:tc>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教学和研究</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100" b="1" i="0" u="none" strike="noStrike" dirty="0">
                          <a:solidFill>
                            <a:srgbClr val="FFFFFF"/>
                          </a:solidFill>
                          <a:effectLst/>
                          <a:latin typeface="微软雅黑" panose="020B0503020204020204" charset="-122"/>
                          <a:ea typeface="微软雅黑" panose="020B0503020204020204" charset="-122"/>
                        </a:rPr>
                        <a:t>自评</a:t>
                      </a:r>
                      <a:endParaRPr lang="zh-CN" altLang="en-US" sz="1100" b="1" i="0" u="none" strike="noStrike" dirty="0">
                        <a:solidFill>
                          <a:srgbClr val="FFFFFF"/>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评分标准 </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hMerge="1">
                  <a:tcPr/>
                </a:tc>
              </a:tr>
              <a:tr h="1806028">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国家级科研项目（</a:t>
                      </a:r>
                      <a:r>
                        <a:rPr lang="en-US" altLang="zh-CN" sz="1100" b="0" i="0" u="none" strike="noStrike" dirty="0">
                          <a:solidFill>
                            <a:srgbClr val="000000"/>
                          </a:solidFill>
                          <a:effectLst/>
                          <a:latin typeface="微软雅黑" panose="020B0503020204020204" charset="-122"/>
                          <a:ea typeface="微软雅黑" panose="020B0503020204020204" charset="-122"/>
                        </a:rPr>
                        <a:t>3</a:t>
                      </a:r>
                      <a:r>
                        <a:rPr lang="zh-CN" altLang="en-US" sz="1100" b="0" i="0" u="none" strike="noStrike" dirty="0">
                          <a:solidFill>
                            <a:srgbClr val="000000"/>
                          </a:solidFill>
                          <a:effectLst/>
                          <a:latin typeface="微软雅黑" panose="020B0503020204020204" charset="-122"/>
                          <a:ea typeface="微软雅黑" panose="020B0503020204020204" charset="-122"/>
                        </a:rPr>
                        <a:t>年，负责人，可累计）</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会议室材料准备</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检查标准：</a:t>
                      </a:r>
                      <a:endParaRPr lang="en-US" altLang="zh-CN" sz="1100" b="0" i="0" u="none" strike="noStrike" dirty="0">
                        <a:solidFill>
                          <a:srgbClr val="000000"/>
                        </a:solidFill>
                        <a:effectLst/>
                        <a:latin typeface="微软雅黑" panose="020B0503020204020204" charset="-122"/>
                        <a:ea typeface="微软雅黑" panose="020B0503020204020204" charset="-122"/>
                      </a:endParaRPr>
                    </a:p>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a:t>
                      </a:r>
                      <a:r>
                        <a:rPr lang="zh-CN" altLang="en-US" sz="1100" b="0" i="0" u="none" strike="noStrike" dirty="0">
                          <a:solidFill>
                            <a:srgbClr val="000000"/>
                          </a:solidFill>
                          <a:effectLst/>
                          <a:latin typeface="微软雅黑" panose="020B0503020204020204" charset="-122"/>
                          <a:ea typeface="微软雅黑" panose="020B0503020204020204" charset="-122"/>
                        </a:rPr>
                        <a:t>国家级科研项目包括：科技部</a:t>
                      </a:r>
                      <a:r>
                        <a:rPr lang="en-US" altLang="zh-CN" sz="1100" b="0" i="0" u="none" strike="noStrike" dirty="0">
                          <a:solidFill>
                            <a:srgbClr val="000000"/>
                          </a:solidFill>
                          <a:effectLst/>
                          <a:latin typeface="微软雅黑" panose="020B0503020204020204" charset="-122"/>
                          <a:ea typeface="微软雅黑" panose="020B0503020204020204" charset="-122"/>
                        </a:rPr>
                        <a:t>973</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863</a:t>
                      </a:r>
                      <a:r>
                        <a:rPr lang="zh-CN" altLang="en-US" sz="1100" b="0" i="0" u="none" strike="noStrike" dirty="0">
                          <a:solidFill>
                            <a:srgbClr val="000000"/>
                          </a:solidFill>
                          <a:effectLst/>
                          <a:latin typeface="微软雅黑" panose="020B0503020204020204" charset="-122"/>
                          <a:ea typeface="微软雅黑" panose="020B0503020204020204" charset="-122"/>
                        </a:rPr>
                        <a:t>、国家支撑计划，重大专项（含子课题负责人），国家自然基金重点项目、重大国际合作项目、国家杰出青年基金项目和国家自然科学基金面上项目、青年基金、国家支撑项目子课题、</a:t>
                      </a:r>
                      <a:r>
                        <a:rPr lang="en-US" altLang="zh-CN" sz="1100" b="0" i="0" u="none" strike="noStrike" dirty="0">
                          <a:solidFill>
                            <a:srgbClr val="000000"/>
                          </a:solidFill>
                          <a:effectLst/>
                          <a:latin typeface="微软雅黑" panose="020B0503020204020204" charset="-122"/>
                          <a:ea typeface="微软雅黑" panose="020B0503020204020204" charset="-122"/>
                        </a:rPr>
                        <a:t>863</a:t>
                      </a:r>
                      <a:r>
                        <a:rPr lang="zh-CN" altLang="en-US" sz="1100" b="0" i="0" u="none" strike="noStrike" dirty="0">
                          <a:solidFill>
                            <a:srgbClr val="000000"/>
                          </a:solidFill>
                          <a:effectLst/>
                          <a:latin typeface="微软雅黑" panose="020B0503020204020204" charset="-122"/>
                          <a:ea typeface="微软雅黑" panose="020B0503020204020204" charset="-122"/>
                        </a:rPr>
                        <a:t>子课题等、科技部或卫生部重大专项子课题，以过去</a:t>
                      </a:r>
                      <a:r>
                        <a:rPr lang="en-US" altLang="zh-CN" sz="1100" b="0" i="0" u="none" strike="noStrike" dirty="0">
                          <a:solidFill>
                            <a:srgbClr val="000000"/>
                          </a:solidFill>
                          <a:effectLst/>
                          <a:latin typeface="微软雅黑" panose="020B0503020204020204" charset="-122"/>
                          <a:ea typeface="微软雅黑" panose="020B0503020204020204" charset="-122"/>
                        </a:rPr>
                        <a:t>3</a:t>
                      </a:r>
                      <a:r>
                        <a:rPr lang="zh-CN" altLang="en-US" sz="1100" b="0" i="0" u="none" strike="noStrike" dirty="0">
                          <a:solidFill>
                            <a:srgbClr val="000000"/>
                          </a:solidFill>
                          <a:effectLst/>
                          <a:latin typeface="微软雅黑" panose="020B0503020204020204" charset="-122"/>
                          <a:ea typeface="微软雅黑" panose="020B0503020204020204" charset="-122"/>
                        </a:rPr>
                        <a:t>年的数据为准。</a:t>
                      </a:r>
                      <a:br>
                        <a:rPr lang="zh-CN" altLang="en-US" sz="1100" b="0" i="0" u="none" strike="noStrike" dirty="0">
                          <a:solidFill>
                            <a:srgbClr val="000000"/>
                          </a:solidFill>
                          <a:effectLst/>
                          <a:latin typeface="微软雅黑" panose="020B0503020204020204" charset="-122"/>
                          <a:ea typeface="微软雅黑" panose="020B0503020204020204" charset="-122"/>
                        </a:rPr>
                      </a:br>
                      <a:r>
                        <a:rPr lang="en-US" altLang="zh-CN" sz="1100" b="0" i="0" u="none" strike="noStrike" dirty="0">
                          <a:solidFill>
                            <a:srgbClr val="000000"/>
                          </a:solidFill>
                          <a:effectLst/>
                          <a:latin typeface="微软雅黑" panose="020B0503020204020204" charset="-122"/>
                          <a:ea typeface="微软雅黑" panose="020B0503020204020204" charset="-122"/>
                        </a:rPr>
                        <a:t>--</a:t>
                      </a:r>
                      <a:r>
                        <a:rPr lang="zh-CN" altLang="en-US" sz="1100" b="0" i="0" u="none" strike="noStrike" dirty="0">
                          <a:solidFill>
                            <a:srgbClr val="000000"/>
                          </a:solidFill>
                          <a:effectLst/>
                          <a:latin typeface="微软雅黑" panose="020B0503020204020204" charset="-122"/>
                          <a:ea typeface="微软雅黑" panose="020B0503020204020204" charset="-122"/>
                        </a:rPr>
                        <a:t>外聘专家（无论全职、非全职）的课题、专利、论文、教材，署名该医院为第一作者单位（并且排名第一）或通讯作者，可计入得分；全聘专家既往在前一家医院的成果，不得分。</a:t>
                      </a:r>
                      <a:br>
                        <a:rPr lang="zh-CN" altLang="en-US" sz="1100" b="0" i="0" u="none" strike="noStrike" dirty="0">
                          <a:solidFill>
                            <a:srgbClr val="000000"/>
                          </a:solidFill>
                          <a:effectLst/>
                          <a:latin typeface="微软雅黑" panose="020B0503020204020204" charset="-122"/>
                          <a:ea typeface="微软雅黑" panose="020B0503020204020204" charset="-122"/>
                        </a:rPr>
                      </a:br>
                      <a:r>
                        <a:rPr lang="en-US" altLang="zh-CN" sz="1100" b="0" i="0" u="none" strike="noStrike" dirty="0">
                          <a:solidFill>
                            <a:srgbClr val="000000"/>
                          </a:solidFill>
                          <a:effectLst/>
                          <a:latin typeface="微软雅黑" panose="020B0503020204020204" charset="-122"/>
                          <a:ea typeface="微软雅黑" panose="020B0503020204020204" charset="-122"/>
                        </a:rPr>
                        <a:t>2.</a:t>
                      </a:r>
                      <a:r>
                        <a:rPr lang="zh-CN" altLang="en-US" sz="1100" b="0" i="0" u="none" strike="noStrike" dirty="0">
                          <a:solidFill>
                            <a:srgbClr val="000000"/>
                          </a:solidFill>
                          <a:effectLst/>
                          <a:latin typeface="微软雅黑" panose="020B0503020204020204" charset="-122"/>
                          <a:ea typeface="微软雅黑" panose="020B0503020204020204" charset="-122"/>
                        </a:rPr>
                        <a:t>检查方法：检查科室准备的包括项目名称、编号、级别的表格，由医院科研部门盖章确认。以取得最高级别课题得分。</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国家级课题 </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国家级项目子课题（</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a:t>
                      </a:r>
                      <a:br>
                        <a:rPr lang="zh-CN" altLang="en-US" sz="1100" b="0" i="0" u="none" strike="noStrike">
                          <a:solidFill>
                            <a:srgbClr val="000000"/>
                          </a:solidFill>
                          <a:effectLst/>
                          <a:latin typeface="微软雅黑" panose="020B0503020204020204" charset="-122"/>
                          <a:ea typeface="微软雅黑" panose="020B0503020204020204" charset="-122"/>
                        </a:rPr>
                      </a:br>
                      <a:r>
                        <a:rPr lang="zh-CN" altLang="en-US" sz="1100" b="0" i="0" u="none" strike="noStrike">
                          <a:solidFill>
                            <a:srgbClr val="000000"/>
                          </a:solidFill>
                          <a:effectLst/>
                          <a:latin typeface="微软雅黑" panose="020B0503020204020204" charset="-122"/>
                          <a:ea typeface="微软雅黑" panose="020B0503020204020204" charset="-122"/>
                        </a:rPr>
                        <a:t>参与国家级课题（</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无（</a:t>
                      </a:r>
                      <a:r>
                        <a:rPr lang="en-US" altLang="zh-CN" sz="1100" b="0" i="0" u="none" strike="noStrike" dirty="0">
                          <a:solidFill>
                            <a:srgbClr val="000000"/>
                          </a:solidFill>
                          <a:effectLst/>
                          <a:latin typeface="微软雅黑" panose="020B0503020204020204" charset="-122"/>
                          <a:ea typeface="微软雅黑" panose="020B0503020204020204" charset="-122"/>
                        </a:rPr>
                        <a:t>0</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0"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12" name="内容占位符 2"/>
          <p:cNvSpPr txBox="1"/>
          <p:nvPr/>
        </p:nvSpPr>
        <p:spPr>
          <a:xfrm>
            <a:off x="4460927" y="4336384"/>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
        <p:nvSpPr>
          <p:cNvPr id="3" name="标题 1"/>
          <p:cNvSpPr txBox="1"/>
          <p:nvPr/>
        </p:nvSpPr>
        <p:spPr>
          <a:xfrm>
            <a:off x="328475" y="176189"/>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教学和研究（肺癌与肺小结节相关）（</a:t>
            </a:r>
            <a:r>
              <a:rPr lang="en-US" altLang="zh-CN" dirty="0">
                <a:solidFill>
                  <a:srgbClr val="A60000"/>
                </a:solidFill>
                <a:latin typeface="微软雅黑" panose="020B0503020204020204" charset="-122"/>
                <a:ea typeface="微软雅黑" panose="020B0503020204020204" charset="-122"/>
              </a:rPr>
              <a:t>2/2</a:t>
            </a:r>
            <a:r>
              <a:rPr lang="zh-CN" altLang="en-US" dirty="0">
                <a:solidFill>
                  <a:srgbClr val="A60000"/>
                </a:solidFill>
                <a:latin typeface="微软雅黑" panose="020B0503020204020204" charset="-122"/>
                <a:ea typeface="微软雅黑" panose="020B0503020204020204" charset="-122"/>
              </a:rPr>
              <a:t>）</a:t>
            </a:r>
            <a:endParaRPr lang="zh-CN" altLang="en-US" dirty="0">
              <a:solidFill>
                <a:srgbClr val="A60000"/>
              </a:solidFill>
              <a:latin typeface="微软雅黑" panose="020B0503020204020204" charset="-122"/>
              <a:ea typeface="微软雅黑" panose="020B0503020204020204" charset="-122"/>
            </a:endParaRPr>
          </a:p>
          <a:p>
            <a:endParaRPr lang="zh-CN" altLang="en-US" dirty="0">
              <a:solidFill>
                <a:srgbClr val="A60000"/>
              </a:solidFill>
              <a:latin typeface="微软雅黑" panose="020B0503020204020204" charset="-122"/>
              <a:ea typeface="微软雅黑" panose="020B0503020204020204" charset="-122"/>
            </a:endParaRPr>
          </a:p>
        </p:txBody>
      </p:sp>
      <p:graphicFrame>
        <p:nvGraphicFramePr>
          <p:cNvPr id="4" name="表格 3"/>
          <p:cNvGraphicFramePr>
            <a:graphicFrameLocks noGrp="1"/>
          </p:cNvGraphicFramePr>
          <p:nvPr/>
        </p:nvGraphicFramePr>
        <p:xfrm>
          <a:off x="260195" y="824992"/>
          <a:ext cx="8623610" cy="1814437"/>
        </p:xfrm>
        <a:graphic>
          <a:graphicData uri="http://schemas.openxmlformats.org/drawingml/2006/table">
            <a:tbl>
              <a:tblPr/>
              <a:tblGrid>
                <a:gridCol w="1724722"/>
                <a:gridCol w="956243"/>
                <a:gridCol w="2893893"/>
                <a:gridCol w="561358"/>
                <a:gridCol w="900108"/>
                <a:gridCol w="987215"/>
                <a:gridCol w="600071"/>
              </a:tblGrid>
              <a:tr h="301251">
                <a:tc>
                  <a:txBody>
                    <a:bodyPr/>
                    <a:lstStyle/>
                    <a:p>
                      <a:pPr algn="l" fontAlgn="ctr"/>
                      <a:r>
                        <a:rPr lang="zh-CN" altLang="en-US" sz="1100" b="1" i="0" u="none" strike="noStrike">
                          <a:solidFill>
                            <a:srgbClr val="000000"/>
                          </a:solidFill>
                          <a:effectLst/>
                          <a:latin typeface="微软雅黑" panose="020B0503020204020204" charset="-122"/>
                          <a:ea typeface="微软雅黑" panose="020B0503020204020204" charset="-122"/>
                        </a:rPr>
                        <a:t>教学和研究考核指标</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实地认定场景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 </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hMerge="1">
                  <a:tcPr/>
                </a:tc>
              </a:tr>
              <a:tr h="391265">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全国多中心临床试验（</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3">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会议室材料准备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3">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检查标准：外聘专家（无论全职、非全职）的课题、专利、论文、教材，署名该医院为第一作者单位（并且排名第一）或通讯作者，可计入得分；全聘专家既往在前一家医院的成果，不得分。</a:t>
                      </a:r>
                      <a:br>
                        <a:rPr lang="zh-CN" altLang="en-US" sz="1100" b="0" i="0" u="none" strike="noStrike" dirty="0">
                          <a:solidFill>
                            <a:srgbClr val="000000"/>
                          </a:solidFill>
                          <a:effectLst/>
                          <a:latin typeface="微软雅黑" panose="020B0503020204020204" charset="-122"/>
                          <a:ea typeface="微软雅黑" panose="020B0503020204020204" charset="-122"/>
                        </a:rPr>
                      </a:br>
                      <a:r>
                        <a:rPr lang="en-US" altLang="zh-CN" sz="1100" b="0" i="0" u="none" strike="noStrike" dirty="0">
                          <a:solidFill>
                            <a:srgbClr val="000000"/>
                          </a:solidFill>
                          <a:effectLst/>
                          <a:latin typeface="微软雅黑" panose="020B0503020204020204" charset="-122"/>
                          <a:ea typeface="微软雅黑" panose="020B0503020204020204" charset="-122"/>
                        </a:rPr>
                        <a:t>2.</a:t>
                      </a:r>
                      <a:r>
                        <a:rPr lang="zh-CN" altLang="en-US" sz="1100" b="0" i="0" u="none" strike="noStrike" dirty="0">
                          <a:solidFill>
                            <a:srgbClr val="000000"/>
                          </a:solidFill>
                          <a:effectLst/>
                          <a:latin typeface="微软雅黑" panose="020B0503020204020204" charset="-122"/>
                          <a:ea typeface="微软雅黑" panose="020B0503020204020204" charset="-122"/>
                        </a:rPr>
                        <a:t>检查方法：以过去</a:t>
                      </a:r>
                      <a:r>
                        <a:rPr lang="en-US" altLang="zh-CN" sz="1100" b="0" i="0" u="none" strike="noStrike" dirty="0">
                          <a:solidFill>
                            <a:srgbClr val="000000"/>
                          </a:solidFill>
                          <a:effectLst/>
                          <a:latin typeface="微软雅黑" panose="020B0503020204020204" charset="-122"/>
                          <a:ea typeface="微软雅黑" panose="020B0503020204020204" charset="-122"/>
                        </a:rPr>
                        <a:t>3</a:t>
                      </a:r>
                      <a:r>
                        <a:rPr lang="zh-CN" altLang="en-US" sz="1100" b="0" i="0" u="none" strike="noStrike" dirty="0">
                          <a:solidFill>
                            <a:srgbClr val="000000"/>
                          </a:solidFill>
                          <a:effectLst/>
                          <a:latin typeface="微软雅黑" panose="020B0503020204020204" charset="-122"/>
                          <a:ea typeface="微软雅黑" panose="020B0503020204020204" charset="-122"/>
                        </a:rPr>
                        <a:t>年的数据为准，以医院机构提供</a:t>
                      </a:r>
                      <a:r>
                        <a:rPr lang="en-US" altLang="zh-CN" sz="1100" b="0" i="0" u="none" strike="noStrike" dirty="0">
                          <a:solidFill>
                            <a:srgbClr val="000000"/>
                          </a:solidFill>
                          <a:effectLst/>
                          <a:latin typeface="微软雅黑" panose="020B0503020204020204" charset="-122"/>
                          <a:ea typeface="微软雅黑" panose="020B0503020204020204" charset="-122"/>
                        </a:rPr>
                        <a:t>3</a:t>
                      </a:r>
                      <a:r>
                        <a:rPr lang="zh-CN" altLang="en-US" sz="1100" b="0" i="0" u="none" strike="noStrike" dirty="0">
                          <a:solidFill>
                            <a:srgbClr val="000000"/>
                          </a:solidFill>
                          <a:effectLst/>
                          <a:latin typeface="微软雅黑" panose="020B0503020204020204" charset="-122"/>
                          <a:ea typeface="微软雅黑" panose="020B0503020204020204" charset="-122"/>
                        </a:rPr>
                        <a:t>年内的药物或器械临床试验证明，参与非药物临床试验项目，必要时出具合同，联合发表论文来衡量。</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牵头（</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参与（</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无（</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91265">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中文核心期刊论文数（</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5</a:t>
                      </a:r>
                      <a:r>
                        <a:rPr lang="zh-CN" altLang="en-US" sz="1100" b="0" i="0" u="none" strike="noStrike">
                          <a:solidFill>
                            <a:srgbClr val="000000"/>
                          </a:solidFill>
                          <a:effectLst/>
                          <a:latin typeface="微软雅黑" panose="020B0503020204020204" charset="-122"/>
                          <a:ea typeface="微软雅黑" panose="020B0503020204020204" charset="-122"/>
                        </a:rPr>
                        <a:t>篇（</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[3,5)</a:t>
                      </a:r>
                      <a:r>
                        <a:rPr lang="zh-CN" altLang="en-US" sz="1100" b="0" i="0" u="none" strike="noStrike">
                          <a:solidFill>
                            <a:srgbClr val="000000"/>
                          </a:solidFill>
                          <a:effectLst/>
                          <a:latin typeface="微软雅黑" panose="020B0503020204020204" charset="-122"/>
                          <a:ea typeface="微软雅黑" panose="020B0503020204020204" charset="-122"/>
                        </a:rPr>
                        <a:t>篇（</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[1,3)</a:t>
                      </a:r>
                      <a:r>
                        <a:rPr lang="zh-CN" altLang="en-US" sz="1100" b="0" i="0" u="none" strike="noStrike">
                          <a:solidFill>
                            <a:srgbClr val="000000"/>
                          </a:solidFill>
                          <a:effectLst/>
                          <a:latin typeface="微软雅黑" panose="020B0503020204020204" charset="-122"/>
                          <a:ea typeface="微软雅黑" panose="020B0503020204020204" charset="-122"/>
                        </a:rPr>
                        <a:t>篇（</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无（</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559363">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肺癌</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肺结节中科院</a:t>
                      </a:r>
                      <a:r>
                        <a:rPr lang="en-US" altLang="zh-CN" sz="1100" b="0" i="0" u="none" strike="noStrike">
                          <a:solidFill>
                            <a:srgbClr val="000000"/>
                          </a:solidFill>
                          <a:effectLst/>
                          <a:latin typeface="微软雅黑" panose="020B0503020204020204" charset="-122"/>
                          <a:ea typeface="微软雅黑" panose="020B0503020204020204" charset="-122"/>
                        </a:rPr>
                        <a:t>JCR</a:t>
                      </a:r>
                      <a:r>
                        <a:rPr lang="zh-CN" altLang="en-US" sz="1100" b="0" i="0" u="none" strike="noStrike">
                          <a:solidFill>
                            <a:srgbClr val="000000"/>
                          </a:solidFill>
                          <a:effectLst/>
                          <a:latin typeface="微软雅黑" panose="020B0503020204020204" charset="-122"/>
                          <a:ea typeface="微软雅黑" panose="020B0503020204020204" charset="-122"/>
                        </a:rPr>
                        <a:t>一区</a:t>
                      </a:r>
                      <a:r>
                        <a:rPr lang="en-US" altLang="zh-CN" sz="1100" b="0" i="0" u="none" strike="noStrike">
                          <a:solidFill>
                            <a:srgbClr val="000000"/>
                          </a:solidFill>
                          <a:effectLst/>
                          <a:latin typeface="微软雅黑" panose="020B0503020204020204" charset="-122"/>
                          <a:ea typeface="微软雅黑" panose="020B0503020204020204" charset="-122"/>
                        </a:rPr>
                        <a:t>/</a:t>
                      </a:r>
                      <a:r>
                        <a:rPr lang="zh-CN" altLang="en-US" sz="1100" b="0" i="0" u="none" strike="noStrike">
                          <a:solidFill>
                            <a:srgbClr val="000000"/>
                          </a:solidFill>
                          <a:effectLst/>
                          <a:latin typeface="微软雅黑" panose="020B0503020204020204" charset="-122"/>
                          <a:ea typeface="微软雅黑" panose="020B0503020204020204" charset="-122"/>
                        </a:rPr>
                        <a:t>二区论文数（近</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年以第一作者或通讯作者发表） </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5</a:t>
                      </a:r>
                      <a:r>
                        <a:rPr lang="zh-CN" altLang="en-US" sz="1100" b="0" i="0" u="none" strike="noStrike">
                          <a:solidFill>
                            <a:srgbClr val="000000"/>
                          </a:solidFill>
                          <a:effectLst/>
                          <a:latin typeface="微软雅黑" panose="020B0503020204020204" charset="-122"/>
                          <a:ea typeface="微软雅黑" panose="020B0503020204020204" charset="-122"/>
                        </a:rPr>
                        <a:t>篇（</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[3,5)</a:t>
                      </a:r>
                      <a:r>
                        <a:rPr lang="zh-CN" altLang="en-US" sz="1100" b="0" i="0" u="none" strike="noStrike">
                          <a:solidFill>
                            <a:srgbClr val="000000"/>
                          </a:solidFill>
                          <a:effectLst/>
                          <a:latin typeface="微软雅黑" panose="020B0503020204020204" charset="-122"/>
                          <a:ea typeface="微软雅黑" panose="020B0503020204020204" charset="-122"/>
                        </a:rPr>
                        <a:t>篇（</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[1,3)</a:t>
                      </a:r>
                      <a:r>
                        <a:rPr lang="zh-CN" altLang="en-US" sz="1100" b="0" i="0" u="none" strike="noStrike">
                          <a:solidFill>
                            <a:srgbClr val="000000"/>
                          </a:solidFill>
                          <a:effectLst/>
                          <a:latin typeface="微软雅黑" panose="020B0503020204020204" charset="-122"/>
                          <a:ea typeface="微软雅黑" panose="020B0503020204020204" charset="-122"/>
                        </a:rPr>
                        <a:t>篇（</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无（</a:t>
                      </a:r>
                      <a:r>
                        <a:rPr lang="en-US" altLang="zh-CN" sz="1100" b="0" i="0" u="none" strike="noStrike" dirty="0">
                          <a:solidFill>
                            <a:srgbClr val="000000"/>
                          </a:solidFill>
                          <a:effectLst/>
                          <a:latin typeface="微软雅黑" panose="020B0503020204020204" charset="-122"/>
                          <a:ea typeface="微软雅黑" panose="020B0503020204020204" charset="-122"/>
                        </a:rPr>
                        <a:t>0</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426" marR="4426" marT="44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5715" imgH="5715" progId="TCLayout.ActiveDocument.1">
                  <p:embed/>
                </p:oleObj>
              </mc:Choice>
              <mc:Fallback>
                <p:oleObj name="think-cell 幻灯片" r:id="rId2" imgW="5715" imgH="5715"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10" name="灯片编号占位符 2"/>
          <p:cNvSpPr>
            <a:spLocks noGrp="1"/>
          </p:cNvSpPr>
          <p:nvPr>
            <p:ph type="sldNum" sz="quarter" idx="4"/>
          </p:nvPr>
        </p:nvSpPr>
        <p:spPr>
          <a:xfrm>
            <a:off x="318375" y="4846754"/>
            <a:ext cx="396000" cy="162000"/>
          </a:xfrm>
        </p:spPr>
        <p:txBody>
          <a:bodyPr/>
          <a:lstStyle/>
          <a:p>
            <a:fld id="{3C4F54F3-C349-4609-AFEE-01462D5C7942}" type="slidenum">
              <a:rPr lang="en-GB" smtClean="0"/>
            </a:fld>
            <a:endParaRPr lang="en-GB" dirty="0"/>
          </a:p>
        </p:txBody>
      </p:sp>
      <p:sp>
        <p:nvSpPr>
          <p:cNvPr id="12" name="内容占位符 2"/>
          <p:cNvSpPr txBox="1"/>
          <p:nvPr/>
        </p:nvSpPr>
        <p:spPr>
          <a:xfrm>
            <a:off x="3780455" y="3956750"/>
            <a:ext cx="4683295"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b="1" dirty="0">
                <a:highlight>
                  <a:srgbClr val="FFFF00"/>
                </a:highlight>
                <a:latin typeface="微软雅黑" panose="020B0503020204020204" charset="-122"/>
                <a:ea typeface="微软雅黑" panose="020B0503020204020204" charset="-122"/>
              </a:rPr>
              <a:t>需含医院材料证明，图文并茂</a:t>
            </a:r>
            <a:endParaRPr lang="en-US" altLang="zh-CN" sz="2000" b="1" dirty="0">
              <a:highlight>
                <a:srgbClr val="FFFF00"/>
              </a:highlight>
              <a:latin typeface="微软雅黑" panose="020B0503020204020204" charset="-122"/>
              <a:ea typeface="微软雅黑" panose="020B0503020204020204" charset="-122"/>
            </a:endParaRPr>
          </a:p>
        </p:txBody>
      </p:sp>
      <p:sp>
        <p:nvSpPr>
          <p:cNvPr id="3" name="标题 1"/>
          <p:cNvSpPr txBox="1"/>
          <p:nvPr/>
        </p:nvSpPr>
        <p:spPr>
          <a:xfrm>
            <a:off x="328475" y="176189"/>
            <a:ext cx="7886700" cy="497205"/>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zh-CN" altLang="en-US" dirty="0">
                <a:solidFill>
                  <a:srgbClr val="A60000"/>
                </a:solidFill>
                <a:latin typeface="微软雅黑" panose="020B0503020204020204" charset="-122"/>
                <a:ea typeface="微软雅黑" panose="020B0503020204020204" charset="-122"/>
              </a:rPr>
              <a:t>人才培养</a:t>
            </a:r>
            <a:endParaRPr lang="zh-CN" altLang="en-US" dirty="0">
              <a:solidFill>
                <a:srgbClr val="A60000"/>
              </a:solidFill>
              <a:latin typeface="微软雅黑" panose="020B0503020204020204" charset="-122"/>
              <a:ea typeface="微软雅黑" panose="020B0503020204020204" charset="-122"/>
            </a:endParaRPr>
          </a:p>
        </p:txBody>
      </p:sp>
      <p:graphicFrame>
        <p:nvGraphicFramePr>
          <p:cNvPr id="5" name="表格 4"/>
          <p:cNvGraphicFramePr>
            <a:graphicFrameLocks noGrp="1"/>
          </p:cNvGraphicFramePr>
          <p:nvPr/>
        </p:nvGraphicFramePr>
        <p:xfrm>
          <a:off x="178420" y="682578"/>
          <a:ext cx="8549267" cy="1889172"/>
        </p:xfrm>
        <a:graphic>
          <a:graphicData uri="http://schemas.openxmlformats.org/drawingml/2006/table">
            <a:tbl>
              <a:tblPr/>
              <a:tblGrid>
                <a:gridCol w="572935"/>
                <a:gridCol w="846986"/>
                <a:gridCol w="1442225"/>
                <a:gridCol w="3271024"/>
                <a:gridCol w="431181"/>
                <a:gridCol w="773151"/>
                <a:gridCol w="656734"/>
                <a:gridCol w="555031"/>
              </a:tblGrid>
              <a:tr h="304861">
                <a:tc gridSpan="2">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人才培养</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实地认定场景</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200" b="1" i="0" u="none" strike="noStrike">
                          <a:solidFill>
                            <a:srgbClr val="FFFFFF"/>
                          </a:solidFill>
                          <a:effectLst/>
                          <a:latin typeface="微软雅黑" panose="020B0503020204020204" charset="-122"/>
                          <a:ea typeface="微软雅黑" panose="020B0503020204020204" charset="-122"/>
                        </a:rPr>
                        <a:t>自评</a:t>
                      </a:r>
                      <a:endParaRPr lang="zh-CN" altLang="en-US" sz="1200" b="1" i="0" u="none" strike="noStrike">
                        <a:solidFill>
                          <a:srgbClr val="FFFFFF"/>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200" b="1" i="0" u="none" strike="noStrike">
                          <a:solidFill>
                            <a:srgbClr val="000000"/>
                          </a:solidFill>
                          <a:effectLst/>
                          <a:latin typeface="微软雅黑" panose="020B0503020204020204" charset="-122"/>
                          <a:ea typeface="微软雅黑" panose="020B0503020204020204" charset="-122"/>
                        </a:rPr>
                        <a:t>评分标准</a:t>
                      </a:r>
                      <a:endParaRPr lang="zh-CN" altLang="en-US" sz="1200" b="1"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hMerge="1">
                  <a:tcPr/>
                </a:tc>
              </a:tr>
              <a:tr h="595228">
                <a:tc>
                  <a:txBody>
                    <a:bodyPr/>
                    <a:lstStyle/>
                    <a:p>
                      <a:pPr algn="ctr" fontAlgn="ctr"/>
                      <a:r>
                        <a:rPr lang="zh-CN" altLang="en-US" sz="1200" b="0" i="0" u="none" strike="noStrike">
                          <a:solidFill>
                            <a:srgbClr val="000000"/>
                          </a:solidFill>
                          <a:effectLst/>
                          <a:latin typeface="微软雅黑" panose="020B0503020204020204" charset="-122"/>
                          <a:ea typeface="微软雅黑" panose="020B0503020204020204" charset="-122"/>
                        </a:rPr>
                        <a:t>专项培训</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200" b="0" i="0" u="none" strike="noStrike">
                          <a:solidFill>
                            <a:srgbClr val="000000"/>
                          </a:solidFill>
                          <a:effectLst/>
                          <a:latin typeface="微软雅黑" panose="020B0503020204020204" charset="-122"/>
                          <a:ea typeface="微软雅黑" panose="020B0503020204020204" charset="-122"/>
                        </a:rPr>
                        <a:t>肺癌及肺结节规范化培训课程</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ctr" fontAlgn="ctr"/>
                      <a:r>
                        <a:rPr lang="zh-CN" altLang="en-US" sz="1200" b="0" i="0" u="none" strike="noStrike" dirty="0">
                          <a:solidFill>
                            <a:srgbClr val="000000"/>
                          </a:solidFill>
                          <a:effectLst/>
                          <a:latin typeface="微软雅黑" panose="020B0503020204020204" charset="-122"/>
                          <a:ea typeface="微软雅黑" panose="020B0503020204020204" charset="-122"/>
                        </a:rPr>
                        <a:t>会议室资料准备</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1200" b="0" i="0" u="none" strike="noStrike">
                          <a:solidFill>
                            <a:srgbClr val="000000"/>
                          </a:solidFill>
                          <a:effectLst/>
                          <a:latin typeface="微软雅黑" panose="020B0503020204020204" charset="-122"/>
                          <a:ea typeface="微软雅黑" panose="020B0503020204020204" charset="-122"/>
                        </a:rPr>
                        <a:t>1.</a:t>
                      </a:r>
                      <a:r>
                        <a:rPr lang="zh-CN" altLang="en-US" sz="1200" b="0" i="0" u="none" strike="noStrike">
                          <a:solidFill>
                            <a:srgbClr val="000000"/>
                          </a:solidFill>
                          <a:effectLst/>
                          <a:latin typeface="微软雅黑" panose="020B0503020204020204" charset="-122"/>
                          <a:ea typeface="微软雅黑" panose="020B0503020204020204" charset="-122"/>
                        </a:rPr>
                        <a:t>检查标准：科室内有</a:t>
                      </a:r>
                      <a:r>
                        <a:rPr lang="en-US" altLang="zh-CN" sz="1200" b="0" i="0" u="none" strike="noStrike">
                          <a:solidFill>
                            <a:srgbClr val="000000"/>
                          </a:solidFill>
                          <a:effectLst/>
                          <a:latin typeface="微软雅黑" panose="020B0503020204020204" charset="-122"/>
                          <a:ea typeface="微软雅黑" panose="020B0503020204020204" charset="-122"/>
                        </a:rPr>
                        <a:t>20%</a:t>
                      </a:r>
                      <a:r>
                        <a:rPr lang="zh-CN" altLang="en-US" sz="1200" b="0" i="0" u="none" strike="noStrike">
                          <a:solidFill>
                            <a:srgbClr val="000000"/>
                          </a:solidFill>
                          <a:effectLst/>
                          <a:latin typeface="微软雅黑" panose="020B0503020204020204" charset="-122"/>
                          <a:ea typeface="微软雅黑" panose="020B0503020204020204" charset="-122"/>
                        </a:rPr>
                        <a:t>的医师完成培训课程</a:t>
                      </a:r>
                      <a:br>
                        <a:rPr lang="zh-CN" altLang="en-US" sz="1200" b="0" i="0" u="none" strike="noStrike">
                          <a:solidFill>
                            <a:srgbClr val="000000"/>
                          </a:solidFill>
                          <a:effectLst/>
                          <a:latin typeface="微软雅黑" panose="020B0503020204020204" charset="-122"/>
                          <a:ea typeface="微软雅黑" panose="020B0503020204020204" charset="-122"/>
                        </a:rPr>
                      </a:br>
                      <a:r>
                        <a:rPr lang="en-US" altLang="zh-CN" sz="1200" b="0" i="0" u="none" strike="noStrike">
                          <a:solidFill>
                            <a:srgbClr val="000000"/>
                          </a:solidFill>
                          <a:effectLst/>
                          <a:latin typeface="微软雅黑" panose="020B0503020204020204" charset="-122"/>
                          <a:ea typeface="微软雅黑" panose="020B0503020204020204" charset="-122"/>
                        </a:rPr>
                        <a:t>2.</a:t>
                      </a:r>
                      <a:r>
                        <a:rPr lang="zh-CN" altLang="en-US" sz="1200" b="0" i="0" u="none" strike="noStrike">
                          <a:solidFill>
                            <a:srgbClr val="000000"/>
                          </a:solidFill>
                          <a:effectLst/>
                          <a:latin typeface="微软雅黑" panose="020B0503020204020204" charset="-122"/>
                          <a:ea typeface="微软雅黑" panose="020B0503020204020204" charset="-122"/>
                        </a:rPr>
                        <a:t>检查方法：网站后台统计申报单位参加培训课程的次数</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2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200" b="0" i="0" u="none" strike="noStrike">
                          <a:solidFill>
                            <a:srgbClr val="000000"/>
                          </a:solidFill>
                          <a:effectLst/>
                          <a:latin typeface="微软雅黑" panose="020B0503020204020204" charset="-122"/>
                          <a:ea typeface="微软雅黑" panose="020B0503020204020204" charset="-122"/>
                        </a:rPr>
                        <a:t>完成全部培训课程（</a:t>
                      </a:r>
                      <a:r>
                        <a:rPr lang="en-US" altLang="zh-CN" sz="1200" b="0" i="0" u="none" strike="noStrike">
                          <a:solidFill>
                            <a:srgbClr val="000000"/>
                          </a:solidFill>
                          <a:effectLst/>
                          <a:latin typeface="微软雅黑" panose="020B0503020204020204" charset="-122"/>
                          <a:ea typeface="微软雅黑" panose="020B0503020204020204" charset="-122"/>
                        </a:rPr>
                        <a:t>2</a:t>
                      </a:r>
                      <a:r>
                        <a:rPr lang="zh-CN" altLang="en-US" sz="1200" b="0" i="0" u="none" strike="noStrike">
                          <a:solidFill>
                            <a:srgbClr val="000000"/>
                          </a:solidFill>
                          <a:effectLst/>
                          <a:latin typeface="微软雅黑" panose="020B0503020204020204" charset="-122"/>
                          <a:ea typeface="微软雅黑" panose="020B0503020204020204" charset="-122"/>
                        </a:rPr>
                        <a:t>）</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200" b="0" i="0" u="none" strike="noStrike">
                          <a:solidFill>
                            <a:srgbClr val="000000"/>
                          </a:solidFill>
                          <a:effectLst/>
                          <a:latin typeface="微软雅黑" panose="020B0503020204020204" charset="-122"/>
                          <a:ea typeface="微软雅黑" panose="020B0503020204020204" charset="-122"/>
                        </a:rPr>
                        <a:t>未完成全部课程（</a:t>
                      </a:r>
                      <a:r>
                        <a:rPr lang="en-US" altLang="zh-CN" sz="1200" b="0" i="0" u="none" strike="noStrike">
                          <a:solidFill>
                            <a:srgbClr val="000000"/>
                          </a:solidFill>
                          <a:effectLst/>
                          <a:latin typeface="微软雅黑" panose="020B0503020204020204" charset="-122"/>
                          <a:ea typeface="微软雅黑" panose="020B0503020204020204" charset="-122"/>
                        </a:rPr>
                        <a:t>0</a:t>
                      </a:r>
                      <a:r>
                        <a:rPr lang="zh-CN" altLang="en-US" sz="1200" b="0" i="0" u="none" strike="noStrike">
                          <a:solidFill>
                            <a:srgbClr val="000000"/>
                          </a:solidFill>
                          <a:effectLst/>
                          <a:latin typeface="微软雅黑" panose="020B0503020204020204" charset="-122"/>
                          <a:ea typeface="微软雅黑" panose="020B0503020204020204" charset="-122"/>
                        </a:rPr>
                        <a:t>）</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200" b="0" i="0" u="none" strike="noStrike">
                          <a:solidFill>
                            <a:srgbClr val="000000"/>
                          </a:solidFill>
                          <a:effectLst/>
                          <a:latin typeface="微软雅黑" panose="020B0503020204020204" charset="-122"/>
                          <a:ea typeface="微软雅黑" panose="020B0503020204020204" charset="-122"/>
                        </a:rPr>
                        <a:t>　</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989083">
                <a:tc>
                  <a:txBody>
                    <a:bodyPr/>
                    <a:lstStyle/>
                    <a:p>
                      <a:pPr algn="ctr" fontAlgn="ctr"/>
                      <a:r>
                        <a:rPr lang="zh-CN" altLang="en-US" sz="1200" b="0" i="0" u="none" strike="noStrike" dirty="0">
                          <a:solidFill>
                            <a:srgbClr val="000000"/>
                          </a:solidFill>
                          <a:effectLst/>
                          <a:latin typeface="微软雅黑" panose="020B0503020204020204" charset="-122"/>
                          <a:ea typeface="微软雅黑" panose="020B0503020204020204" charset="-122"/>
                        </a:rPr>
                        <a:t>人才培养</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200" b="0" i="0" u="none" strike="noStrike">
                          <a:solidFill>
                            <a:srgbClr val="000000"/>
                          </a:solidFill>
                          <a:effectLst/>
                          <a:latin typeface="微软雅黑" panose="020B0503020204020204" charset="-122"/>
                          <a:ea typeface="微软雅黑" panose="020B0503020204020204" charset="-122"/>
                        </a:rPr>
                        <a:t>学科带头人是否全国学组成员</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vMerge="1">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1200" b="0" i="0" u="none" strike="noStrike">
                          <a:solidFill>
                            <a:srgbClr val="000000"/>
                          </a:solidFill>
                          <a:effectLst/>
                          <a:latin typeface="微软雅黑" panose="020B0503020204020204" charset="-122"/>
                          <a:ea typeface="微软雅黑" panose="020B0503020204020204" charset="-122"/>
                        </a:rPr>
                        <a:t>1. </a:t>
                      </a:r>
                      <a:r>
                        <a:rPr lang="zh-CN" altLang="en-US" sz="1200" b="0" i="0" u="none" strike="noStrike">
                          <a:solidFill>
                            <a:srgbClr val="000000"/>
                          </a:solidFill>
                          <a:effectLst/>
                          <a:latin typeface="微软雅黑" panose="020B0503020204020204" charset="-122"/>
                          <a:ea typeface="微软雅黑" panose="020B0503020204020204" charset="-122"/>
                        </a:rPr>
                        <a:t>检查标准：科室成员进入国家级或省或市级肺癌学组，以</a:t>
                      </a:r>
                      <a:r>
                        <a:rPr lang="en-US" altLang="zh-CN" sz="1200" b="0" i="0" u="none" strike="noStrike">
                          <a:solidFill>
                            <a:srgbClr val="000000"/>
                          </a:solidFill>
                          <a:effectLst/>
                          <a:latin typeface="微软雅黑" panose="020B0503020204020204" charset="-122"/>
                          <a:ea typeface="微软雅黑" panose="020B0503020204020204" charset="-122"/>
                        </a:rPr>
                        <a:t>CTS\CACP\CSCO\CACA</a:t>
                      </a:r>
                      <a:r>
                        <a:rPr lang="zh-CN" altLang="en-US" sz="1200" b="0" i="0" u="none" strike="noStrike">
                          <a:solidFill>
                            <a:srgbClr val="000000"/>
                          </a:solidFill>
                          <a:effectLst/>
                          <a:latin typeface="微软雅黑" panose="020B0503020204020204" charset="-122"/>
                          <a:ea typeface="微软雅黑" panose="020B0503020204020204" charset="-122"/>
                        </a:rPr>
                        <a:t>学协会为准</a:t>
                      </a:r>
                      <a:br>
                        <a:rPr lang="zh-CN" altLang="en-US" sz="1200" b="0" i="0" u="none" strike="noStrike">
                          <a:solidFill>
                            <a:srgbClr val="000000"/>
                          </a:solidFill>
                          <a:effectLst/>
                          <a:latin typeface="微软雅黑" panose="020B0503020204020204" charset="-122"/>
                          <a:ea typeface="微软雅黑" panose="020B0503020204020204" charset="-122"/>
                        </a:rPr>
                      </a:br>
                      <a:r>
                        <a:rPr lang="en-US" altLang="zh-CN" sz="1200" b="0" i="0" u="none" strike="noStrike">
                          <a:solidFill>
                            <a:srgbClr val="000000"/>
                          </a:solidFill>
                          <a:effectLst/>
                          <a:latin typeface="微软雅黑" panose="020B0503020204020204" charset="-122"/>
                          <a:ea typeface="微软雅黑" panose="020B0503020204020204" charset="-122"/>
                        </a:rPr>
                        <a:t>2.</a:t>
                      </a:r>
                      <a:r>
                        <a:rPr lang="zh-CN" altLang="en-US" sz="1200" b="0" i="0" u="none" strike="noStrike">
                          <a:solidFill>
                            <a:srgbClr val="000000"/>
                          </a:solidFill>
                          <a:effectLst/>
                          <a:latin typeface="微软雅黑" panose="020B0503020204020204" charset="-122"/>
                          <a:ea typeface="微软雅黑" panose="020B0503020204020204" charset="-122"/>
                        </a:rPr>
                        <a:t>检查方法：可以多人得分，个人以最高任职得分，能出具学会官网截图证明，聘书等证明为准。临聘专家不得分。</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altLang="zh-CN" sz="12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200" b="0" i="0" u="none" strike="noStrike">
                          <a:solidFill>
                            <a:srgbClr val="000000"/>
                          </a:solidFill>
                          <a:effectLst/>
                          <a:latin typeface="微软雅黑" panose="020B0503020204020204" charset="-122"/>
                          <a:ea typeface="微软雅黑" panose="020B0503020204020204" charset="-122"/>
                        </a:rPr>
                        <a:t>国家级（</a:t>
                      </a:r>
                      <a:r>
                        <a:rPr lang="en-US" altLang="zh-CN" sz="1200" b="0" i="0" u="none" strike="noStrike">
                          <a:solidFill>
                            <a:srgbClr val="000000"/>
                          </a:solidFill>
                          <a:effectLst/>
                          <a:latin typeface="微软雅黑" panose="020B0503020204020204" charset="-122"/>
                          <a:ea typeface="微软雅黑" panose="020B0503020204020204" charset="-122"/>
                        </a:rPr>
                        <a:t>2</a:t>
                      </a:r>
                      <a:r>
                        <a:rPr lang="zh-CN" altLang="en-US" sz="1200" b="0" i="0" u="none" strike="noStrike">
                          <a:solidFill>
                            <a:srgbClr val="000000"/>
                          </a:solidFill>
                          <a:effectLst/>
                          <a:latin typeface="微软雅黑" panose="020B0503020204020204" charset="-122"/>
                          <a:ea typeface="微软雅黑" panose="020B0503020204020204" charset="-122"/>
                        </a:rPr>
                        <a:t>）</a:t>
                      </a:r>
                      <a:br>
                        <a:rPr lang="zh-CN" altLang="en-US" sz="1200" b="0" i="0" u="none" strike="noStrike">
                          <a:solidFill>
                            <a:srgbClr val="000000"/>
                          </a:solidFill>
                          <a:effectLst/>
                          <a:latin typeface="微软雅黑" panose="020B0503020204020204" charset="-122"/>
                          <a:ea typeface="微软雅黑" panose="020B0503020204020204" charset="-122"/>
                        </a:rPr>
                      </a:br>
                      <a:r>
                        <a:rPr lang="zh-CN" altLang="en-US" sz="1200" b="0" i="0" u="none" strike="noStrike">
                          <a:solidFill>
                            <a:srgbClr val="000000"/>
                          </a:solidFill>
                          <a:effectLst/>
                          <a:latin typeface="微软雅黑" panose="020B0503020204020204" charset="-122"/>
                          <a:ea typeface="微软雅黑" panose="020B0503020204020204" charset="-122"/>
                        </a:rPr>
                        <a:t>省级（</a:t>
                      </a:r>
                      <a:r>
                        <a:rPr lang="en-US" altLang="zh-CN" sz="1200" b="0" i="0" u="none" strike="noStrike">
                          <a:solidFill>
                            <a:srgbClr val="000000"/>
                          </a:solidFill>
                          <a:effectLst/>
                          <a:latin typeface="微软雅黑" panose="020B0503020204020204" charset="-122"/>
                          <a:ea typeface="微软雅黑" panose="020B0503020204020204" charset="-122"/>
                        </a:rPr>
                        <a:t>1</a:t>
                      </a:r>
                      <a:r>
                        <a:rPr lang="zh-CN" altLang="en-US" sz="1200" b="0" i="0" u="none" strike="noStrike">
                          <a:solidFill>
                            <a:srgbClr val="000000"/>
                          </a:solidFill>
                          <a:effectLst/>
                          <a:latin typeface="微软雅黑" panose="020B0503020204020204" charset="-122"/>
                          <a:ea typeface="微软雅黑" panose="020B0503020204020204" charset="-122"/>
                        </a:rPr>
                        <a:t>）</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200" b="0" i="0" u="none" strike="noStrike">
                          <a:solidFill>
                            <a:srgbClr val="000000"/>
                          </a:solidFill>
                          <a:effectLst/>
                          <a:latin typeface="微软雅黑" panose="020B0503020204020204" charset="-122"/>
                          <a:ea typeface="微软雅黑" panose="020B0503020204020204" charset="-122"/>
                        </a:rPr>
                        <a:t>地市级（</a:t>
                      </a:r>
                      <a:r>
                        <a:rPr lang="en-US" altLang="zh-CN" sz="1200" b="0" i="0" u="none" strike="noStrike">
                          <a:solidFill>
                            <a:srgbClr val="000000"/>
                          </a:solidFill>
                          <a:effectLst/>
                          <a:latin typeface="微软雅黑" panose="020B0503020204020204" charset="-122"/>
                          <a:ea typeface="微软雅黑" panose="020B0503020204020204" charset="-122"/>
                        </a:rPr>
                        <a:t>0.5</a:t>
                      </a:r>
                      <a:r>
                        <a:rPr lang="zh-CN" altLang="en-US" sz="1200" b="0" i="0" u="none" strike="noStrike">
                          <a:solidFill>
                            <a:srgbClr val="000000"/>
                          </a:solidFill>
                          <a:effectLst/>
                          <a:latin typeface="微软雅黑" panose="020B0503020204020204" charset="-122"/>
                          <a:ea typeface="微软雅黑" panose="020B0503020204020204" charset="-122"/>
                        </a:rPr>
                        <a:t>）</a:t>
                      </a:r>
                      <a:br>
                        <a:rPr lang="zh-CN" altLang="en-US" sz="1200" b="0" i="0" u="none" strike="noStrike">
                          <a:solidFill>
                            <a:srgbClr val="000000"/>
                          </a:solidFill>
                          <a:effectLst/>
                          <a:latin typeface="微软雅黑" panose="020B0503020204020204" charset="-122"/>
                          <a:ea typeface="微软雅黑" panose="020B0503020204020204" charset="-122"/>
                        </a:rPr>
                      </a:b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200" b="0" i="0" u="none" strike="noStrike" dirty="0">
                          <a:solidFill>
                            <a:srgbClr val="000000"/>
                          </a:solidFill>
                          <a:effectLst/>
                          <a:latin typeface="微软雅黑" panose="020B0503020204020204" charset="-122"/>
                          <a:ea typeface="微软雅黑" panose="020B0503020204020204" charset="-122"/>
                        </a:rPr>
                        <a:t>无（</a:t>
                      </a:r>
                      <a:r>
                        <a:rPr lang="en-US" altLang="zh-CN" sz="1200" b="0" i="0" u="none" strike="noStrike" dirty="0">
                          <a:solidFill>
                            <a:srgbClr val="000000"/>
                          </a:solidFill>
                          <a:effectLst/>
                          <a:latin typeface="微软雅黑" panose="020B0503020204020204" charset="-122"/>
                          <a:ea typeface="微软雅黑" panose="020B0503020204020204" charset="-122"/>
                        </a:rPr>
                        <a:t>0</a:t>
                      </a:r>
                      <a:r>
                        <a:rPr lang="zh-CN" altLang="en-US" sz="1200" b="0" i="0" u="none" strike="noStrike" dirty="0">
                          <a:solidFill>
                            <a:srgbClr val="000000"/>
                          </a:solidFill>
                          <a:effectLst/>
                          <a:latin typeface="微软雅黑" panose="020B0503020204020204" charset="-122"/>
                          <a:ea typeface="微软雅黑" panose="020B0503020204020204" charset="-122"/>
                        </a:rPr>
                        <a:t>）</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4129" marR="4129" marT="41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016000" y="1895302"/>
            <a:ext cx="7112000"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zh-CN" altLang="en-US" sz="4000" b="1" dirty="0">
                <a:solidFill>
                  <a:schemeClr val="bg1"/>
                </a:solidFill>
                <a:latin typeface="微软雅黑" panose="020B0503020204020204" charset="-122"/>
                <a:ea typeface="微软雅黑" panose="020B0503020204020204" charset="-122"/>
                <a:cs typeface="Times New Roman" panose="02020603050405020304" pitchFamily="18" charset="0"/>
              </a:rPr>
              <a:t>实地指导与点评</a:t>
            </a:r>
            <a:endParaRPr lang="zh-CN" altLang="en-US" sz="4000" dirty="0">
              <a:latin typeface="微软雅黑" panose="020B0503020204020204" charset="-122"/>
              <a:ea typeface="微软雅黑" panose="020B0503020204020204"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576649" y="1814022"/>
            <a:ext cx="5849294"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专家意见反馈</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576649" y="1814022"/>
            <a:ext cx="5849294"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医院领导总结发言</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143000" y="1814022"/>
            <a:ext cx="7079165"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专家讨论、打分</a:t>
            </a:r>
            <a:r>
              <a:rPr lang="zh-CN" altLang="en-US" sz="3200" b="1" dirty="0">
                <a:solidFill>
                  <a:schemeClr val="bg1"/>
                </a:solidFill>
                <a:latin typeface="微软雅黑" panose="020B0503020204020204" charset="-122"/>
                <a:ea typeface="微软雅黑" panose="020B0503020204020204" charset="-122"/>
                <a:cs typeface="Arial" panose="020B0604020202020204" pitchFamily="34" charset="0"/>
              </a:rPr>
              <a:t>（其他人离场）</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1" y="0"/>
            <a:ext cx="9149379" cy="5143500"/>
          </a:xfrm>
          <a:prstGeom prst="rect">
            <a:avLst/>
          </a:prstGeom>
        </p:spPr>
      </p:pic>
      <p:sp>
        <p:nvSpPr>
          <p:cNvPr id="17" name="矩形 16"/>
          <p:cNvSpPr/>
          <p:nvPr/>
        </p:nvSpPr>
        <p:spPr>
          <a:xfrm>
            <a:off x="851697" y="1159837"/>
            <a:ext cx="7679744" cy="1656415"/>
          </a:xfrm>
          <a:prstGeom prst="rect">
            <a:avLst/>
          </a:prstGeom>
        </p:spPr>
        <p:txBody>
          <a:bodyPr wrap="square">
            <a:spAutoFit/>
          </a:bodyPr>
          <a:lstStyle/>
          <a:p>
            <a:pPr algn="ctr" defTabSz="342900">
              <a:lnSpc>
                <a:spcPct val="150000"/>
              </a:lnSpc>
            </a:pPr>
            <a:r>
              <a:rPr lang="en-US" altLang="zh-CN" sz="3600" b="1" dirty="0">
                <a:solidFill>
                  <a:srgbClr val="FFFFFF"/>
                </a:solidFill>
                <a:latin typeface="微软雅黑" panose="020B0503020204020204" charset="-122"/>
                <a:ea typeface="微软雅黑" panose="020B0503020204020204" charset="-122"/>
              </a:rPr>
              <a:t>ARDS</a:t>
            </a:r>
            <a:r>
              <a:rPr lang="zh-CN" altLang="en-US" sz="3600" b="1" dirty="0">
                <a:solidFill>
                  <a:srgbClr val="FFFFFF"/>
                </a:solidFill>
                <a:latin typeface="微软雅黑" panose="020B0503020204020204" charset="-122"/>
                <a:ea typeface="微软雅黑" panose="020B0503020204020204" charset="-122"/>
              </a:rPr>
              <a:t>专病照护能力提升项目</a:t>
            </a:r>
            <a:endParaRPr lang="zh-CN" altLang="en-US" sz="3600" b="1" dirty="0">
              <a:solidFill>
                <a:srgbClr val="FFFFFF"/>
              </a:solidFill>
              <a:latin typeface="微软雅黑" panose="020B0503020204020204" charset="-122"/>
              <a:ea typeface="微软雅黑" panose="020B0503020204020204" charset="-122"/>
            </a:endParaRPr>
          </a:p>
          <a:p>
            <a:pPr algn="ctr" defTabSz="342900">
              <a:lnSpc>
                <a:spcPct val="150000"/>
              </a:lnSpc>
            </a:pPr>
            <a:r>
              <a:rPr lang="zh-CN" altLang="en-US" sz="3600" b="1" dirty="0">
                <a:solidFill>
                  <a:srgbClr val="FFFFFF"/>
                </a:solidFill>
                <a:latin typeface="微软雅黑" panose="020B0503020204020204" charset="-122"/>
                <a:ea typeface="微软雅黑" panose="020B0503020204020204" charset="-122"/>
              </a:rPr>
              <a:t>线上认定会</a:t>
            </a:r>
            <a:endParaRPr lang="en-US" altLang="zh-CN" sz="36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3C4F54F3-C349-4609-AFEE-01462D5C7942}" type="slidenum">
              <a:rPr lang="en-GB" smtClean="0">
                <a:latin typeface="微软雅黑" panose="020B0503020204020204" charset="-122"/>
                <a:ea typeface="微软雅黑" panose="020B0503020204020204" charset="-122"/>
              </a:rPr>
            </a:fld>
            <a:endParaRPr lang="en-GB" dirty="0">
              <a:latin typeface="微软雅黑" panose="020B0503020204020204" charset="-122"/>
              <a:ea typeface="微软雅黑" panose="020B0503020204020204" charset="-122"/>
            </a:endParaRPr>
          </a:p>
        </p:txBody>
      </p:sp>
      <p:sp>
        <p:nvSpPr>
          <p:cNvPr id="8" name="标题 1"/>
          <p:cNvSpPr>
            <a:spLocks noGrp="1"/>
          </p:cNvSpPr>
          <p:nvPr>
            <p:ph type="title"/>
          </p:nvPr>
        </p:nvSpPr>
        <p:spPr>
          <a:xfrm>
            <a:off x="260533" y="186527"/>
            <a:ext cx="5292436" cy="1325563"/>
          </a:xfrm>
        </p:spPr>
        <p:txBody>
          <a:bodyPr/>
          <a:lstStyle/>
          <a:p>
            <a:r>
              <a:rPr lang="zh-CN" altLang="en-US" dirty="0">
                <a:solidFill>
                  <a:srgbClr val="A60000"/>
                </a:solidFill>
                <a:latin typeface="微软雅黑" panose="020B0503020204020204" charset="-122"/>
                <a:ea typeface="微软雅黑" panose="020B0503020204020204" charset="-122"/>
              </a:rPr>
              <a:t>议程</a:t>
            </a:r>
            <a:br>
              <a:rPr lang="en-US" altLang="zh-CN" dirty="0">
                <a:solidFill>
                  <a:srgbClr val="A60000"/>
                </a:solidFill>
                <a:latin typeface="微软雅黑" panose="020B0503020204020204" charset="-122"/>
                <a:ea typeface="微软雅黑" panose="020B0503020204020204" charset="-122"/>
              </a:rPr>
            </a:br>
            <a:endParaRPr lang="zh-CN" altLang="en-US" dirty="0">
              <a:latin typeface="微软雅黑" panose="020B0503020204020204" charset="-122"/>
              <a:ea typeface="微软雅黑" panose="020B0503020204020204" charset="-122"/>
            </a:endParaRPr>
          </a:p>
        </p:txBody>
      </p:sp>
      <p:sp>
        <p:nvSpPr>
          <p:cNvPr id="10" name="标题 1"/>
          <p:cNvSpPr txBox="1"/>
          <p:nvPr/>
        </p:nvSpPr>
        <p:spPr>
          <a:xfrm>
            <a:off x="318375" y="250263"/>
            <a:ext cx="5915025" cy="994172"/>
          </a:xfrm>
          <a:prstGeom prst="rect">
            <a:avLst/>
          </a:prstGeom>
        </p:spPr>
        <p:txBody>
          <a:bodyPr vert="horz"/>
          <a:lstStyle>
            <a:lvl1pPr algn="l" defTabSz="457200" rtl="0" eaLnBrk="1" latinLnBrk="0" hangingPunct="1">
              <a:lnSpc>
                <a:spcPct val="100000"/>
              </a:lnSpc>
              <a:spcBef>
                <a:spcPct val="0"/>
              </a:spcBef>
              <a:buNone/>
              <a:defRPr sz="2400" b="1" kern="1200" baseline="0">
                <a:solidFill>
                  <a:schemeClr val="tx2"/>
                </a:solidFill>
                <a:latin typeface="Arial" panose="020B0604020202020204" pitchFamily="34" charset="0"/>
                <a:ea typeface="+mj-ea"/>
                <a:cs typeface="Arial" panose="020B0604020202020204" pitchFamily="34" charset="0"/>
              </a:defRPr>
            </a:lvl1pPr>
          </a:lstStyle>
          <a:p>
            <a:endParaRPr lang="en-US" dirty="0">
              <a:solidFill>
                <a:srgbClr val="A60000"/>
              </a:solidFill>
              <a:latin typeface="微软雅黑" panose="020B0503020204020204" charset="-122"/>
              <a:ea typeface="微软雅黑" panose="020B0503020204020204" charset="-122"/>
            </a:endParaRPr>
          </a:p>
        </p:txBody>
      </p:sp>
      <p:graphicFrame>
        <p:nvGraphicFramePr>
          <p:cNvPr id="6" name="表格 9"/>
          <p:cNvGraphicFramePr/>
          <p:nvPr/>
        </p:nvGraphicFramePr>
        <p:xfrm>
          <a:off x="789527" y="768500"/>
          <a:ext cx="7217049" cy="3925470"/>
        </p:xfrm>
        <a:graphic>
          <a:graphicData uri="http://schemas.openxmlformats.org/drawingml/2006/table">
            <a:tbl>
              <a:tblPr firstRow="1" bandRow="1">
                <a:tableStyleId>{5C22544A-7EE6-4342-B048-85BDC9FD1C3A}</a:tableStyleId>
              </a:tblPr>
              <a:tblGrid>
                <a:gridCol w="1446442"/>
                <a:gridCol w="3850856"/>
                <a:gridCol w="1919751"/>
              </a:tblGrid>
              <a:tr h="397460">
                <a:tc>
                  <a:txBody>
                    <a:bodyPr/>
                    <a:lstStyle/>
                    <a:p>
                      <a:pPr algn="ctr">
                        <a:spcAft>
                          <a:spcPts val="0"/>
                        </a:spcAft>
                      </a:pPr>
                      <a:r>
                        <a:rPr lang="zh-CN" altLang="en-US" sz="1400" b="1" kern="100" dirty="0">
                          <a:solidFill>
                            <a:schemeClr val="tx1"/>
                          </a:solidFill>
                          <a:effectLst/>
                          <a:latin typeface="+mn-ea"/>
                          <a:ea typeface="+mn-ea"/>
                        </a:rPr>
                        <a:t>时长</a:t>
                      </a:r>
                      <a:endParaRPr lang="en-US" sz="1400" b="1" kern="100" dirty="0">
                        <a:solidFill>
                          <a:schemeClr val="tx1"/>
                        </a:solidFill>
                        <a:effectLst/>
                        <a:latin typeface="+mn-ea"/>
                        <a:ea typeface="+mn-ea"/>
                        <a:cs typeface="Times New Roman" panose="02020603050405020304" pitchFamily="18" charset="0"/>
                      </a:endParaRPr>
                    </a:p>
                  </a:txBody>
                  <a:tcPr marL="51435" marR="51435" marT="0" marB="0" anchor="ctr">
                    <a:solidFill>
                      <a:srgbClr val="B8CCE4"/>
                    </a:solidFill>
                  </a:tcPr>
                </a:tc>
                <a:tc>
                  <a:txBody>
                    <a:bodyPr/>
                    <a:lstStyle/>
                    <a:p>
                      <a:pPr algn="ctr">
                        <a:spcAft>
                          <a:spcPts val="0"/>
                        </a:spcAft>
                      </a:pPr>
                      <a:r>
                        <a:rPr lang="zh-CN" sz="1400" b="1" kern="100" dirty="0">
                          <a:solidFill>
                            <a:schemeClr val="tx1"/>
                          </a:solidFill>
                          <a:effectLst/>
                          <a:latin typeface="+mn-ea"/>
                          <a:ea typeface="+mn-ea"/>
                        </a:rPr>
                        <a:t>具体内容</a:t>
                      </a:r>
                      <a:endParaRPr lang="en-US" sz="1400" b="1" kern="100" dirty="0">
                        <a:solidFill>
                          <a:schemeClr val="tx1"/>
                        </a:solidFill>
                        <a:effectLst/>
                        <a:latin typeface="+mn-ea"/>
                        <a:ea typeface="+mn-ea"/>
                        <a:cs typeface="Times New Roman" panose="02020603050405020304" pitchFamily="18" charset="0"/>
                      </a:endParaRPr>
                    </a:p>
                  </a:txBody>
                  <a:tcPr marL="51435" marR="51435" marT="0" marB="0" anchor="ctr">
                    <a:solidFill>
                      <a:srgbClr val="B8CCE4"/>
                    </a:solidFill>
                  </a:tcPr>
                </a:tc>
                <a:tc>
                  <a:txBody>
                    <a:bodyPr/>
                    <a:lstStyle/>
                    <a:p>
                      <a:pPr algn="ctr">
                        <a:spcAft>
                          <a:spcPts val="0"/>
                        </a:spcAft>
                      </a:pPr>
                      <a:r>
                        <a:rPr lang="zh-CN" altLang="en-US" sz="1400" b="1" kern="100" dirty="0">
                          <a:solidFill>
                            <a:schemeClr val="tx1"/>
                          </a:solidFill>
                          <a:effectLst/>
                          <a:latin typeface="+mn-ea"/>
                          <a:ea typeface="+mn-ea"/>
                        </a:rPr>
                        <a:t>讲者</a:t>
                      </a:r>
                      <a:endParaRPr lang="en-US" sz="1400" b="1" kern="100" dirty="0">
                        <a:solidFill>
                          <a:schemeClr val="tx1"/>
                        </a:solidFill>
                        <a:effectLst/>
                        <a:latin typeface="+mn-ea"/>
                        <a:ea typeface="+mn-ea"/>
                        <a:cs typeface="Times New Roman" panose="02020603050405020304" pitchFamily="18" charset="0"/>
                      </a:endParaRPr>
                    </a:p>
                  </a:txBody>
                  <a:tcPr marL="51435" marR="51435" marT="0" marB="0" anchor="ctr">
                    <a:solidFill>
                      <a:srgbClr val="B8CCE4"/>
                    </a:solidFill>
                  </a:tcPr>
                </a:tc>
              </a:tr>
              <a:tr h="381756">
                <a:tc gridSpan="3">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1" kern="100" dirty="0">
                          <a:effectLst/>
                          <a:latin typeface="+mn-ea"/>
                          <a:ea typeface="+mn-ea"/>
                        </a:rPr>
                        <a:t>线上主持人：指导专家组组长</a:t>
                      </a:r>
                      <a:endParaRPr lang="zh-CN" altLang="en-US" sz="1400" b="1" dirty="0">
                        <a:latin typeface="+mn-ea"/>
                        <a:ea typeface="+mn-ea"/>
                      </a:endParaRPr>
                    </a:p>
                  </a:txBody>
                  <a:tcPr>
                    <a:solidFill>
                      <a:schemeClr val="bg1">
                        <a:lumMod val="85000"/>
                      </a:schemeClr>
                    </a:solidFill>
                  </a:tcPr>
                </a:tc>
                <a:tc hMerge="1">
                  <a:tcPr/>
                </a:tc>
                <a:tc hMerge="1">
                  <a:tcPr>
                    <a:solidFill>
                      <a:schemeClr val="bg1">
                        <a:lumMod val="85000"/>
                      </a:schemeClr>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zh-CN" altLang="zh-CN" sz="1400" b="0" kern="100" dirty="0">
                          <a:effectLst/>
                          <a:latin typeface="+mn-ea"/>
                          <a:ea typeface="+mn-ea"/>
                        </a:rPr>
                        <a:t>专家致辞、介绍</a:t>
                      </a:r>
                      <a:r>
                        <a:rPr lang="zh-CN" altLang="en-US" sz="1400" b="0" kern="100" dirty="0">
                          <a:effectLst/>
                          <a:latin typeface="+mn-ea"/>
                          <a:ea typeface="+mn-ea"/>
                        </a:rPr>
                        <a:t>指导</a:t>
                      </a:r>
                      <a:r>
                        <a:rPr lang="zh-CN" altLang="zh-CN" sz="1400" b="0" kern="100" dirty="0">
                          <a:effectLst/>
                          <a:latin typeface="+mn-ea"/>
                          <a:ea typeface="+mn-ea"/>
                        </a:rPr>
                        <a:t>要求</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cs typeface="Times New Roman" panose="02020603050405020304" pitchFamily="18" charset="0"/>
                        </a:rPr>
                        <a:t>指导专家组组长</a:t>
                      </a:r>
                      <a:endParaRPr lang="en-US" altLang="zh-CN"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algn="ctr">
                        <a:spcAft>
                          <a:spcPts val="0"/>
                        </a:spcAft>
                      </a:pPr>
                      <a:r>
                        <a:rPr lang="zh-CN" altLang="zh-CN" sz="1400" b="0" kern="100" dirty="0">
                          <a:effectLst/>
                          <a:latin typeface="+mn-ea"/>
                          <a:ea typeface="+mn-ea"/>
                        </a:rPr>
                        <a:t>医院领导致辞</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zh-CN" sz="1400" b="0" kern="100" dirty="0">
                          <a:effectLst/>
                          <a:latin typeface="+mn-ea"/>
                          <a:ea typeface="+mn-ea"/>
                        </a:rPr>
                        <a:t>院领导</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421515">
                <a:tc>
                  <a:txBody>
                    <a:bodyPr/>
                    <a:lstStyle/>
                    <a:p>
                      <a:pPr algn="ctr">
                        <a:spcAft>
                          <a:spcPts val="0"/>
                        </a:spcAft>
                      </a:pPr>
                      <a:r>
                        <a:rPr lang="en-US" altLang="zh-CN" sz="1400" b="0" kern="100" dirty="0">
                          <a:effectLst/>
                          <a:latin typeface="+mn-ea"/>
                          <a:ea typeface="+mn-ea"/>
                        </a:rPr>
                        <a:t>40’</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en-US" sz="1400" b="0" kern="100" dirty="0">
                          <a:effectLst/>
                          <a:latin typeface="+mn-ea"/>
                          <a:ea typeface="+mn-ea"/>
                        </a:rPr>
                        <a:t>ARDS</a:t>
                      </a:r>
                      <a:r>
                        <a:rPr lang="zh-CN" altLang="en-US" sz="1400" b="0" kern="100" dirty="0">
                          <a:effectLst/>
                          <a:latin typeface="+mn-ea"/>
                          <a:ea typeface="+mn-ea"/>
                        </a:rPr>
                        <a:t>照护能力</a:t>
                      </a:r>
                      <a:r>
                        <a:rPr lang="zh-CN" sz="1400" b="0" kern="100" dirty="0">
                          <a:effectLst/>
                          <a:latin typeface="+mn-ea"/>
                          <a:ea typeface="+mn-ea"/>
                        </a:rPr>
                        <a:t>情况</a:t>
                      </a:r>
                      <a:r>
                        <a:rPr lang="zh-CN" altLang="en-US" sz="1400" b="0" kern="100" dirty="0">
                          <a:effectLst/>
                          <a:latin typeface="+mn-ea"/>
                          <a:ea typeface="+mn-ea"/>
                        </a:rPr>
                        <a:t>汇报</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zh-CN" sz="1400" b="0" kern="100" dirty="0">
                          <a:effectLst/>
                          <a:latin typeface="+mn-ea"/>
                          <a:ea typeface="+mn-ea"/>
                        </a:rPr>
                        <a:t>科室主任</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r>
              <a:tr h="434203">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en-US" altLang="zh-CN" sz="1400" b="0" kern="100" dirty="0">
                          <a:effectLst/>
                          <a:latin typeface="+mn-ea"/>
                          <a:ea typeface="+mn-ea"/>
                        </a:rPr>
                        <a:t>10’</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提问</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133350" indent="-133350" algn="ctr">
                        <a:spcAft>
                          <a:spcPts val="0"/>
                        </a:spcAft>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381756">
                <a:tc>
                  <a:txBody>
                    <a:bodyPr/>
                    <a:lstStyle/>
                    <a:p>
                      <a:pPr marL="133350" indent="-133350" algn="ctr">
                        <a:spcAft>
                          <a:spcPts val="0"/>
                        </a:spcAft>
                      </a:pPr>
                      <a:r>
                        <a:rPr lang="en-US" altLang="zh-CN" sz="1400" b="0" kern="100" dirty="0">
                          <a:effectLst/>
                          <a:latin typeface="+mn-ea"/>
                          <a:ea typeface="+mn-ea"/>
                        </a:rPr>
                        <a:t>60’</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c>
                  <a:txBody>
                    <a:bodyPr/>
                    <a:lstStyle/>
                    <a:p>
                      <a:pPr marL="133350" indent="-133350" algn="ctr">
                        <a:spcAft>
                          <a:spcPts val="0"/>
                        </a:spcAft>
                      </a:pPr>
                      <a:r>
                        <a:rPr lang="zh-CN" altLang="en-US" sz="1400" b="0" kern="100" dirty="0">
                          <a:effectLst/>
                          <a:latin typeface="+mn-ea"/>
                          <a:ea typeface="+mn-ea"/>
                        </a:rPr>
                        <a:t>实地指导</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c>
                  <a:txBody>
                    <a:bodyPr/>
                    <a:lstStyle/>
                    <a:p>
                      <a:pPr marL="133350" indent="-133350" algn="ctr">
                        <a:spcAft>
                          <a:spcPts val="0"/>
                        </a:spcAft>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algn="ctr">
                        <a:spcAft>
                          <a:spcPts val="0"/>
                        </a:spcAft>
                      </a:pPr>
                      <a:r>
                        <a:rPr lang="zh-CN" altLang="zh-CN" sz="1400" b="0" kern="100" dirty="0">
                          <a:effectLst/>
                          <a:latin typeface="+mn-ea"/>
                          <a:ea typeface="+mn-ea"/>
                        </a:rPr>
                        <a:t>反馈考核意见</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专家组</a:t>
                      </a:r>
                      <a:endParaRPr lang="en-US" altLang="zh-CN"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381756">
                <a:tc>
                  <a:txBody>
                    <a:bodyPr/>
                    <a:lstStyle/>
                    <a:p>
                      <a:pPr marL="133350" indent="-133350" algn="ctr" defTabSz="457200" rtl="0" eaLnBrk="1" latinLnBrk="0" hangingPunct="1">
                        <a:spcAft>
                          <a:spcPts val="0"/>
                        </a:spcAft>
                      </a:pPr>
                      <a:r>
                        <a:rPr lang="en-US" altLang="zh-CN" sz="1400" b="0" kern="100" dirty="0">
                          <a:solidFill>
                            <a:schemeClr val="dk1"/>
                          </a:solidFill>
                          <a:effectLst/>
                          <a:latin typeface="+mn-ea"/>
                          <a:ea typeface="+mn-ea"/>
                          <a:cs typeface="+mn-cs"/>
                        </a:rPr>
                        <a:t>5’</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c>
                  <a:txBody>
                    <a:bodyPr/>
                    <a:lstStyle/>
                    <a:p>
                      <a:pPr marL="133350" marR="0" indent="-133350" algn="ctr" defTabSz="457200" rtl="0" eaLnBrk="1" fontAlgn="auto" latinLnBrk="0" hangingPunct="1">
                        <a:lnSpc>
                          <a:spcPct val="100000"/>
                        </a:lnSpc>
                        <a:spcBef>
                          <a:spcPts val="0"/>
                        </a:spcBef>
                        <a:spcAft>
                          <a:spcPts val="0"/>
                        </a:spcAft>
                        <a:buClrTx/>
                        <a:buSzTx/>
                        <a:buFontTx/>
                        <a:buNone/>
                        <a:defRPr/>
                      </a:pPr>
                      <a:r>
                        <a:rPr lang="zh-CN" altLang="zh-CN" sz="1400" b="0" kern="100" dirty="0">
                          <a:solidFill>
                            <a:schemeClr val="dk1"/>
                          </a:solidFill>
                          <a:effectLst/>
                          <a:latin typeface="+mn-ea"/>
                          <a:ea typeface="+mn-ea"/>
                          <a:cs typeface="+mn-cs"/>
                        </a:rPr>
                        <a:t>医院领导</a:t>
                      </a:r>
                      <a:r>
                        <a:rPr lang="zh-CN" altLang="en-US" sz="1400" b="0" kern="100" dirty="0">
                          <a:solidFill>
                            <a:schemeClr val="dk1"/>
                          </a:solidFill>
                          <a:effectLst/>
                          <a:latin typeface="+mn-ea"/>
                          <a:ea typeface="+mn-ea"/>
                          <a:cs typeface="+mn-cs"/>
                        </a:rPr>
                        <a:t>总结发言</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zh-CN" altLang="zh-CN" sz="1400" b="0" kern="100" dirty="0">
                          <a:solidFill>
                            <a:schemeClr val="dk1"/>
                          </a:solidFill>
                          <a:effectLst/>
                          <a:latin typeface="+mn-ea"/>
                          <a:ea typeface="+mn-ea"/>
                          <a:cs typeface="+mn-cs"/>
                        </a:rPr>
                        <a:t>院领导</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r>
              <a:tr h="381756">
                <a:tc>
                  <a:txBody>
                    <a:bodyPr/>
                    <a:lstStyle/>
                    <a:p>
                      <a:pPr algn="ctr">
                        <a:spcAft>
                          <a:spcPts val="0"/>
                        </a:spcAft>
                      </a:pPr>
                      <a:r>
                        <a:rPr lang="en-US" altLang="zh-CN" sz="1400" b="0" kern="100" dirty="0">
                          <a:effectLst/>
                          <a:latin typeface="+mn-ea"/>
                          <a:ea typeface="+mn-ea"/>
                        </a:rPr>
                        <a:t>20’</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专家内部讨论</a:t>
                      </a:r>
                      <a:r>
                        <a:rPr lang="zh-CN" altLang="en-US" sz="1400" b="0" kern="100" dirty="0">
                          <a:effectLst/>
                          <a:latin typeface="+mn-ea"/>
                          <a:ea typeface="+mn-ea"/>
                        </a:rPr>
                        <a:t>、打分（</a:t>
                      </a:r>
                      <a:r>
                        <a:rPr lang="zh-CN" altLang="en-US" sz="1400" b="0" kern="100" dirty="0">
                          <a:solidFill>
                            <a:srgbClr val="FF0000"/>
                          </a:solidFill>
                          <a:effectLst/>
                          <a:latin typeface="+mn-ea"/>
                          <a:ea typeface="+mn-ea"/>
                        </a:rPr>
                        <a:t>医院不参与</a:t>
                      </a:r>
                      <a:r>
                        <a:rPr lang="zh-CN" altLang="en-US" sz="1400" b="0" kern="100" dirty="0">
                          <a:effectLst/>
                          <a:latin typeface="+mn-ea"/>
                          <a:ea typeface="+mn-ea"/>
                        </a:rPr>
                        <a:t>）</a:t>
                      </a:r>
                      <a:endParaRPr lang="en-US" altLang="zh-CN"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325688" y="371665"/>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三级医院</a:t>
            </a:r>
            <a:r>
              <a:rPr lang="en-US" altLang="zh-CN" sz="2400" b="1" dirty="0">
                <a:solidFill>
                  <a:srgbClr val="990000"/>
                </a:solidFill>
                <a:latin typeface="微软雅黑" panose="020B0503020204020204" charset="-122"/>
                <a:ea typeface="微软雅黑" panose="020B0503020204020204" charset="-122"/>
                <a:cs typeface="Arial" panose="020B0604020202020204" pitchFamily="34" charset="0"/>
              </a:rPr>
              <a:t>PCCM</a:t>
            </a:r>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科规建得分汇总</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6" name="表格 5"/>
          <p:cNvGraphicFramePr>
            <a:graphicFrameLocks noGrp="1"/>
          </p:cNvGraphicFramePr>
          <p:nvPr/>
        </p:nvGraphicFramePr>
        <p:xfrm>
          <a:off x="1123223" y="1166906"/>
          <a:ext cx="6897554" cy="3104042"/>
        </p:xfrm>
        <a:graphic>
          <a:graphicData uri="http://schemas.openxmlformats.org/drawingml/2006/table">
            <a:tbl>
              <a:tblPr/>
              <a:tblGrid>
                <a:gridCol w="2518130"/>
                <a:gridCol w="2331122"/>
                <a:gridCol w="2048302"/>
              </a:tblGrid>
              <a:tr h="458936">
                <a:tc>
                  <a:txBody>
                    <a:bodyPr/>
                    <a:lstStyle/>
                    <a:p>
                      <a:pPr algn="ctr" fontAlgn="ctr"/>
                      <a:r>
                        <a:rPr lang="zh-CN" altLang="en-US" sz="1200" b="1" i="0" u="none" strike="noStrike" dirty="0">
                          <a:solidFill>
                            <a:schemeClr val="bg1"/>
                          </a:solidFill>
                          <a:effectLst/>
                          <a:latin typeface="微软雅黑" panose="020B0503020204020204" charset="-122"/>
                          <a:ea typeface="+mn-ea"/>
                        </a:rPr>
                        <a:t>考核指标</a:t>
                      </a:r>
                      <a:endParaRPr lang="zh-CN" altLang="en-US" sz="1200" b="1" i="0" u="none" strike="noStrike" dirty="0">
                        <a:solidFill>
                          <a:schemeClr val="bg1"/>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0000"/>
                    </a:solidFill>
                  </a:tcPr>
                </a:tc>
                <a:tc>
                  <a:txBody>
                    <a:bodyPr/>
                    <a:lstStyle/>
                    <a:p>
                      <a:pPr algn="ctr" fontAlgn="ctr"/>
                      <a:r>
                        <a:rPr lang="zh-CN" altLang="en-US" sz="1200" b="1" i="0" u="none" strike="noStrike" dirty="0">
                          <a:solidFill>
                            <a:schemeClr val="bg1"/>
                          </a:solidFill>
                          <a:effectLst/>
                          <a:latin typeface="微软雅黑" panose="020B0503020204020204" charset="-122"/>
                          <a:ea typeface="+mn-ea"/>
                        </a:rPr>
                        <a:t>分值</a:t>
                      </a:r>
                      <a:endParaRPr lang="zh-CN" altLang="en-US" sz="1200" b="1" i="0" u="none" strike="noStrike" dirty="0">
                        <a:solidFill>
                          <a:schemeClr val="bg1"/>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0000"/>
                    </a:solidFill>
                  </a:tcPr>
                </a:tc>
                <a:tc>
                  <a:txBody>
                    <a:bodyPr/>
                    <a:lstStyle/>
                    <a:p>
                      <a:pPr algn="ctr" fontAlgn="ctr"/>
                      <a:r>
                        <a:rPr lang="zh-CN" altLang="en-US" sz="1200" b="1" i="0" u="none" strike="noStrike" dirty="0">
                          <a:solidFill>
                            <a:schemeClr val="bg1"/>
                          </a:solidFill>
                          <a:effectLst/>
                          <a:latin typeface="微软雅黑" panose="020B0503020204020204" charset="-122"/>
                          <a:ea typeface="+mn-ea"/>
                        </a:rPr>
                        <a:t>得分</a:t>
                      </a:r>
                      <a:endParaRPr lang="zh-CN" altLang="en-US" sz="1200" b="1" i="0" u="none" strike="noStrike" dirty="0">
                        <a:solidFill>
                          <a:schemeClr val="bg1"/>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90000"/>
                    </a:solidFill>
                  </a:tcPr>
                </a:tc>
              </a:tr>
              <a:tr h="440851">
                <a:tc>
                  <a:txBody>
                    <a:bodyPr/>
                    <a:lstStyle/>
                    <a:p>
                      <a:pPr lvl="1" algn="l" fontAlgn="ctr"/>
                      <a:r>
                        <a:rPr lang="zh-CN" altLang="en-US" sz="1200" b="1" i="0" u="none" strike="noStrike" dirty="0">
                          <a:solidFill>
                            <a:srgbClr val="000000"/>
                          </a:solidFill>
                          <a:effectLst/>
                          <a:latin typeface="微软雅黑" panose="020B0503020204020204" charset="-122"/>
                          <a:ea typeface="微软雅黑" panose="020B0503020204020204" charset="-122"/>
                        </a:rPr>
                        <a:t>准入条件</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是否全部满足</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zh-CN" altLang="en-US" sz="1200" b="1" i="0" u="none" strike="noStrike" dirty="0">
                          <a:solidFill>
                            <a:srgbClr val="000000"/>
                          </a:solidFill>
                          <a:effectLst/>
                          <a:latin typeface="微软雅黑" panose="020B0503020204020204" charset="-122"/>
                          <a:ea typeface="微软雅黑" panose="020B0503020204020204" charset="-122"/>
                        </a:rPr>
                        <a:t>打分项</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100" b="1" i="0" u="none" strike="noStrike" dirty="0">
                          <a:solidFill>
                            <a:srgbClr val="000000"/>
                          </a:solidFill>
                          <a:effectLst/>
                          <a:latin typeface="微软雅黑" panose="020B0503020204020204" charset="-122"/>
                          <a:ea typeface="微软雅黑" panose="020B0503020204020204" charset="-122"/>
                        </a:rPr>
                        <a:t>200</a:t>
                      </a:r>
                      <a:endParaRPr lang="en-US" altLang="zh-CN" sz="11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mn-ea"/>
                        </a:rPr>
                        <a:t>--</a:t>
                      </a:r>
                      <a:r>
                        <a:rPr lang="zh-CN" altLang="en-US" sz="1200" b="1" i="0" u="none" strike="noStrike" dirty="0">
                          <a:solidFill>
                            <a:srgbClr val="000000"/>
                          </a:solidFill>
                          <a:effectLst/>
                          <a:latin typeface="微软雅黑" panose="020B0503020204020204" charset="-122"/>
                          <a:ea typeface="+mn-ea"/>
                        </a:rPr>
                        <a:t>医疗考核</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100" b="1" i="0" u="none" strike="noStrike" dirty="0">
                          <a:solidFill>
                            <a:srgbClr val="000000"/>
                          </a:solidFill>
                          <a:effectLst/>
                          <a:latin typeface="微软雅黑" panose="020B0503020204020204" charset="-122"/>
                          <a:ea typeface="微软雅黑" panose="020B0503020204020204" charset="-122"/>
                        </a:rPr>
                        <a:t>66</a:t>
                      </a:r>
                      <a:endParaRPr lang="en-US" altLang="zh-CN" sz="11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mn-ea"/>
                        </a:rPr>
                        <a:t>--</a:t>
                      </a:r>
                      <a:r>
                        <a:rPr lang="zh-CN" altLang="en-US" sz="1200" b="1" i="0" u="none" strike="noStrike" dirty="0">
                          <a:solidFill>
                            <a:srgbClr val="000000"/>
                          </a:solidFill>
                          <a:effectLst/>
                          <a:latin typeface="微软雅黑" panose="020B0503020204020204" charset="-122"/>
                          <a:ea typeface="+mn-ea"/>
                        </a:rPr>
                        <a:t>科室管理</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100" b="1" i="0" u="none" strike="noStrike" dirty="0">
                          <a:solidFill>
                            <a:srgbClr val="000000"/>
                          </a:solidFill>
                          <a:effectLst/>
                          <a:latin typeface="微软雅黑" panose="020B0503020204020204" charset="-122"/>
                          <a:ea typeface="微软雅黑" panose="020B0503020204020204" charset="-122"/>
                        </a:rPr>
                        <a:t>60</a:t>
                      </a:r>
                      <a:endParaRPr lang="en-US" altLang="zh-CN" sz="11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教学和研究</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100" b="1" i="0" u="none" strike="noStrike" dirty="0">
                          <a:solidFill>
                            <a:srgbClr val="000000"/>
                          </a:solidFill>
                          <a:effectLst/>
                          <a:latin typeface="微软雅黑" panose="020B0503020204020204" charset="-122"/>
                          <a:ea typeface="微软雅黑" panose="020B0503020204020204" charset="-122"/>
                        </a:rPr>
                        <a:t>60</a:t>
                      </a:r>
                      <a:endParaRPr lang="en-US" altLang="zh-CN" sz="11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人才培养</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100" b="1" i="0" u="none" strike="noStrike" dirty="0">
                          <a:solidFill>
                            <a:srgbClr val="000000"/>
                          </a:solidFill>
                          <a:effectLst/>
                          <a:latin typeface="微软雅黑" panose="020B0503020204020204" charset="-122"/>
                          <a:ea typeface="微软雅黑" panose="020B0503020204020204" charset="-122"/>
                        </a:rPr>
                        <a:t>14</a:t>
                      </a:r>
                      <a:endParaRPr lang="en-US" altLang="zh-CN" sz="11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325688" y="371665"/>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zh-CN" sz="2400" b="1" dirty="0">
                <a:solidFill>
                  <a:srgbClr val="990000"/>
                </a:solidFill>
                <a:latin typeface="微软雅黑" panose="020B0503020204020204" charset="-122"/>
                <a:ea typeface="微软雅黑" panose="020B0503020204020204" charset="-122"/>
                <a:cs typeface="Arial" panose="020B0604020202020204" pitchFamily="34" charset="0"/>
              </a:rPr>
              <a:t>ARDS</a:t>
            </a:r>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照护能力得分汇总</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6" name="表格 5"/>
          <p:cNvGraphicFramePr>
            <a:graphicFrameLocks noGrp="1"/>
          </p:cNvGraphicFramePr>
          <p:nvPr/>
        </p:nvGraphicFramePr>
        <p:xfrm>
          <a:off x="1123223" y="1330457"/>
          <a:ext cx="6897554" cy="3104042"/>
        </p:xfrm>
        <a:graphic>
          <a:graphicData uri="http://schemas.openxmlformats.org/drawingml/2006/table">
            <a:tbl>
              <a:tblPr/>
              <a:tblGrid>
                <a:gridCol w="2518130"/>
                <a:gridCol w="2331122"/>
                <a:gridCol w="2048302"/>
              </a:tblGrid>
              <a:tr h="458936">
                <a:tc>
                  <a:txBody>
                    <a:bodyPr/>
                    <a:lstStyle/>
                    <a:p>
                      <a:pPr algn="ctr" fontAlgn="ctr"/>
                      <a:r>
                        <a:rPr lang="zh-CN" altLang="en-US" sz="1200" b="1" i="0" u="none" strike="noStrike" dirty="0">
                          <a:solidFill>
                            <a:srgbClr val="000000"/>
                          </a:solidFill>
                          <a:effectLst/>
                          <a:latin typeface="微软雅黑" panose="020B0503020204020204" charset="-122"/>
                          <a:ea typeface="+mn-ea"/>
                        </a:rPr>
                        <a:t>考核指标</a:t>
                      </a:r>
                      <a:endParaRPr lang="zh-CN" altLang="en-US" sz="1200" b="1" i="0" u="none" strike="noStrike" dirty="0">
                        <a:solidFill>
                          <a:srgbClr val="000000"/>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200" b="1" i="0" u="none" strike="noStrike" dirty="0">
                          <a:solidFill>
                            <a:srgbClr val="000000"/>
                          </a:solidFill>
                          <a:effectLst/>
                          <a:latin typeface="微软雅黑" panose="020B0503020204020204" charset="-122"/>
                          <a:ea typeface="+mn-ea"/>
                        </a:rPr>
                        <a:t>分值</a:t>
                      </a:r>
                      <a:endParaRPr lang="zh-CN" altLang="en-US" sz="1200" b="1" i="0" u="none" strike="noStrike" dirty="0">
                        <a:solidFill>
                          <a:srgbClr val="000000"/>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200" b="1" i="0" u="none" strike="noStrike" dirty="0">
                          <a:solidFill>
                            <a:srgbClr val="000000"/>
                          </a:solidFill>
                          <a:effectLst/>
                          <a:latin typeface="微软雅黑" panose="020B0503020204020204" charset="-122"/>
                          <a:ea typeface="+mn-ea"/>
                        </a:rPr>
                        <a:t>得分</a:t>
                      </a:r>
                      <a:endParaRPr lang="zh-CN" altLang="en-US" sz="1200" b="1" i="0" u="none" strike="noStrike" dirty="0">
                        <a:solidFill>
                          <a:srgbClr val="000000"/>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r>
              <a:tr h="440851">
                <a:tc>
                  <a:txBody>
                    <a:bodyPr/>
                    <a:lstStyle/>
                    <a:p>
                      <a:pPr lvl="1" algn="l" fontAlgn="ctr"/>
                      <a:r>
                        <a:rPr lang="zh-CN" altLang="en-US" sz="1200" b="1" i="0" u="none" strike="noStrike" dirty="0">
                          <a:solidFill>
                            <a:srgbClr val="000000"/>
                          </a:solidFill>
                          <a:effectLst/>
                          <a:latin typeface="微软雅黑" panose="020B0503020204020204" charset="-122"/>
                          <a:ea typeface="微软雅黑" panose="020B0503020204020204" charset="-122"/>
                        </a:rPr>
                        <a:t>准入条件</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是否全部满足</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zh-CN" altLang="en-US" sz="1200" b="1" i="0" u="none" strike="noStrike" dirty="0">
                          <a:solidFill>
                            <a:srgbClr val="000000"/>
                          </a:solidFill>
                          <a:effectLst/>
                          <a:latin typeface="微软雅黑" panose="020B0503020204020204" charset="-122"/>
                          <a:ea typeface="微软雅黑" panose="020B0503020204020204" charset="-122"/>
                        </a:rPr>
                        <a:t>打分项</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100</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业务能力</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60</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质量与安全</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28</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教学和研究</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8</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人才培养</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4</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准入条件：</a:t>
            </a:r>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sym typeface="+mn-ea"/>
              </a:rPr>
              <a:t>硬件设施</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4" name="内容占位符 2"/>
          <p:cNvSpPr txBox="1"/>
          <p:nvPr/>
        </p:nvSpPr>
        <p:spPr>
          <a:xfrm>
            <a:off x="5476440" y="4764828"/>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a:t>
            </a:r>
            <a:endParaRPr lang="en-US" sz="2000" dirty="0">
              <a:highlight>
                <a:srgbClr val="FFFF00"/>
              </a:highlight>
            </a:endParaRPr>
          </a:p>
        </p:txBody>
      </p:sp>
      <p:graphicFrame>
        <p:nvGraphicFramePr>
          <p:cNvPr id="6" name="表格 5"/>
          <p:cNvGraphicFramePr>
            <a:graphicFrameLocks noGrp="1"/>
          </p:cNvGraphicFramePr>
          <p:nvPr/>
        </p:nvGraphicFramePr>
        <p:xfrm>
          <a:off x="523660" y="783159"/>
          <a:ext cx="8097100" cy="3810000"/>
        </p:xfrm>
        <a:graphic>
          <a:graphicData uri="http://schemas.openxmlformats.org/drawingml/2006/table">
            <a:tbl>
              <a:tblPr/>
              <a:tblGrid>
                <a:gridCol w="757239"/>
                <a:gridCol w="4134498"/>
                <a:gridCol w="1714500"/>
                <a:gridCol w="1490863"/>
              </a:tblGrid>
              <a:tr h="526885">
                <a:tc gridSpan="2">
                  <a:txBody>
                    <a:bodyPr/>
                    <a:lstStyle/>
                    <a:p>
                      <a:pPr algn="ctr" fontAlgn="ctr"/>
                      <a:r>
                        <a:rPr lang="zh-CN" altLang="en-US" sz="1200" b="1" i="0" u="none" strike="noStrike" dirty="0">
                          <a:solidFill>
                            <a:schemeClr val="tx1"/>
                          </a:solidFill>
                          <a:effectLst/>
                          <a:latin typeface="微软雅黑" panose="020B0503020204020204" charset="-122"/>
                          <a:ea typeface="微软雅黑" panose="020B0503020204020204" charset="-122"/>
                        </a:rPr>
                        <a:t>准入条件</a:t>
                      </a:r>
                      <a:endParaRPr lang="zh-CN" altLang="en-US" sz="1200" b="1" i="0" u="none" strike="noStrike" dirty="0">
                        <a:solidFill>
                          <a:schemeClr val="tx1"/>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a:txBody>
                    <a:bodyPr/>
                    <a:p>
                      <a:pPr algn="ctr" fontAlgn="ctr">
                        <a:buNone/>
                      </a:pPr>
                      <a:r>
                        <a:rPr lang="zh-CN" altLang="en-US" sz="1200" b="1" i="0" u="none" strike="noStrike" dirty="0">
                          <a:solidFill>
                            <a:schemeClr val="tx1"/>
                          </a:solidFill>
                          <a:effectLst/>
                          <a:latin typeface="微软雅黑" panose="020B0503020204020204" charset="-122"/>
                          <a:ea typeface="微软雅黑" panose="020B0503020204020204" charset="-122"/>
                        </a:rPr>
                        <a:t>检查方式</a:t>
                      </a:r>
                      <a:endParaRPr lang="zh-CN" altLang="en-US" sz="1200" b="1" i="0" u="none" strike="noStrike" dirty="0">
                        <a:solidFill>
                          <a:schemeClr val="tx1"/>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lstStyle/>
                    <a:p>
                      <a:pPr algn="ctr" fontAlgn="ctr"/>
                      <a:r>
                        <a:rPr lang="zh-CN" altLang="en-US" sz="1200" b="1" i="0" u="none" strike="noStrike" dirty="0">
                          <a:solidFill>
                            <a:schemeClr val="tx1"/>
                          </a:solidFill>
                          <a:effectLst/>
                          <a:latin typeface="微软雅黑" panose="020B0503020204020204" charset="-122"/>
                          <a:ea typeface="微软雅黑" panose="020B0503020204020204" charset="-122"/>
                        </a:rPr>
                        <a:t>是否达标</a:t>
                      </a:r>
                      <a:endParaRPr lang="zh-CN" altLang="en-US" sz="1200" b="1" i="0" u="none" strike="noStrike" dirty="0">
                        <a:solidFill>
                          <a:schemeClr val="tx1"/>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r>
              <a:tr h="263525">
                <a:tc rowSpan="6">
                  <a:txBody>
                    <a:bodyPr/>
                    <a:p>
                      <a:pPr algn="ctr" fontAlgn="ctr">
                        <a:buNone/>
                      </a:pPr>
                      <a:r>
                        <a:rPr lang="zh-CN" altLang="en-US" sz="1200" b="0" i="0" u="none" strike="noStrike">
                          <a:solidFill>
                            <a:srgbClr val="000000"/>
                          </a:solidFill>
                          <a:effectLst/>
                          <a:latin typeface="微软雅黑" panose="020B0503020204020204" charset="-122"/>
                          <a:ea typeface="微软雅黑" panose="020B0503020204020204" charset="-122"/>
                        </a:rPr>
                        <a:t>硬件设施</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l" fontAlgn="ctr"/>
                      <a:r>
                        <a:rPr lang="zh-CN" altLang="en-US" sz="1200" b="0" i="0">
                          <a:solidFill>
                            <a:srgbClr val="000000"/>
                          </a:solidFill>
                          <a:latin typeface="微软雅黑" panose="020B0503020204020204" charset="-122"/>
                          <a:ea typeface="微软雅黑" panose="020B0503020204020204" charset="-122"/>
                        </a:rPr>
                        <a:t>具备独立的</a:t>
                      </a:r>
                      <a:r>
                        <a:rPr lang="en-US" altLang="zh-CN" sz="1200" b="0" i="0">
                          <a:solidFill>
                            <a:srgbClr val="000000"/>
                          </a:solidFill>
                          <a:latin typeface="微软雅黑" panose="020B0503020204020204" charset="-122"/>
                          <a:ea typeface="微软雅黑" panose="020B0503020204020204" charset="-122"/>
                        </a:rPr>
                        <a:t>MICU/RICU</a:t>
                      </a:r>
                      <a:r>
                        <a:rPr lang="zh-CN" altLang="en-US" sz="1200" b="0" i="0">
                          <a:solidFill>
                            <a:srgbClr val="000000"/>
                          </a:solidFill>
                          <a:latin typeface="微软雅黑" panose="020B0503020204020204" charset="-122"/>
                          <a:ea typeface="微软雅黑" panose="020B0503020204020204" charset="-122"/>
                        </a:rPr>
                        <a:t>且床位</a:t>
                      </a:r>
                      <a:r>
                        <a:rPr lang="en-US" altLang="zh-CN" sz="1200" b="0" i="0">
                          <a:solidFill>
                            <a:srgbClr val="000000"/>
                          </a:solidFill>
                          <a:latin typeface="微软雅黑" panose="020B0503020204020204" charset="-122"/>
                          <a:ea typeface="微软雅黑" panose="020B0503020204020204" charset="-122"/>
                        </a:rPr>
                        <a:t>≥6</a:t>
                      </a:r>
                      <a:r>
                        <a:rPr lang="zh-CN" altLang="en-US" sz="1200" b="0" i="0">
                          <a:solidFill>
                            <a:srgbClr val="000000"/>
                          </a:solidFill>
                          <a:latin typeface="微软雅黑" panose="020B0503020204020204" charset="-122"/>
                          <a:ea typeface="微软雅黑" panose="020B0503020204020204" charset="-122"/>
                        </a:rPr>
                        <a:t>张</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病房审核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p>
                      <a:pPr algn="l" fontAlgn="ctr">
                        <a:buNone/>
                      </a:pP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3525">
                <a:tc vMerge="1">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l" fontAlgn="ctr"/>
                      <a:r>
                        <a:rPr lang="zh-CN" altLang="en-US" sz="1200" b="0" i="0">
                          <a:solidFill>
                            <a:srgbClr val="000000"/>
                          </a:solidFill>
                          <a:latin typeface="微软雅黑" panose="020B0503020204020204" charset="-122"/>
                          <a:ea typeface="微软雅黑" panose="020B0503020204020204" charset="-122"/>
                        </a:rPr>
                        <a:t>具有高流量氧疗设备</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病房审核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p>
                      <a:pPr algn="l" fontAlgn="ctr">
                        <a:buNone/>
                      </a:pP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3525">
                <a:tc vMerge="1">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l" fontAlgn="ctr"/>
                      <a:r>
                        <a:rPr lang="zh-CN" altLang="en-US" sz="1200" b="0" i="0">
                          <a:solidFill>
                            <a:srgbClr val="000000"/>
                          </a:solidFill>
                          <a:latin typeface="微软雅黑" panose="020B0503020204020204" charset="-122"/>
                          <a:ea typeface="微软雅黑" panose="020B0503020204020204" charset="-122"/>
                        </a:rPr>
                        <a:t>具有无创呼吸机</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病房审核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p>
                      <a:pPr algn="l" fontAlgn="ctr">
                        <a:buNone/>
                      </a:pP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3525">
                <a:tc vMerge="1">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l" fontAlgn="ctr"/>
                      <a:r>
                        <a:rPr lang="zh-CN" altLang="en-US" sz="1200" b="0" i="0">
                          <a:solidFill>
                            <a:srgbClr val="000000"/>
                          </a:solidFill>
                          <a:latin typeface="微软雅黑" panose="020B0503020204020204" charset="-122"/>
                          <a:ea typeface="微软雅黑" panose="020B0503020204020204" charset="-122"/>
                        </a:rPr>
                        <a:t>有创呼吸机台数不低于床位数的一半</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病房审核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p>
                      <a:pPr algn="l" fontAlgn="ctr">
                        <a:buNone/>
                      </a:pP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2890">
                <a:tc vMerge="1">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l" fontAlgn="ctr"/>
                      <a:r>
                        <a:rPr lang="zh-CN" altLang="en-US" sz="1200" b="0" i="0">
                          <a:solidFill>
                            <a:srgbClr val="000000"/>
                          </a:solidFill>
                          <a:latin typeface="微软雅黑" panose="020B0503020204020204" charset="-122"/>
                          <a:ea typeface="微软雅黑" panose="020B0503020204020204" charset="-122"/>
                        </a:rPr>
                        <a:t>按照床位数</a:t>
                      </a:r>
                      <a:r>
                        <a:rPr lang="en-US" altLang="zh-CN" sz="1200" b="0" i="0">
                          <a:solidFill>
                            <a:srgbClr val="000000"/>
                          </a:solidFill>
                          <a:latin typeface="微软雅黑" panose="020B0503020204020204" charset="-122"/>
                          <a:ea typeface="微软雅黑" panose="020B0503020204020204" charset="-122"/>
                        </a:rPr>
                        <a:t>1:1</a:t>
                      </a:r>
                      <a:r>
                        <a:rPr lang="zh-CN" altLang="en-US" sz="1200" b="0" i="0">
                          <a:solidFill>
                            <a:srgbClr val="000000"/>
                          </a:solidFill>
                          <a:latin typeface="微软雅黑" panose="020B0503020204020204" charset="-122"/>
                          <a:ea typeface="微软雅黑" panose="020B0503020204020204" charset="-122"/>
                        </a:rPr>
                        <a:t>配备监护设备</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病房审核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p>
                      <a:pPr algn="l" fontAlgn="ctr">
                        <a:buNone/>
                      </a:pP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2890">
                <a:tc vMerge="1">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l" fontAlgn="ctr"/>
                      <a:r>
                        <a:rPr lang="zh-CN" altLang="en-US" sz="1200" b="0" i="0">
                          <a:solidFill>
                            <a:srgbClr val="000000"/>
                          </a:solidFill>
                          <a:latin typeface="微软雅黑" panose="020B0503020204020204" charset="-122"/>
                          <a:ea typeface="微软雅黑" panose="020B0503020204020204" charset="-122"/>
                        </a:rPr>
                        <a:t>具有转运呼吸机、床旁血气分析仪等设备</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病房审核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p>
                      <a:pPr algn="l" fontAlgn="ctr">
                        <a:buNone/>
                      </a:pP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准入条件：</a:t>
            </a:r>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sym typeface="+mn-ea"/>
              </a:rPr>
              <a:t>人力资源、业务能力、管理制度</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4" name="内容占位符 2"/>
          <p:cNvSpPr txBox="1"/>
          <p:nvPr/>
        </p:nvSpPr>
        <p:spPr>
          <a:xfrm>
            <a:off x="5215609" y="4525721"/>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a:t>
            </a:r>
            <a:endParaRPr lang="en-US" sz="2000" dirty="0">
              <a:highlight>
                <a:srgbClr val="FFFF00"/>
              </a:highlight>
            </a:endParaRPr>
          </a:p>
        </p:txBody>
      </p:sp>
      <p:graphicFrame>
        <p:nvGraphicFramePr>
          <p:cNvPr id="2" name="表格 1"/>
          <p:cNvGraphicFramePr>
            <a:graphicFrameLocks noGrp="1"/>
          </p:cNvGraphicFramePr>
          <p:nvPr/>
        </p:nvGraphicFramePr>
        <p:xfrm>
          <a:off x="523660" y="783159"/>
          <a:ext cx="8097100" cy="3810000"/>
        </p:xfrm>
        <a:graphic>
          <a:graphicData uri="http://schemas.openxmlformats.org/drawingml/2006/table">
            <a:tbl>
              <a:tblPr/>
              <a:tblGrid>
                <a:gridCol w="757239"/>
                <a:gridCol w="4134498"/>
                <a:gridCol w="1714500"/>
                <a:gridCol w="1490863"/>
              </a:tblGrid>
              <a:tr h="526885">
                <a:tc gridSpan="2">
                  <a:txBody>
                    <a:bodyPr/>
                    <a:p>
                      <a:pPr algn="ctr" fontAlgn="ctr"/>
                      <a:r>
                        <a:rPr lang="zh-CN" altLang="en-US" sz="1200" b="1" i="0" u="none" strike="noStrike" dirty="0">
                          <a:solidFill>
                            <a:schemeClr val="tx1"/>
                          </a:solidFill>
                          <a:effectLst/>
                          <a:latin typeface="微软雅黑" panose="020B0503020204020204" charset="-122"/>
                          <a:ea typeface="微软雅黑" panose="020B0503020204020204" charset="-122"/>
                        </a:rPr>
                        <a:t>准入条件</a:t>
                      </a:r>
                      <a:endParaRPr lang="zh-CN" altLang="en-US" sz="1200" b="1" i="0" u="none" strike="noStrike" dirty="0">
                        <a:solidFill>
                          <a:schemeClr val="tx1"/>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hMerge="1">
                  <a:tcPr/>
                </a:tc>
                <a:tc>
                  <a:txBody>
                    <a:bodyPr/>
                    <a:p>
                      <a:pPr algn="ctr" fontAlgn="ctr">
                        <a:buNone/>
                      </a:pPr>
                      <a:r>
                        <a:rPr lang="zh-CN" altLang="en-US" sz="1200" b="1" i="0" u="none" strike="noStrike" dirty="0">
                          <a:solidFill>
                            <a:schemeClr val="tx1"/>
                          </a:solidFill>
                          <a:effectLst/>
                          <a:latin typeface="微软雅黑" panose="020B0503020204020204" charset="-122"/>
                          <a:ea typeface="微软雅黑" panose="020B0503020204020204" charset="-122"/>
                        </a:rPr>
                        <a:t>检查方式</a:t>
                      </a:r>
                      <a:endParaRPr lang="zh-CN" altLang="en-US" sz="1200" b="1" i="0" u="none" strike="noStrike" dirty="0">
                        <a:solidFill>
                          <a:schemeClr val="tx1"/>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c>
                  <a:txBody>
                    <a:bodyPr/>
                    <a:p>
                      <a:pPr algn="ctr" fontAlgn="ctr"/>
                      <a:r>
                        <a:rPr lang="zh-CN" altLang="en-US" sz="1200" b="1" i="0" u="none" strike="noStrike" dirty="0">
                          <a:solidFill>
                            <a:schemeClr val="tx1"/>
                          </a:solidFill>
                          <a:effectLst/>
                          <a:latin typeface="微软雅黑" panose="020B0503020204020204" charset="-122"/>
                          <a:ea typeface="微软雅黑" panose="020B0503020204020204" charset="-122"/>
                        </a:rPr>
                        <a:t>是否达标</a:t>
                      </a:r>
                      <a:endParaRPr lang="zh-CN" altLang="en-US" sz="1200" b="1" i="0" u="none" strike="noStrike" dirty="0">
                        <a:solidFill>
                          <a:schemeClr val="tx1"/>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8CCE4"/>
                    </a:solidFill>
                  </a:tcPr>
                </a:tc>
              </a:tr>
              <a:tr h="263443">
                <a:tc rowSpan="3">
                  <a:txBody>
                    <a:bodyPr/>
                    <a:p>
                      <a:pPr algn="ctr" fontAlgn="ctr"/>
                      <a:r>
                        <a:rPr lang="zh-CN" altLang="en-US" sz="1200" b="0" i="0" u="none" strike="noStrike">
                          <a:solidFill>
                            <a:srgbClr val="000000"/>
                          </a:solidFill>
                          <a:effectLst/>
                          <a:latin typeface="微软雅黑" panose="020B0503020204020204" charset="-122"/>
                          <a:ea typeface="微软雅黑" panose="020B0503020204020204" charset="-122"/>
                        </a:rPr>
                        <a:t>人力资源</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algn="l" fontAlgn="ctr"/>
                      <a:r>
                        <a:rPr lang="zh-CN" altLang="en-US" sz="1200" b="0" i="0" u="none" strike="noStrike" dirty="0">
                          <a:solidFill>
                            <a:srgbClr val="000000"/>
                          </a:solidFill>
                          <a:effectLst/>
                          <a:latin typeface="微软雅黑" panose="020B0503020204020204" charset="-122"/>
                          <a:ea typeface="微软雅黑" panose="020B0503020204020204" charset="-122"/>
                        </a:rPr>
                        <a:t>具有合格的</a:t>
                      </a:r>
                      <a:r>
                        <a:rPr lang="en-US" altLang="zh-CN" sz="1200" b="0" i="0" u="none" strike="noStrike" dirty="0">
                          <a:solidFill>
                            <a:srgbClr val="000000"/>
                          </a:solidFill>
                          <a:effectLst/>
                          <a:latin typeface="微软雅黑" panose="020B0503020204020204" charset="-122"/>
                          <a:ea typeface="微软雅黑" panose="020B0503020204020204" charset="-122"/>
                        </a:rPr>
                        <a:t>PCCM</a:t>
                      </a:r>
                      <a:r>
                        <a:rPr lang="zh-CN" altLang="en-US" sz="1200" b="0" i="0" u="none" strike="noStrike" dirty="0">
                          <a:solidFill>
                            <a:srgbClr val="000000"/>
                          </a:solidFill>
                          <a:effectLst/>
                          <a:latin typeface="微软雅黑" panose="020B0503020204020204" charset="-122"/>
                          <a:ea typeface="微软雅黑" panose="020B0503020204020204" charset="-122"/>
                        </a:rPr>
                        <a:t>专科医师</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病房审核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p>
                      <a:pPr algn="l" fontAlgn="ctr"/>
                      <a:r>
                        <a:rPr lang="zh-CN" altLang="en-US" sz="1200" b="0" i="0" u="none" strike="noStrike" dirty="0">
                          <a:solidFill>
                            <a:srgbClr val="000000"/>
                          </a:solidFill>
                          <a:effectLst/>
                          <a:latin typeface="微软雅黑" panose="020B0503020204020204" charset="-122"/>
                          <a:ea typeface="微软雅黑" panose="020B0503020204020204" charset="-122"/>
                        </a:rPr>
                        <a:t>　</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62890">
                <a:tc vMerge="1">
                  <a:tcPr/>
                </a:tc>
                <a:tc>
                  <a:txBody>
                    <a:bodyPr/>
                    <a:p>
                      <a:pPr algn="l" fontAlgn="ctr"/>
                      <a:r>
                        <a:rPr lang="zh-CN" altLang="en-US" sz="1200" b="0" i="0" u="none" strike="noStrike">
                          <a:solidFill>
                            <a:srgbClr val="000000"/>
                          </a:solidFill>
                          <a:effectLst/>
                          <a:latin typeface="微软雅黑" panose="020B0503020204020204" charset="-122"/>
                          <a:ea typeface="微软雅黑" panose="020B0503020204020204" charset="-122"/>
                        </a:rPr>
                        <a:t>具有</a:t>
                      </a:r>
                      <a:r>
                        <a:rPr lang="en-US" altLang="zh-CN" sz="1200" b="0" i="0" u="none" strike="noStrike">
                          <a:solidFill>
                            <a:srgbClr val="000000"/>
                          </a:solidFill>
                          <a:effectLst/>
                          <a:latin typeface="微软雅黑" panose="020B0503020204020204" charset="-122"/>
                          <a:ea typeface="微软雅黑" panose="020B0503020204020204" charset="-122"/>
                        </a:rPr>
                        <a:t>ICU</a:t>
                      </a:r>
                      <a:r>
                        <a:rPr lang="zh-CN" altLang="en-US" sz="1200" b="0" i="0" u="none" strike="noStrike">
                          <a:solidFill>
                            <a:srgbClr val="000000"/>
                          </a:solidFill>
                          <a:effectLst/>
                          <a:latin typeface="微软雅黑" panose="020B0503020204020204" charset="-122"/>
                          <a:ea typeface="微软雅黑" panose="020B0503020204020204" charset="-122"/>
                        </a:rPr>
                        <a:t>专科护士</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病房审核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p>
                      <a:pPr algn="l" fontAlgn="ctr"/>
                      <a:r>
                        <a:rPr lang="zh-CN" altLang="en-US" sz="1200" b="0" i="0" u="none" strike="noStrike">
                          <a:solidFill>
                            <a:srgbClr val="000000"/>
                          </a:solidFill>
                          <a:effectLst/>
                          <a:latin typeface="微软雅黑" panose="020B0503020204020204" charset="-122"/>
                          <a:ea typeface="微软雅黑" panose="020B0503020204020204" charset="-122"/>
                        </a:rPr>
                        <a:t>　</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56634">
                <a:tc vMerge="1">
                  <a:tcPr/>
                </a:tc>
                <a:tc>
                  <a:txBody>
                    <a:bodyPr/>
                    <a:p>
                      <a:pPr algn="l" fontAlgn="ctr"/>
                      <a:r>
                        <a:rPr lang="zh-CN" altLang="en-US" sz="1200" b="0" i="0" u="none" strike="noStrike" dirty="0">
                          <a:solidFill>
                            <a:srgbClr val="000000"/>
                          </a:solidFill>
                          <a:effectLst/>
                          <a:latin typeface="微软雅黑" panose="020B0503020204020204" charset="-122"/>
                          <a:ea typeface="微软雅黑" panose="020B0503020204020204" charset="-122"/>
                        </a:rPr>
                        <a:t>具有从事呼吸危重症领域工作的专职呼吸治疗师</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病房审核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p>
                      <a:pPr algn="l" fontAlgn="ctr"/>
                      <a:r>
                        <a:rPr lang="zh-CN" altLang="en-US" sz="1200" b="0" i="0" u="none" strike="noStrike">
                          <a:solidFill>
                            <a:srgbClr val="000000"/>
                          </a:solidFill>
                          <a:effectLst/>
                          <a:latin typeface="微软雅黑" panose="020B0503020204020204" charset="-122"/>
                          <a:ea typeface="微软雅黑" panose="020B0503020204020204" charset="-122"/>
                        </a:rPr>
                        <a:t>　</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56634">
                <a:tc>
                  <a:txBody>
                    <a:bodyPr/>
                    <a:p>
                      <a:pPr algn="ctr" fontAlgn="ctr"/>
                      <a:r>
                        <a:rPr lang="zh-CN" altLang="en-US" sz="1200" b="0" i="0" u="none" strike="noStrike" dirty="0">
                          <a:solidFill>
                            <a:srgbClr val="000000"/>
                          </a:solidFill>
                          <a:effectLst/>
                          <a:latin typeface="微软雅黑" panose="020B0503020204020204" charset="-122"/>
                          <a:ea typeface="微软雅黑" panose="020B0503020204020204" charset="-122"/>
                        </a:rPr>
                        <a:t>业务能力</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algn="l" fontAlgn="ctr"/>
                      <a:r>
                        <a:rPr lang="zh-CN" altLang="en-US" sz="1200" b="0" i="0" u="none" strike="noStrike">
                          <a:solidFill>
                            <a:srgbClr val="000000"/>
                          </a:solidFill>
                          <a:effectLst/>
                          <a:latin typeface="微软雅黑" panose="020B0503020204020204" charset="-122"/>
                          <a:ea typeface="微软雅黑" panose="020B0503020204020204" charset="-122"/>
                        </a:rPr>
                        <a:t>具备对呼吸衰竭、休克和其他严重器官功能衰竭及其原发疾病进行医疗照护的能力</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查看</a:t>
                      </a:r>
                      <a:r>
                        <a:rPr lang="en-US" altLang="zh-CN" sz="1200" b="0" i="0">
                          <a:solidFill>
                            <a:srgbClr val="000000"/>
                          </a:solidFill>
                          <a:latin typeface="微软雅黑" panose="020B0503020204020204" charset="-122"/>
                          <a:ea typeface="微软雅黑" panose="020B0503020204020204" charset="-122"/>
                        </a:rPr>
                        <a:t>HIS</a:t>
                      </a:r>
                      <a:r>
                        <a:rPr lang="zh-CN" altLang="en-US" sz="1200" b="0" i="0">
                          <a:solidFill>
                            <a:srgbClr val="000000"/>
                          </a:solidFill>
                          <a:latin typeface="微软雅黑" panose="020B0503020204020204" charset="-122"/>
                          <a:ea typeface="微软雅黑" panose="020B0503020204020204" charset="-122"/>
                        </a:rPr>
                        <a:t>，现场审核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algn="l" fontAlgn="ctr"/>
                      <a:r>
                        <a:rPr lang="zh-CN" altLang="en-US" sz="1200" b="0" i="0" u="none" strike="noStrike">
                          <a:solidFill>
                            <a:srgbClr val="000000"/>
                          </a:solidFill>
                          <a:effectLst/>
                          <a:latin typeface="微软雅黑" panose="020B0503020204020204" charset="-122"/>
                          <a:ea typeface="微软雅黑" panose="020B0503020204020204" charset="-122"/>
                        </a:rPr>
                        <a:t>　</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63443">
                <a:tc>
                  <a:txBody>
                    <a:bodyPr/>
                    <a:p>
                      <a:pPr algn="ctr" fontAlgn="ctr"/>
                      <a:r>
                        <a:rPr lang="zh-CN" altLang="en-US" sz="1200" b="0" i="0" u="none" strike="noStrike" dirty="0">
                          <a:solidFill>
                            <a:srgbClr val="000000"/>
                          </a:solidFill>
                          <a:effectLst/>
                          <a:latin typeface="微软雅黑" panose="020B0503020204020204" charset="-122"/>
                          <a:ea typeface="微软雅黑" panose="020B0503020204020204" charset="-122"/>
                        </a:rPr>
                        <a:t>管理制度</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algn="l" fontAlgn="ctr"/>
                      <a:r>
                        <a:rPr lang="zh-CN" altLang="en-US" sz="1200" b="0" i="0" u="none" strike="noStrike">
                          <a:solidFill>
                            <a:srgbClr val="000000"/>
                          </a:solidFill>
                          <a:effectLst/>
                          <a:latin typeface="微软雅黑" panose="020B0503020204020204" charset="-122"/>
                          <a:ea typeface="微软雅黑" panose="020B0503020204020204" charset="-122"/>
                        </a:rPr>
                        <a:t>执行</a:t>
                      </a:r>
                      <a:r>
                        <a:rPr lang="en-US" altLang="zh-CN" sz="1200" b="0" i="0" u="none" strike="noStrike">
                          <a:solidFill>
                            <a:srgbClr val="000000"/>
                          </a:solidFill>
                          <a:effectLst/>
                          <a:latin typeface="微软雅黑" panose="020B0503020204020204" charset="-122"/>
                          <a:ea typeface="微软雅黑" panose="020B0503020204020204" charset="-122"/>
                        </a:rPr>
                        <a:t>ICU</a:t>
                      </a:r>
                      <a:r>
                        <a:rPr lang="zh-CN" altLang="en-US" sz="1200" b="0" i="0" u="none" strike="noStrike">
                          <a:solidFill>
                            <a:srgbClr val="000000"/>
                          </a:solidFill>
                          <a:effectLst/>
                          <a:latin typeface="微软雅黑" panose="020B0503020204020204" charset="-122"/>
                          <a:ea typeface="微软雅黑" panose="020B0503020204020204" charset="-122"/>
                        </a:rPr>
                        <a:t>相关的管理制度</a:t>
                      </a:r>
                      <a:endParaRPr lang="zh-CN" altLang="en-US" sz="1200" b="0" i="0" u="none" strike="noStrike">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marL="9525" indent="0" algn="ctr" fontAlgn="ctr"/>
                      <a:r>
                        <a:rPr lang="zh-CN" altLang="en-US" sz="1200" b="0" i="0">
                          <a:solidFill>
                            <a:srgbClr val="000000"/>
                          </a:solidFill>
                          <a:latin typeface="微软雅黑" panose="020B0503020204020204" charset="-122"/>
                          <a:ea typeface="微软雅黑" panose="020B0503020204020204" charset="-122"/>
                        </a:rPr>
                        <a:t>现场审核</a:t>
                      </a:r>
                      <a:endParaRPr lang="zh-CN" altLang="en-US" sz="1200" b="0" i="0">
                        <a:solidFill>
                          <a:srgbClr val="000000"/>
                        </a:solidFill>
                        <a:latin typeface="微软雅黑" panose="020B0503020204020204" charset="-122"/>
                        <a:ea typeface="微软雅黑" panose="020B0503020204020204" charset="-122"/>
                      </a:endParaRPr>
                    </a:p>
                  </a:txBody>
                  <a:tcPr marL="9842" marR="9842" marT="9842" anchor="ctr" anchorCtr="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p>
                      <a:pPr algn="l" fontAlgn="ctr"/>
                      <a:r>
                        <a:rPr lang="zh-CN" altLang="en-US" sz="1200" b="0" i="0" u="none" strike="noStrike" dirty="0">
                          <a:solidFill>
                            <a:srgbClr val="000000"/>
                          </a:solidFill>
                          <a:effectLst/>
                          <a:latin typeface="微软雅黑" panose="020B0503020204020204" charset="-122"/>
                          <a:ea typeface="微软雅黑" panose="020B0503020204020204" charset="-122"/>
                        </a:rPr>
                        <a:t>　</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硬件设施</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5" name="内容占位符 2"/>
          <p:cNvSpPr txBox="1"/>
          <p:nvPr/>
        </p:nvSpPr>
        <p:spPr>
          <a:xfrm>
            <a:off x="5052251" y="209186"/>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a:t>
            </a:r>
            <a:endParaRPr lang="en-US" sz="2000" dirty="0">
              <a:highlight>
                <a:srgbClr val="FFFF00"/>
              </a:highlight>
            </a:endParaRPr>
          </a:p>
        </p:txBody>
      </p:sp>
      <p:graphicFrame>
        <p:nvGraphicFramePr>
          <p:cNvPr id="7" name="表格 6"/>
          <p:cNvGraphicFramePr>
            <a:graphicFrameLocks noGrp="1"/>
          </p:cNvGraphicFramePr>
          <p:nvPr/>
        </p:nvGraphicFramePr>
        <p:xfrm>
          <a:off x="358052" y="1063057"/>
          <a:ext cx="7886700" cy="780611"/>
        </p:xfrm>
        <a:graphic>
          <a:graphicData uri="http://schemas.openxmlformats.org/drawingml/2006/table">
            <a:tbl>
              <a:tblPr/>
              <a:tblGrid>
                <a:gridCol w="471034"/>
                <a:gridCol w="2100897"/>
                <a:gridCol w="1108806"/>
                <a:gridCol w="1967507"/>
                <a:gridCol w="650277"/>
                <a:gridCol w="500214"/>
                <a:gridCol w="587751"/>
              </a:tblGrid>
              <a:tr h="238444">
                <a:tc gridSpan="2">
                  <a:txBody>
                    <a:bodyPr/>
                    <a:lstStyle/>
                    <a:p>
                      <a:pPr algn="ctr" fontAlgn="ctr"/>
                      <a:r>
                        <a:rPr lang="zh-CN" altLang="en-US" sz="1000" b="1" i="0" u="none" strike="noStrike" dirty="0">
                          <a:solidFill>
                            <a:srgbClr val="000000"/>
                          </a:solidFill>
                          <a:effectLst/>
                          <a:latin typeface="微软雅黑" panose="020B0503020204020204" charset="-122"/>
                          <a:ea typeface="微软雅黑" panose="020B0503020204020204" charset="-122"/>
                        </a:rPr>
                        <a:t>专业业务能力考核指标</a:t>
                      </a:r>
                      <a:endParaRPr lang="zh-CN" altLang="en-US" sz="1000" b="1"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实地督导场景</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000" b="1" i="0" u="none" strike="noStrike">
                          <a:solidFill>
                            <a:srgbClr val="FFFFFF"/>
                          </a:solidFill>
                          <a:effectLst/>
                          <a:latin typeface="微软雅黑" panose="020B0503020204020204" charset="-122"/>
                          <a:ea typeface="微软雅黑" panose="020B0503020204020204" charset="-122"/>
                        </a:rPr>
                        <a:t>自评</a:t>
                      </a:r>
                      <a:endParaRPr lang="zh-CN" altLang="en-US" sz="1000" b="1" i="0" u="none" strike="noStrike">
                        <a:solidFill>
                          <a:srgbClr val="FFFFFF"/>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000" b="1" i="0" u="none" strike="noStrike">
                          <a:solidFill>
                            <a:srgbClr val="000000"/>
                          </a:solidFill>
                          <a:effectLst/>
                          <a:latin typeface="微软雅黑" panose="020B0503020204020204" charset="-122"/>
                          <a:ea typeface="微软雅黑" panose="020B0503020204020204" charset="-122"/>
                        </a:rPr>
                        <a:t>评分标准</a:t>
                      </a:r>
                      <a:endParaRPr lang="zh-CN" altLang="en-US" sz="10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r>
              <a:tr h="542167">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硬件</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a:solidFill>
                            <a:srgbClr val="000000"/>
                          </a:solidFill>
                          <a:effectLst/>
                          <a:latin typeface="微软雅黑" panose="020B0503020204020204" charset="-122"/>
                          <a:ea typeface="微软雅黑" panose="020B0503020204020204" charset="-122"/>
                        </a:rPr>
                        <a:t>具有</a:t>
                      </a:r>
                      <a:r>
                        <a:rPr lang="en-US" altLang="zh-CN" sz="1000" b="0" i="0" u="none" strike="noStrike">
                          <a:solidFill>
                            <a:srgbClr val="000000"/>
                          </a:solidFill>
                          <a:effectLst/>
                          <a:latin typeface="微软雅黑" panose="020B0503020204020204" charset="-122"/>
                          <a:ea typeface="微软雅黑" panose="020B0503020204020204" charset="-122"/>
                        </a:rPr>
                        <a:t>ECMO</a:t>
                      </a:r>
                      <a:r>
                        <a:rPr lang="zh-CN" altLang="en-US" sz="1000" b="0" i="0" u="none" strike="noStrike">
                          <a:solidFill>
                            <a:srgbClr val="000000"/>
                          </a:solidFill>
                          <a:effectLst/>
                          <a:latin typeface="微软雅黑" panose="020B0503020204020204" charset="-122"/>
                          <a:ea typeface="微软雅黑" panose="020B0503020204020204" charset="-122"/>
                        </a:rPr>
                        <a:t>、转运呼吸机、床旁血气分析仪、床旁纤支镜、康复治疗设备；可完成床旁超声、床旁</a:t>
                      </a:r>
                      <a:r>
                        <a:rPr lang="en-US" altLang="zh-CN" sz="1000" b="0" i="0" u="none" strike="noStrike">
                          <a:solidFill>
                            <a:srgbClr val="000000"/>
                          </a:solidFill>
                          <a:effectLst/>
                          <a:latin typeface="微软雅黑" panose="020B0503020204020204" charset="-122"/>
                          <a:ea typeface="微软雅黑" panose="020B0503020204020204" charset="-122"/>
                        </a:rPr>
                        <a:t>X</a:t>
                      </a:r>
                      <a:r>
                        <a:rPr lang="zh-CN" altLang="en-US" sz="1000" b="0" i="0" u="none" strike="noStrike">
                          <a:solidFill>
                            <a:srgbClr val="000000"/>
                          </a:solidFill>
                          <a:effectLst/>
                          <a:latin typeface="微软雅黑" panose="020B0503020204020204" charset="-122"/>
                          <a:ea typeface="微软雅黑" panose="020B0503020204020204" charset="-122"/>
                        </a:rPr>
                        <a:t>光</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000" b="0" i="0" u="none" strike="noStrike">
                          <a:solidFill>
                            <a:srgbClr val="000000"/>
                          </a:solidFill>
                          <a:effectLst/>
                          <a:latin typeface="微软雅黑" panose="020B0503020204020204" charset="-122"/>
                          <a:ea typeface="微软雅黑" panose="020B0503020204020204" charset="-122"/>
                        </a:rPr>
                        <a:t>病房审核</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a:solidFill>
                            <a:srgbClr val="000000"/>
                          </a:solidFill>
                          <a:effectLst/>
                          <a:latin typeface="微软雅黑" panose="020B0503020204020204" charset="-122"/>
                          <a:ea typeface="微软雅黑" panose="020B0503020204020204" charset="-122"/>
                        </a:rPr>
                        <a:t>按照设备清单核查</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zh-CN" sz="10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a:solidFill>
                            <a:srgbClr val="000000"/>
                          </a:solidFill>
                          <a:effectLst/>
                          <a:latin typeface="微软雅黑" panose="020B0503020204020204" charset="-122"/>
                          <a:ea typeface="微软雅黑" panose="020B0503020204020204" charset="-122"/>
                        </a:rPr>
                        <a:t>是（</a:t>
                      </a:r>
                      <a:r>
                        <a:rPr lang="en-US" altLang="zh-CN" sz="1000" b="0" i="0" u="none" strike="noStrike">
                          <a:solidFill>
                            <a:srgbClr val="000000"/>
                          </a:solidFill>
                          <a:effectLst/>
                          <a:latin typeface="微软雅黑" panose="020B0503020204020204" charset="-122"/>
                          <a:ea typeface="微软雅黑" panose="020B0503020204020204" charset="-122"/>
                        </a:rPr>
                        <a:t>3</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00" b="0" i="0" u="none" strike="noStrike">
                          <a:solidFill>
                            <a:srgbClr val="000000"/>
                          </a:solidFill>
                          <a:effectLst/>
                          <a:latin typeface="微软雅黑" panose="020B0503020204020204" charset="-122"/>
                          <a:ea typeface="微软雅黑" panose="020B0503020204020204" charset="-122"/>
                        </a:rPr>
                        <a:t>否（</a:t>
                      </a:r>
                      <a:r>
                        <a:rPr lang="en-US" altLang="zh-CN" sz="1000" b="0" i="0" u="none" strike="noStrike">
                          <a:solidFill>
                            <a:srgbClr val="000000"/>
                          </a:solidFill>
                          <a:effectLst/>
                          <a:latin typeface="微软雅黑" panose="020B0503020204020204" charset="-122"/>
                          <a:ea typeface="微软雅黑" panose="020B0503020204020204" charset="-122"/>
                        </a:rPr>
                        <a:t>0</a:t>
                      </a:r>
                      <a:r>
                        <a:rPr lang="zh-CN" altLang="en-US" sz="1000" b="0" i="0" u="none" strike="noStrike">
                          <a:solidFill>
                            <a:srgbClr val="000000"/>
                          </a:solidFill>
                          <a:effectLst/>
                          <a:latin typeface="微软雅黑" panose="020B0503020204020204" charset="-122"/>
                          <a:ea typeface="微软雅黑" panose="020B0503020204020204" charset="-122"/>
                        </a:rPr>
                        <a:t>）</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人力资源</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4" name="内容占位符 2"/>
          <p:cNvSpPr txBox="1"/>
          <p:nvPr/>
        </p:nvSpPr>
        <p:spPr>
          <a:xfrm>
            <a:off x="4785064" y="4038887"/>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a:t>
            </a:r>
            <a:endParaRPr lang="en-US" sz="2000" dirty="0">
              <a:highlight>
                <a:srgbClr val="FFFF00"/>
              </a:highlight>
            </a:endParaRPr>
          </a:p>
        </p:txBody>
      </p:sp>
      <p:graphicFrame>
        <p:nvGraphicFramePr>
          <p:cNvPr id="6" name="表格 5"/>
          <p:cNvGraphicFramePr>
            <a:graphicFrameLocks noGrp="1"/>
          </p:cNvGraphicFramePr>
          <p:nvPr/>
        </p:nvGraphicFramePr>
        <p:xfrm>
          <a:off x="390757" y="1008750"/>
          <a:ext cx="8452485" cy="709295"/>
        </p:xfrm>
        <a:graphic>
          <a:graphicData uri="http://schemas.openxmlformats.org/drawingml/2006/table">
            <a:tbl>
              <a:tblPr/>
              <a:tblGrid>
                <a:gridCol w="681990"/>
                <a:gridCol w="1722801"/>
                <a:gridCol w="1220022"/>
                <a:gridCol w="2205749"/>
                <a:gridCol w="785096"/>
                <a:gridCol w="572041"/>
                <a:gridCol w="692468"/>
              </a:tblGrid>
              <a:tr h="202696">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专业业务能力考核指标</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实地督导场景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r>
              <a:tr h="213752">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人力资源</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诊疗团队包含营养师、临床药师、康复治疗师等</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会议室资料审阅</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检查方法：结合主任汇报，现场与工作人员沟通，查看排班记录，有人事科证明。</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疾病诊断能力</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a:p>
            <a:pPr algn="l"/>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6" name="表格 5"/>
          <p:cNvGraphicFramePr>
            <a:graphicFrameLocks noGrp="1"/>
          </p:cNvGraphicFramePr>
          <p:nvPr/>
        </p:nvGraphicFramePr>
        <p:xfrm>
          <a:off x="238840" y="768948"/>
          <a:ext cx="8436807" cy="1060985"/>
        </p:xfrm>
        <a:graphic>
          <a:graphicData uri="http://schemas.openxmlformats.org/drawingml/2006/table">
            <a:tbl>
              <a:tblPr/>
              <a:tblGrid>
                <a:gridCol w="608653"/>
                <a:gridCol w="3116403"/>
                <a:gridCol w="983000"/>
                <a:gridCol w="1744273"/>
                <a:gridCol w="576496"/>
                <a:gridCol w="443459"/>
                <a:gridCol w="521064"/>
              </a:tblGrid>
              <a:tr h="338741">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专业业务能力考核指标</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实地督导场景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r>
              <a:tr h="250605">
                <a:tc rowSpan="2">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疾病诊断能力</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能够使用</a:t>
                      </a:r>
                      <a:r>
                        <a:rPr lang="en-US" altLang="zh-CN" sz="1100" b="0" i="0" u="none" strike="noStrike">
                          <a:solidFill>
                            <a:srgbClr val="000000"/>
                          </a:solidFill>
                          <a:effectLst/>
                          <a:latin typeface="微软雅黑" panose="020B0503020204020204" charset="-122"/>
                          <a:ea typeface="微软雅黑" panose="020B0503020204020204" charset="-122"/>
                        </a:rPr>
                        <a:t>ARDS</a:t>
                      </a:r>
                      <a:r>
                        <a:rPr lang="zh-CN" altLang="en-US" sz="1100" b="0" i="0" u="none" strike="noStrike">
                          <a:solidFill>
                            <a:srgbClr val="000000"/>
                          </a:solidFill>
                          <a:effectLst/>
                          <a:latin typeface="微软雅黑" panose="020B0503020204020204" charset="-122"/>
                          <a:ea typeface="微软雅黑" panose="020B0503020204020204" charset="-122"/>
                        </a:rPr>
                        <a:t>柏林定义或</a:t>
                      </a:r>
                      <a:r>
                        <a:rPr lang="en-US" altLang="zh-CN" sz="1100" b="0" i="0" u="none" strike="noStrike">
                          <a:solidFill>
                            <a:srgbClr val="000000"/>
                          </a:solidFill>
                          <a:effectLst/>
                          <a:latin typeface="微软雅黑" panose="020B0503020204020204" charset="-122"/>
                          <a:ea typeface="微软雅黑" panose="020B0503020204020204" charset="-122"/>
                        </a:rPr>
                        <a:t>2023</a:t>
                      </a:r>
                      <a:r>
                        <a:rPr lang="zh-CN" altLang="en-US" sz="1100" b="0" i="0" u="none" strike="noStrike">
                          <a:solidFill>
                            <a:srgbClr val="000000"/>
                          </a:solidFill>
                          <a:effectLst/>
                          <a:latin typeface="微软雅黑" panose="020B0503020204020204" charset="-122"/>
                          <a:ea typeface="微软雅黑" panose="020B0503020204020204" charset="-122"/>
                        </a:rPr>
                        <a:t>年</a:t>
                      </a:r>
                      <a:r>
                        <a:rPr lang="en-US" altLang="zh-CN" sz="1100" b="0" i="0" u="none" strike="noStrike">
                          <a:solidFill>
                            <a:srgbClr val="000000"/>
                          </a:solidFill>
                          <a:effectLst/>
                          <a:latin typeface="微软雅黑" panose="020B0503020204020204" charset="-122"/>
                          <a:ea typeface="微软雅黑" panose="020B0503020204020204" charset="-122"/>
                        </a:rPr>
                        <a:t>ARDS</a:t>
                      </a:r>
                      <a:r>
                        <a:rPr lang="zh-CN" altLang="en-US" sz="1100" b="0" i="0" u="none" strike="noStrike">
                          <a:solidFill>
                            <a:srgbClr val="000000"/>
                          </a:solidFill>
                          <a:effectLst/>
                          <a:latin typeface="微软雅黑" panose="020B0503020204020204" charset="-122"/>
                          <a:ea typeface="微软雅黑" panose="020B0503020204020204" charset="-122"/>
                        </a:rPr>
                        <a:t>全球新定义进行</a:t>
                      </a:r>
                      <a:r>
                        <a:rPr lang="en-US" altLang="zh-CN" sz="1100" b="0" i="0" u="none" strike="noStrike">
                          <a:solidFill>
                            <a:srgbClr val="000000"/>
                          </a:solidFill>
                          <a:effectLst/>
                          <a:latin typeface="微软雅黑" panose="020B0503020204020204" charset="-122"/>
                          <a:ea typeface="微软雅黑" panose="020B0503020204020204" charset="-122"/>
                        </a:rPr>
                        <a:t>ARDS</a:t>
                      </a:r>
                      <a:r>
                        <a:rPr lang="zh-CN" altLang="en-US" sz="1100" b="0" i="0" u="none" strike="noStrike">
                          <a:solidFill>
                            <a:srgbClr val="000000"/>
                          </a:solidFill>
                          <a:effectLst/>
                          <a:latin typeface="微软雅黑" panose="020B0503020204020204" charset="-122"/>
                          <a:ea typeface="微软雅黑" panose="020B0503020204020204" charset="-122"/>
                        </a:rPr>
                        <a:t>的诊断</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病房审核</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检查标准：参见附件</a:t>
                      </a:r>
                      <a:br>
                        <a:rPr lang="zh-CN" altLang="en-US" sz="1100" b="0" i="0" u="none" strike="noStrike" dirty="0">
                          <a:solidFill>
                            <a:srgbClr val="000000"/>
                          </a:solidFill>
                          <a:effectLst/>
                          <a:latin typeface="微软雅黑" panose="020B0503020204020204" charset="-122"/>
                          <a:ea typeface="微软雅黑" panose="020B0503020204020204" charset="-122"/>
                        </a:rPr>
                      </a:br>
                      <a:r>
                        <a:rPr lang="zh-CN" altLang="en-US" sz="1100" b="0" i="0" u="none" strike="noStrike" dirty="0">
                          <a:solidFill>
                            <a:srgbClr val="000000"/>
                          </a:solidFill>
                          <a:effectLst/>
                          <a:latin typeface="微软雅黑" panose="020B0503020204020204" charset="-122"/>
                          <a:ea typeface="微软雅黑" panose="020B0503020204020204" charset="-122"/>
                        </a:rPr>
                        <a:t>检查方法：现场随机提问</a:t>
                      </a:r>
                      <a:endParaRPr lang="zh-CN" altLang="en-US" sz="1100" b="0" i="0" u="none" strike="noStrike" dirty="0">
                        <a:solidFill>
                          <a:srgbClr val="000000"/>
                        </a:solidFill>
                        <a:effectLst/>
                        <a:latin typeface="微软雅黑" panose="020B0503020204020204" charset="-122"/>
                        <a:ea typeface="微软雅黑" panose="020B0503020204020204" charset="-122"/>
                      </a:endParaRPr>
                    </a:p>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　</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83279">
                <a:tc vMerge="1">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能够个体化精准获取下呼吸道标本并进行耐药病原微生物检测</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呼吸支持和呼吸监测（</a:t>
            </a:r>
            <a:r>
              <a:rPr lang="en-US" altLang="zh-CN" sz="2400" b="1" dirty="0">
                <a:solidFill>
                  <a:srgbClr val="990000"/>
                </a:solidFill>
                <a:latin typeface="微软雅黑" panose="020B0503020204020204" charset="-122"/>
                <a:ea typeface="微软雅黑" panose="020B0503020204020204" charset="-122"/>
                <a:cs typeface="Arial" panose="020B0604020202020204" pitchFamily="34" charset="0"/>
              </a:rPr>
              <a:t>1/2)</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10" name="内容占位符 2"/>
          <p:cNvSpPr txBox="1"/>
          <p:nvPr/>
        </p:nvSpPr>
        <p:spPr>
          <a:xfrm>
            <a:off x="4785064" y="4038887"/>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a:t>
            </a:r>
            <a:endParaRPr lang="en-US" sz="2000" dirty="0">
              <a:highlight>
                <a:srgbClr val="FFFF00"/>
              </a:highlight>
            </a:endParaRPr>
          </a:p>
        </p:txBody>
      </p:sp>
      <p:graphicFrame>
        <p:nvGraphicFramePr>
          <p:cNvPr id="2" name="表格 1"/>
          <p:cNvGraphicFramePr>
            <a:graphicFrameLocks noGrp="1"/>
          </p:cNvGraphicFramePr>
          <p:nvPr/>
        </p:nvGraphicFramePr>
        <p:xfrm>
          <a:off x="554309" y="706786"/>
          <a:ext cx="7886700" cy="1315301"/>
        </p:xfrm>
        <a:graphic>
          <a:graphicData uri="http://schemas.openxmlformats.org/drawingml/2006/table">
            <a:tbl>
              <a:tblPr/>
              <a:tblGrid>
                <a:gridCol w="902784"/>
                <a:gridCol w="2579386"/>
                <a:gridCol w="918906"/>
                <a:gridCol w="1630540"/>
                <a:gridCol w="538907"/>
                <a:gridCol w="414544"/>
                <a:gridCol w="487089"/>
              </a:tblGrid>
              <a:tr h="491098">
                <a:tc gridSpan="2">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专业业务能力考核指标</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实地督导场景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r>
              <a:tr h="412156">
                <a:tc rowSpan="2">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呼吸支持和呼吸监测</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掌握</a:t>
                      </a:r>
                      <a:r>
                        <a:rPr lang="en-US" altLang="zh-CN" sz="1100" b="0" i="0" u="none" strike="noStrike">
                          <a:solidFill>
                            <a:srgbClr val="000000"/>
                          </a:solidFill>
                          <a:effectLst/>
                          <a:latin typeface="微软雅黑" panose="020B0503020204020204" charset="-122"/>
                          <a:ea typeface="微软雅黑" panose="020B0503020204020204" charset="-122"/>
                        </a:rPr>
                        <a:t>ARDS</a:t>
                      </a:r>
                      <a:r>
                        <a:rPr lang="zh-CN" altLang="en-US" sz="1100" b="0" i="0" u="none" strike="noStrike">
                          <a:solidFill>
                            <a:srgbClr val="000000"/>
                          </a:solidFill>
                          <a:effectLst/>
                          <a:latin typeface="微软雅黑" panose="020B0503020204020204" charset="-122"/>
                          <a:ea typeface="微软雅黑" panose="020B0503020204020204" charset="-122"/>
                        </a:rPr>
                        <a:t>不同呼吸支持方式的指征，有相应的操作规范，并与权威指南相符</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病房审核</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2">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检查标准：参见附件</a:t>
                      </a:r>
                      <a:br>
                        <a:rPr lang="zh-CN" altLang="en-US" sz="1100" b="0" i="0" u="none" strike="noStrike">
                          <a:solidFill>
                            <a:srgbClr val="000000"/>
                          </a:solidFill>
                          <a:effectLst/>
                          <a:latin typeface="微软雅黑" panose="020B0503020204020204" charset="-122"/>
                          <a:ea typeface="微软雅黑" panose="020B0503020204020204" charset="-122"/>
                        </a:rPr>
                      </a:br>
                      <a:r>
                        <a:rPr lang="zh-CN" altLang="en-US" sz="1100" b="0" i="0" u="none" strike="noStrike">
                          <a:solidFill>
                            <a:srgbClr val="000000"/>
                          </a:solidFill>
                          <a:effectLst/>
                          <a:latin typeface="微软雅黑" panose="020B0503020204020204" charset="-122"/>
                          <a:ea typeface="微软雅黑" panose="020B0503020204020204" charset="-122"/>
                        </a:rPr>
                        <a:t>检查方法：现场随机提问</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12047">
                <a:tc vMerge="1">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具备床旁采集患者动脉血进行血气分析并解读血气结果的能力</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呼吸支持和呼吸监测（</a:t>
            </a:r>
            <a:r>
              <a:rPr lang="en-US" altLang="zh-CN" sz="2400" b="1" dirty="0">
                <a:solidFill>
                  <a:srgbClr val="990000"/>
                </a:solidFill>
                <a:latin typeface="微软雅黑" panose="020B0503020204020204" charset="-122"/>
                <a:ea typeface="微软雅黑" panose="020B0503020204020204" charset="-122"/>
                <a:cs typeface="Arial" panose="020B0604020202020204" pitchFamily="34" charset="0"/>
              </a:rPr>
              <a:t>1/2)</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10" name="内容占位符 2"/>
          <p:cNvSpPr txBox="1"/>
          <p:nvPr/>
        </p:nvSpPr>
        <p:spPr>
          <a:xfrm>
            <a:off x="4717415" y="110490"/>
            <a:ext cx="3746500" cy="510540"/>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a:t>
            </a:r>
            <a:r>
              <a:rPr lang="zh-CN" altLang="en-US" sz="2000" dirty="0">
                <a:highlight>
                  <a:srgbClr val="FFFF00"/>
                </a:highlight>
                <a:sym typeface="+mn-ea"/>
              </a:rPr>
              <a:t>图片进行补充</a:t>
            </a:r>
            <a:endParaRPr lang="en-US" sz="2000" dirty="0">
              <a:highlight>
                <a:srgbClr val="FFFF00"/>
              </a:highlight>
            </a:endParaRPr>
          </a:p>
          <a:p>
            <a:pPr marL="0" indent="0">
              <a:buNone/>
            </a:pPr>
            <a:endParaRPr lang="en-US" sz="2000" dirty="0">
              <a:highlight>
                <a:srgbClr val="FFFF00"/>
              </a:highlight>
            </a:endParaRPr>
          </a:p>
        </p:txBody>
      </p:sp>
      <p:graphicFrame>
        <p:nvGraphicFramePr>
          <p:cNvPr id="6" name="表格 5"/>
          <p:cNvGraphicFramePr>
            <a:graphicFrameLocks noGrp="1"/>
          </p:cNvGraphicFramePr>
          <p:nvPr/>
        </p:nvGraphicFramePr>
        <p:xfrm>
          <a:off x="238840" y="817756"/>
          <a:ext cx="8225419" cy="3731939"/>
        </p:xfrm>
        <a:graphic>
          <a:graphicData uri="http://schemas.openxmlformats.org/drawingml/2006/table">
            <a:tbl>
              <a:tblPr/>
              <a:tblGrid>
                <a:gridCol w="798707"/>
                <a:gridCol w="2750634"/>
                <a:gridCol w="683941"/>
                <a:gridCol w="728547"/>
                <a:gridCol w="594731"/>
                <a:gridCol w="765717"/>
                <a:gridCol w="1040781"/>
                <a:gridCol w="862361"/>
              </a:tblGrid>
              <a:tr h="468999">
                <a:tc gridSpan="2">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专业业务能力考核指标</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实地督导场景</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050" b="1" i="0" u="none" strike="noStrike">
                          <a:solidFill>
                            <a:srgbClr val="FFFFFF"/>
                          </a:solidFill>
                          <a:effectLst/>
                          <a:latin typeface="微软雅黑" panose="020B0503020204020204" charset="-122"/>
                          <a:ea typeface="微软雅黑" panose="020B0503020204020204" charset="-122"/>
                        </a:rPr>
                        <a:t>自评</a:t>
                      </a:r>
                      <a:endParaRPr lang="zh-CN" altLang="en-US" sz="1050" b="1" i="0" u="none" strike="noStrike">
                        <a:solidFill>
                          <a:srgbClr val="FFFFFF"/>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050" b="1" i="0" u="none" strike="noStrike">
                          <a:solidFill>
                            <a:srgbClr val="000000"/>
                          </a:solidFill>
                          <a:effectLst/>
                          <a:latin typeface="微软雅黑" panose="020B0503020204020204" charset="-122"/>
                          <a:ea typeface="微软雅黑" panose="020B0503020204020204" charset="-122"/>
                        </a:rPr>
                        <a:t>评分标准</a:t>
                      </a:r>
                      <a:endParaRPr lang="zh-CN" altLang="en-US" sz="105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hMerge="1">
                  <a:tcPr/>
                </a:tc>
              </a:tr>
              <a:tr h="576915">
                <a:tc rowSpan="8">
                  <a:txBody>
                    <a:bodyPr/>
                    <a:lstStyle/>
                    <a:p>
                      <a:pPr algn="ctr" fontAlgn="ctr"/>
                      <a:r>
                        <a:rPr lang="zh-CN" altLang="en-US" sz="1050" b="0" i="0" u="none" strike="noStrike">
                          <a:solidFill>
                            <a:srgbClr val="000000"/>
                          </a:solidFill>
                          <a:effectLst/>
                          <a:latin typeface="微软雅黑" panose="020B0503020204020204" charset="-122"/>
                          <a:ea typeface="微软雅黑" panose="020B0503020204020204" charset="-122"/>
                        </a:rPr>
                        <a:t>呼吸支持和呼吸监测</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对于使用无创呼吸机的患者，能够根据患者情况选择合适的人机界面和呼吸机模式并合理设置呼吸机参数</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8">
                  <a:txBody>
                    <a:bodyPr/>
                    <a:lstStyle/>
                    <a:p>
                      <a:pPr algn="ctr" fontAlgn="ctr"/>
                      <a:r>
                        <a:rPr lang="zh-CN" altLang="en-US" sz="1050" b="0" i="0" u="none" strike="noStrike" dirty="0">
                          <a:solidFill>
                            <a:srgbClr val="000000"/>
                          </a:solidFill>
                          <a:effectLst/>
                          <a:latin typeface="微软雅黑" panose="020B0503020204020204" charset="-122"/>
                          <a:ea typeface="微软雅黑" panose="020B0503020204020204" charset="-122"/>
                        </a:rPr>
                        <a:t>病房审核</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8">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检查标准：参见附件</a:t>
                      </a:r>
                      <a:br>
                        <a:rPr lang="zh-CN" altLang="en-US" sz="1050" b="0" i="0" u="none" strike="noStrike" dirty="0">
                          <a:solidFill>
                            <a:srgbClr val="000000"/>
                          </a:solidFill>
                          <a:effectLst/>
                          <a:latin typeface="微软雅黑" panose="020B0503020204020204" charset="-122"/>
                          <a:ea typeface="微软雅黑" panose="020B0503020204020204" charset="-122"/>
                        </a:rPr>
                      </a:br>
                      <a:r>
                        <a:rPr lang="zh-CN" altLang="en-US" sz="1050" b="0" i="0" u="none" strike="noStrike" dirty="0">
                          <a:solidFill>
                            <a:srgbClr val="000000"/>
                          </a:solidFill>
                          <a:effectLst/>
                          <a:latin typeface="微软雅黑" panose="020B0503020204020204" charset="-122"/>
                          <a:ea typeface="微软雅黑" panose="020B0503020204020204" charset="-122"/>
                        </a:rPr>
                        <a:t>检查方法：</a:t>
                      </a:r>
                      <a:r>
                        <a:rPr lang="en-US" altLang="zh-CN" sz="1050" b="0" i="0" u="none" strike="noStrike" dirty="0">
                          <a:solidFill>
                            <a:srgbClr val="000000"/>
                          </a:solidFill>
                          <a:effectLst/>
                          <a:latin typeface="微软雅黑" panose="020B0503020204020204" charset="-122"/>
                          <a:ea typeface="微软雅黑" panose="020B0503020204020204" charset="-122"/>
                        </a:rPr>
                        <a:t>1</a:t>
                      </a:r>
                      <a:r>
                        <a:rPr lang="zh-CN" altLang="en-US" sz="1050" b="0" i="0" u="none" strike="noStrike" dirty="0">
                          <a:solidFill>
                            <a:srgbClr val="000000"/>
                          </a:solidFill>
                          <a:effectLst/>
                          <a:latin typeface="微软雅黑" panose="020B0503020204020204" charset="-122"/>
                          <a:ea typeface="微软雅黑" panose="020B0503020204020204" charset="-122"/>
                        </a:rPr>
                        <a:t>、查看</a:t>
                      </a:r>
                      <a:r>
                        <a:rPr lang="en-US" altLang="zh-CN" sz="1050" b="0" i="0" u="none" strike="noStrike" dirty="0">
                          <a:solidFill>
                            <a:srgbClr val="000000"/>
                          </a:solidFill>
                          <a:effectLst/>
                          <a:latin typeface="微软雅黑" panose="020B0503020204020204" charset="-122"/>
                          <a:ea typeface="微软雅黑" panose="020B0503020204020204" charset="-122"/>
                        </a:rPr>
                        <a:t>HIS</a:t>
                      </a:r>
                      <a:r>
                        <a:rPr lang="zh-CN" altLang="en-US" sz="1050" b="0" i="0" u="none" strike="noStrike" dirty="0">
                          <a:solidFill>
                            <a:srgbClr val="000000"/>
                          </a:solidFill>
                          <a:effectLst/>
                          <a:latin typeface="微软雅黑" panose="020B0503020204020204" charset="-122"/>
                          <a:ea typeface="微软雅黑" panose="020B0503020204020204" charset="-122"/>
                        </a:rPr>
                        <a:t>系统中的病历资料</a:t>
                      </a:r>
                      <a:endParaRPr lang="en-US" altLang="zh-CN" sz="1050" b="0" i="0" u="none" strike="noStrike" dirty="0">
                        <a:solidFill>
                          <a:srgbClr val="000000"/>
                        </a:solidFill>
                        <a:effectLst/>
                        <a:latin typeface="微软雅黑" panose="020B0503020204020204" charset="-122"/>
                        <a:ea typeface="微软雅黑" panose="020B0503020204020204" charset="-122"/>
                      </a:endParaRPr>
                    </a:p>
                    <a:p>
                      <a:pPr algn="l" fontAlgn="ctr"/>
                      <a:r>
                        <a:rPr lang="en-US" altLang="zh-CN" sz="1050" b="0" i="0" u="none" strike="noStrike" dirty="0">
                          <a:solidFill>
                            <a:srgbClr val="000000"/>
                          </a:solidFill>
                          <a:effectLst/>
                          <a:latin typeface="微软雅黑" panose="020B0503020204020204" charset="-122"/>
                          <a:ea typeface="微软雅黑" panose="020B0503020204020204" charset="-122"/>
                        </a:rPr>
                        <a:t>2</a:t>
                      </a:r>
                      <a:r>
                        <a:rPr lang="zh-CN" altLang="en-US" sz="1050" b="0" i="0" u="none" strike="noStrike" dirty="0">
                          <a:solidFill>
                            <a:srgbClr val="000000"/>
                          </a:solidFill>
                          <a:effectLst/>
                          <a:latin typeface="微软雅黑" panose="020B0503020204020204" charset="-122"/>
                          <a:ea typeface="微软雅黑" panose="020B0503020204020204" charset="-122"/>
                        </a:rPr>
                        <a:t>、现场询问医师</a:t>
                      </a:r>
                      <a:br>
                        <a:rPr lang="zh-CN" altLang="en-US" sz="1050" b="0" i="0" u="none" strike="noStrike" dirty="0">
                          <a:solidFill>
                            <a:srgbClr val="000000"/>
                          </a:solidFill>
                          <a:effectLst/>
                          <a:latin typeface="微软雅黑" panose="020B0503020204020204" charset="-122"/>
                          <a:ea typeface="微软雅黑" panose="020B0503020204020204" charset="-122"/>
                        </a:rPr>
                      </a:br>
                      <a:br>
                        <a:rPr lang="zh-CN" altLang="en-US" sz="1050" b="0" i="0" u="none" strike="noStrike" dirty="0">
                          <a:solidFill>
                            <a:srgbClr val="000000"/>
                          </a:solidFill>
                          <a:effectLst/>
                          <a:latin typeface="微软雅黑" panose="020B0503020204020204" charset="-122"/>
                          <a:ea typeface="微软雅黑" panose="020B0503020204020204" charset="-122"/>
                        </a:rPr>
                      </a:b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　</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24514">
                <a:tc vMerge="1">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掌握气管插管的指征并能够自主完成气管插管</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　</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528838">
                <a:tc vMerge="1">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能够实施有创机械通气，掌握呼吸机基本模式的参数设置原则并利用呼吸机的一般监测功能进行管理</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　</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51920">
                <a:tc vMerge="1">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常规实施肺保护性通气，初始采用小潮气量方式</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完成率≥</a:t>
                      </a:r>
                      <a:r>
                        <a:rPr lang="en-US" altLang="zh-CN" sz="1050" b="0" i="0" u="none" strike="noStrike">
                          <a:solidFill>
                            <a:srgbClr val="000000"/>
                          </a:solidFill>
                          <a:effectLst/>
                          <a:latin typeface="微软雅黑" panose="020B0503020204020204" charset="-122"/>
                          <a:ea typeface="微软雅黑" panose="020B0503020204020204" charset="-122"/>
                        </a:rPr>
                        <a:t>80%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050" b="0" i="0" u="none" strike="noStrike">
                          <a:solidFill>
                            <a:srgbClr val="000000"/>
                          </a:solidFill>
                          <a:effectLst/>
                          <a:latin typeface="微软雅黑" panose="020B0503020204020204" charset="-122"/>
                          <a:ea typeface="微软雅黑" panose="020B0503020204020204" charset="-122"/>
                        </a:rPr>
                        <a:t>80%</a:t>
                      </a:r>
                      <a:r>
                        <a:rPr lang="zh-CN" altLang="en-US" sz="1050" b="0" i="0" u="none" strike="noStrike">
                          <a:solidFill>
                            <a:srgbClr val="000000"/>
                          </a:solidFill>
                          <a:effectLst/>
                          <a:latin typeface="微软雅黑" panose="020B0503020204020204" charset="-122"/>
                          <a:ea typeface="微软雅黑" panose="020B0503020204020204" charset="-122"/>
                        </a:rPr>
                        <a:t>＞完成率≥</a:t>
                      </a:r>
                      <a:r>
                        <a:rPr lang="en-US" altLang="zh-CN" sz="1050" b="0" i="0" u="none" strike="noStrike">
                          <a:solidFill>
                            <a:srgbClr val="000000"/>
                          </a:solidFill>
                          <a:effectLst/>
                          <a:latin typeface="微软雅黑" panose="020B0503020204020204" charset="-122"/>
                          <a:ea typeface="微软雅黑" panose="020B0503020204020204" charset="-122"/>
                        </a:rPr>
                        <a:t>60%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1</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完成率</a:t>
                      </a:r>
                      <a:r>
                        <a:rPr lang="en-US" altLang="zh-CN" sz="1050" b="0" i="0" u="none" strike="noStrike">
                          <a:solidFill>
                            <a:srgbClr val="000000"/>
                          </a:solidFill>
                          <a:effectLst/>
                          <a:latin typeface="微软雅黑" panose="020B0503020204020204" charset="-122"/>
                          <a:ea typeface="微软雅黑" panose="020B0503020204020204" charset="-122"/>
                        </a:rPr>
                        <a:t>&lt;60%</a:t>
                      </a:r>
                      <a:r>
                        <a:rPr lang="zh-CN" altLang="en-US" sz="1050" b="0" i="0" u="none" strike="noStrike">
                          <a:solidFill>
                            <a:srgbClr val="000000"/>
                          </a:solidFill>
                          <a:effectLst/>
                          <a:latin typeface="微软雅黑" panose="020B0503020204020204" charset="-122"/>
                          <a:ea typeface="微软雅黑" panose="020B0503020204020204" charset="-122"/>
                        </a:rPr>
                        <a:t>（</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525877">
                <a:tc vMerge="1">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能够监测呼吸力学指标，包括但不限于吸气末平台压、气道峰压、呼吸系统顺应性、肺超声、</a:t>
                      </a:r>
                      <a:r>
                        <a:rPr lang="en-US" altLang="zh-CN" sz="1050" b="0" i="0" u="none" strike="noStrike" dirty="0">
                          <a:solidFill>
                            <a:srgbClr val="000000"/>
                          </a:solidFill>
                          <a:effectLst/>
                          <a:latin typeface="微软雅黑" panose="020B0503020204020204" charset="-122"/>
                          <a:ea typeface="微软雅黑" panose="020B0503020204020204" charset="-122"/>
                        </a:rPr>
                        <a:t>EIT</a:t>
                      </a:r>
                      <a:r>
                        <a:rPr lang="zh-CN" altLang="en-US" sz="1050" b="0" i="0" u="none" strike="noStrike" dirty="0">
                          <a:solidFill>
                            <a:srgbClr val="000000"/>
                          </a:solidFill>
                          <a:effectLst/>
                          <a:latin typeface="微软雅黑" panose="020B0503020204020204" charset="-122"/>
                          <a:ea typeface="微软雅黑" panose="020B0503020204020204" charset="-122"/>
                        </a:rPr>
                        <a:t>、食管压等</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　</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76597">
                <a:tc vMerge="1">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对于中重度</a:t>
                      </a:r>
                      <a:r>
                        <a:rPr lang="en-US" altLang="zh-CN" sz="1050" b="0" i="0" u="none" strike="noStrike" dirty="0">
                          <a:solidFill>
                            <a:srgbClr val="000000"/>
                          </a:solidFill>
                          <a:effectLst/>
                          <a:latin typeface="微软雅黑" panose="020B0503020204020204" charset="-122"/>
                          <a:ea typeface="微软雅黑" panose="020B0503020204020204" charset="-122"/>
                        </a:rPr>
                        <a:t>ARDS</a:t>
                      </a:r>
                      <a:r>
                        <a:rPr lang="zh-CN" altLang="en-US" sz="1050" b="0" i="0" u="none" strike="noStrike" dirty="0">
                          <a:solidFill>
                            <a:srgbClr val="000000"/>
                          </a:solidFill>
                          <a:effectLst/>
                          <a:latin typeface="微软雅黑" panose="020B0503020204020204" charset="-122"/>
                          <a:ea typeface="微软雅黑" panose="020B0503020204020204" charset="-122"/>
                        </a:rPr>
                        <a:t>的患者尽早实施俯卧位通气，且俯卧位通气时长每日至少</a:t>
                      </a:r>
                      <a:r>
                        <a:rPr lang="en-US" altLang="zh-CN" sz="1050" b="0" i="0" u="none" strike="noStrike" dirty="0">
                          <a:solidFill>
                            <a:srgbClr val="000000"/>
                          </a:solidFill>
                          <a:effectLst/>
                          <a:latin typeface="微软雅黑" panose="020B0503020204020204" charset="-122"/>
                          <a:ea typeface="微软雅黑" panose="020B0503020204020204" charset="-122"/>
                        </a:rPr>
                        <a:t>12-16</a:t>
                      </a:r>
                      <a:r>
                        <a:rPr lang="zh-CN" altLang="en-US" sz="1050" b="0" i="0" u="none" strike="noStrike" dirty="0">
                          <a:solidFill>
                            <a:srgbClr val="000000"/>
                          </a:solidFill>
                          <a:effectLst/>
                          <a:latin typeface="微软雅黑" panose="020B0503020204020204" charset="-122"/>
                          <a:ea typeface="微软雅黑" panose="020B0503020204020204" charset="-122"/>
                        </a:rPr>
                        <a:t>小时</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　</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26359">
                <a:tc vMerge="1">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有创呼吸机撤机流程规范</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　</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51920">
                <a:tc vMerge="1">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掌握</a:t>
                      </a:r>
                      <a:r>
                        <a:rPr lang="en-US" altLang="zh-CN" sz="1050" b="0" i="0" u="none" strike="noStrike" dirty="0">
                          <a:solidFill>
                            <a:srgbClr val="000000"/>
                          </a:solidFill>
                          <a:effectLst/>
                          <a:latin typeface="微软雅黑" panose="020B0503020204020204" charset="-122"/>
                          <a:ea typeface="微软雅黑" panose="020B0503020204020204" charset="-122"/>
                        </a:rPr>
                        <a:t>ARDS</a:t>
                      </a:r>
                      <a:r>
                        <a:rPr lang="zh-CN" altLang="en-US" sz="1050" b="0" i="0" u="none" strike="noStrike" dirty="0">
                          <a:solidFill>
                            <a:srgbClr val="000000"/>
                          </a:solidFill>
                          <a:effectLst/>
                          <a:latin typeface="微软雅黑" panose="020B0503020204020204" charset="-122"/>
                          <a:ea typeface="微软雅黑" panose="020B0503020204020204" charset="-122"/>
                        </a:rPr>
                        <a:t>患者</a:t>
                      </a:r>
                      <a:r>
                        <a:rPr lang="en-US" altLang="zh-CN" sz="1050" b="0" i="0" u="none" strike="noStrike" dirty="0">
                          <a:solidFill>
                            <a:srgbClr val="000000"/>
                          </a:solidFill>
                          <a:effectLst/>
                          <a:latin typeface="微软雅黑" panose="020B0503020204020204" charset="-122"/>
                          <a:ea typeface="微软雅黑" panose="020B0503020204020204" charset="-122"/>
                        </a:rPr>
                        <a:t>ECMO</a:t>
                      </a:r>
                      <a:r>
                        <a:rPr lang="zh-CN" altLang="en-US" sz="1050" b="0" i="0" u="none" strike="noStrike" dirty="0">
                          <a:solidFill>
                            <a:srgbClr val="000000"/>
                          </a:solidFill>
                          <a:effectLst/>
                          <a:latin typeface="微软雅黑" panose="020B0503020204020204" charset="-122"/>
                          <a:ea typeface="微软雅黑" panose="020B0503020204020204" charset="-122"/>
                        </a:rPr>
                        <a:t>的启动指征，具备独立管理</a:t>
                      </a:r>
                      <a:r>
                        <a:rPr lang="en-US" altLang="zh-CN" sz="1050" b="0" i="0" u="none" strike="noStrike" dirty="0">
                          <a:solidFill>
                            <a:srgbClr val="000000"/>
                          </a:solidFill>
                          <a:effectLst/>
                          <a:latin typeface="微软雅黑" panose="020B0503020204020204" charset="-122"/>
                          <a:ea typeface="微软雅黑" panose="020B0503020204020204" charset="-122"/>
                        </a:rPr>
                        <a:t>ECMO</a:t>
                      </a:r>
                      <a:r>
                        <a:rPr lang="zh-CN" altLang="en-US" sz="1050" b="0" i="0" u="none" strike="noStrike" dirty="0">
                          <a:solidFill>
                            <a:srgbClr val="000000"/>
                          </a:solidFill>
                          <a:effectLst/>
                          <a:latin typeface="微软雅黑" panose="020B0503020204020204" charset="-122"/>
                          <a:ea typeface="微软雅黑" panose="020B0503020204020204" charset="-122"/>
                        </a:rPr>
                        <a:t>的能力</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a:tc>
                <a:tc>
                  <a:txBody>
                    <a:bodyPr/>
                    <a:lstStyle/>
                    <a:p>
                      <a:pPr algn="ctr" fontAlgn="ctr"/>
                      <a:endParaRPr lang="en-US" altLang="zh-CN"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是（</a:t>
                      </a:r>
                      <a:r>
                        <a:rPr lang="en-US" altLang="zh-CN" sz="1050" b="0" i="0" u="none" strike="noStrike">
                          <a:solidFill>
                            <a:srgbClr val="000000"/>
                          </a:solidFill>
                          <a:effectLst/>
                          <a:latin typeface="微软雅黑" panose="020B0503020204020204" charset="-122"/>
                          <a:ea typeface="微软雅黑" panose="020B0503020204020204" charset="-122"/>
                        </a:rPr>
                        <a:t>3</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a:solidFill>
                            <a:srgbClr val="000000"/>
                          </a:solidFill>
                          <a:effectLst/>
                          <a:latin typeface="微软雅黑" panose="020B0503020204020204" charset="-122"/>
                          <a:ea typeface="微软雅黑" panose="020B0503020204020204" charset="-122"/>
                        </a:rPr>
                        <a:t>否（</a:t>
                      </a:r>
                      <a:r>
                        <a:rPr lang="en-US" altLang="zh-CN" sz="1050" b="0" i="0" u="none" strike="noStrike">
                          <a:solidFill>
                            <a:srgbClr val="000000"/>
                          </a:solidFill>
                          <a:effectLst/>
                          <a:latin typeface="微软雅黑" panose="020B0503020204020204" charset="-122"/>
                          <a:ea typeface="微软雅黑" panose="020B0503020204020204" charset="-122"/>
                        </a:rPr>
                        <a:t>0</a:t>
                      </a:r>
                      <a:r>
                        <a:rPr lang="zh-CN" altLang="en-US" sz="1050" b="0" i="0" u="none" strike="noStrike">
                          <a:solidFill>
                            <a:srgbClr val="000000"/>
                          </a:solidFill>
                          <a:effectLst/>
                          <a:latin typeface="微软雅黑" panose="020B0503020204020204" charset="-122"/>
                          <a:ea typeface="微软雅黑" panose="020B0503020204020204" charset="-122"/>
                        </a:rPr>
                        <a:t>）</a:t>
                      </a:r>
                      <a:endParaRPr lang="zh-CN" altLang="en-US" sz="105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050" b="0" i="0" u="none" strike="noStrike" dirty="0">
                          <a:solidFill>
                            <a:srgbClr val="000000"/>
                          </a:solidFill>
                          <a:effectLst/>
                          <a:latin typeface="微软雅黑" panose="020B0503020204020204" charset="-122"/>
                          <a:ea typeface="微软雅黑" panose="020B0503020204020204" charset="-122"/>
                        </a:rPr>
                        <a:t>　</a:t>
                      </a:r>
                      <a:endParaRPr lang="zh-CN" altLang="en-US" sz="105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镇静镇痛</a:t>
            </a:r>
            <a:r>
              <a:rPr lang="en-US" altLang="zh-CN" sz="2400" b="1" dirty="0">
                <a:solidFill>
                  <a:srgbClr val="990000"/>
                </a:solidFill>
                <a:latin typeface="微软雅黑" panose="020B0503020204020204" charset="-122"/>
                <a:ea typeface="微软雅黑" panose="020B0503020204020204" charset="-122"/>
                <a:cs typeface="Arial" panose="020B0604020202020204" pitchFamily="34" charset="0"/>
              </a:rPr>
              <a:t>&amp;</a:t>
            </a:r>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其他脏器支持</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4" name="内容占位符 2"/>
          <p:cNvSpPr txBox="1"/>
          <p:nvPr/>
        </p:nvSpPr>
        <p:spPr>
          <a:xfrm>
            <a:off x="4785064" y="4038887"/>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补充相关材料证明</a:t>
            </a:r>
            <a:endParaRPr lang="en-US" sz="2000" dirty="0">
              <a:highlight>
                <a:srgbClr val="FFFF00"/>
              </a:highlight>
            </a:endParaRPr>
          </a:p>
        </p:txBody>
      </p:sp>
      <p:graphicFrame>
        <p:nvGraphicFramePr>
          <p:cNvPr id="5" name="表格 4"/>
          <p:cNvGraphicFramePr>
            <a:graphicFrameLocks noGrp="1"/>
          </p:cNvGraphicFramePr>
          <p:nvPr/>
        </p:nvGraphicFramePr>
        <p:xfrm>
          <a:off x="238840" y="740361"/>
          <a:ext cx="8799195" cy="1727358"/>
        </p:xfrm>
        <a:graphic>
          <a:graphicData uri="http://schemas.openxmlformats.org/drawingml/2006/table">
            <a:tbl>
              <a:tblPr/>
              <a:tblGrid>
                <a:gridCol w="932405"/>
                <a:gridCol w="3628987"/>
                <a:gridCol w="713678"/>
                <a:gridCol w="840058"/>
                <a:gridCol w="564995"/>
                <a:gridCol w="788020"/>
                <a:gridCol w="801485"/>
              </a:tblGrid>
              <a:tr h="402338">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专业业务能力考核指标</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实地督导场景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r>
              <a:tr h="262463">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镇静镇痛</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实施规范的镇痛镇静策略</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4">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病房审核</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　</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06818">
                <a:tc rowSpan="3">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其它脏器功能监测及支持</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能够使用中心静脉置管、动脉导管、重症超声、</a:t>
                      </a:r>
                      <a:r>
                        <a:rPr lang="en-US" altLang="zh-CN" sz="1100" b="0" i="0" u="none" strike="noStrike">
                          <a:solidFill>
                            <a:srgbClr val="000000"/>
                          </a:solidFill>
                          <a:effectLst/>
                          <a:latin typeface="微软雅黑" panose="020B0503020204020204" charset="-122"/>
                          <a:ea typeface="微软雅黑" panose="020B0503020204020204" charset="-122"/>
                        </a:rPr>
                        <a:t>PiCCO</a:t>
                      </a:r>
                      <a:r>
                        <a:rPr lang="zh-CN" altLang="en-US" sz="1100" b="0" i="0" u="none" strike="noStrike">
                          <a:solidFill>
                            <a:srgbClr val="000000"/>
                          </a:solidFill>
                          <a:effectLst/>
                          <a:latin typeface="微软雅黑" panose="020B0503020204020204" charset="-122"/>
                          <a:ea typeface="微软雅黑" panose="020B0503020204020204" charset="-122"/>
                        </a:rPr>
                        <a:t>等多种血流动力学监测手段进行血流动力学监测及评估</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3">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检查方法：现场查看病历，现场随机提问医师</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种（</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1-2</a:t>
                      </a:r>
                      <a:r>
                        <a:rPr lang="zh-CN" altLang="en-US" sz="1100" b="0" i="0" u="none" strike="noStrike">
                          <a:solidFill>
                            <a:srgbClr val="000000"/>
                          </a:solidFill>
                          <a:effectLst/>
                          <a:latin typeface="微软雅黑" panose="020B0503020204020204" charset="-122"/>
                          <a:ea typeface="微软雅黑" panose="020B0503020204020204" charset="-122"/>
                        </a:rPr>
                        <a:t>种（</a:t>
                      </a:r>
                      <a:r>
                        <a:rPr lang="en-US" altLang="zh-CN" sz="1100" b="0" i="0" u="none" strike="noStrike">
                          <a:solidFill>
                            <a:srgbClr val="000000"/>
                          </a:solidFill>
                          <a:effectLst/>
                          <a:latin typeface="微软雅黑" panose="020B0503020204020204" charset="-122"/>
                          <a:ea typeface="微软雅黑" panose="020B0503020204020204" charset="-122"/>
                        </a:rPr>
                        <a:t>1-2</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27660">
                <a:tc vMerge="1">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具备</a:t>
                      </a:r>
                      <a:r>
                        <a:rPr lang="en-US" altLang="zh-CN" sz="1100" b="0" i="0" u="none" strike="noStrike">
                          <a:solidFill>
                            <a:srgbClr val="000000"/>
                          </a:solidFill>
                          <a:effectLst/>
                          <a:latin typeface="微软雅黑" panose="020B0503020204020204" charset="-122"/>
                          <a:ea typeface="微软雅黑" panose="020B0503020204020204" charset="-122"/>
                        </a:rPr>
                        <a:t>CRRT</a:t>
                      </a:r>
                      <a:r>
                        <a:rPr lang="zh-CN" altLang="en-US" sz="1100" b="0" i="0" u="none" strike="noStrike">
                          <a:solidFill>
                            <a:srgbClr val="000000"/>
                          </a:solidFill>
                          <a:effectLst/>
                          <a:latin typeface="微软雅黑" panose="020B0503020204020204" charset="-122"/>
                          <a:ea typeface="微软雅黑" panose="020B0503020204020204" charset="-122"/>
                        </a:rPr>
                        <a:t>、人工肝、营养支持等其他脏器功能支持手段</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种（</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种（</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28079">
                <a:tc vMerge="1">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常规使用集束化策略预防</a:t>
                      </a:r>
                      <a:r>
                        <a:rPr lang="en-US" sz="1100" b="0" i="0" u="none" strike="noStrike">
                          <a:solidFill>
                            <a:srgbClr val="000000"/>
                          </a:solidFill>
                          <a:effectLst/>
                          <a:latin typeface="微软雅黑" panose="020B0503020204020204" charset="-122"/>
                          <a:ea typeface="微软雅黑" panose="020B0503020204020204" charset="-122"/>
                        </a:rPr>
                        <a:t>HAP/VAP</a:t>
                      </a:r>
                      <a:endParaRPr 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药物相关治疗</a:t>
            </a:r>
            <a:r>
              <a:rPr lang="en-US" altLang="zh-CN" sz="2400" b="1" dirty="0">
                <a:solidFill>
                  <a:srgbClr val="990000"/>
                </a:solidFill>
                <a:latin typeface="微软雅黑" panose="020B0503020204020204" charset="-122"/>
                <a:ea typeface="微软雅黑" panose="020B0503020204020204" charset="-122"/>
                <a:cs typeface="Arial" panose="020B0604020202020204" pitchFamily="34" charset="0"/>
              </a:rPr>
              <a:t>&amp;</a:t>
            </a:r>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呼吸康复技术</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4" name="内容占位符 2"/>
          <p:cNvSpPr txBox="1"/>
          <p:nvPr/>
        </p:nvSpPr>
        <p:spPr>
          <a:xfrm>
            <a:off x="4785064" y="4038887"/>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补充相关材料证明</a:t>
            </a:r>
            <a:endParaRPr lang="en-US" sz="2000" dirty="0">
              <a:highlight>
                <a:srgbClr val="FFFF00"/>
              </a:highlight>
            </a:endParaRPr>
          </a:p>
        </p:txBody>
      </p:sp>
      <p:graphicFrame>
        <p:nvGraphicFramePr>
          <p:cNvPr id="2" name="表格 1"/>
          <p:cNvGraphicFramePr>
            <a:graphicFrameLocks noGrp="1"/>
          </p:cNvGraphicFramePr>
          <p:nvPr/>
        </p:nvGraphicFramePr>
        <p:xfrm>
          <a:off x="405625" y="838072"/>
          <a:ext cx="7886700" cy="2302019"/>
        </p:xfrm>
        <a:graphic>
          <a:graphicData uri="http://schemas.openxmlformats.org/drawingml/2006/table">
            <a:tbl>
              <a:tblPr/>
              <a:tblGrid>
                <a:gridCol w="687911"/>
                <a:gridCol w="2244396"/>
                <a:gridCol w="871438"/>
                <a:gridCol w="1908932"/>
                <a:gridCol w="632294"/>
                <a:gridCol w="485584"/>
                <a:gridCol w="570561"/>
              </a:tblGrid>
              <a:tr h="418299">
                <a:tc gridSpan="2">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专业业务能力考核指标</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实地督导场景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2">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r>
              <a:tr h="706120">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药物相关治疗</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能够针对原发病因恰当选择药物，合理应用抗微生物药物、糖皮质激素、抗凝药物等</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病房审核</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检查方法：现场查看病历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105423">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呼吸康复技术</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有多学科团队参与呼吸康复治疗</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病房审核</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检查方法：</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、结合主任汇报，提供</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年协作训练证明，如训练照片，训练管理流程等，</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、考医师</a:t>
                      </a:r>
                      <a:r>
                        <a:rPr lang="en-US" altLang="zh-CN" sz="1100" b="0" i="0" u="none" strike="noStrike">
                          <a:solidFill>
                            <a:srgbClr val="000000"/>
                          </a:solidFill>
                          <a:effectLst/>
                          <a:latin typeface="微软雅黑" panose="020B0503020204020204" charset="-122"/>
                          <a:ea typeface="微软雅黑" panose="020B0503020204020204" charset="-122"/>
                        </a:rPr>
                        <a:t>ARDS</a:t>
                      </a:r>
                      <a:r>
                        <a:rPr lang="zh-CN" altLang="en-US" sz="1100" b="0" i="0" u="none" strike="noStrike">
                          <a:solidFill>
                            <a:srgbClr val="000000"/>
                          </a:solidFill>
                          <a:effectLst/>
                          <a:latin typeface="微软雅黑" panose="020B0503020204020204" charset="-122"/>
                          <a:ea typeface="微软雅黑" panose="020B0503020204020204" charset="-122"/>
                        </a:rPr>
                        <a:t>患者呼吸康复训练后评估及过程中常见问题的处理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是（</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否（</a:t>
                      </a:r>
                      <a:r>
                        <a:rPr lang="en-US" altLang="zh-CN" sz="1100" b="0" i="0" u="none" strike="noStrike">
                          <a:solidFill>
                            <a:srgbClr val="000000"/>
                          </a:solidFill>
                          <a:effectLst/>
                          <a:latin typeface="微软雅黑" panose="020B0503020204020204" charset="-122"/>
                          <a:ea typeface="微软雅黑" panose="020B0503020204020204" charset="-122"/>
                        </a:rPr>
                        <a:t>0</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318375" y="-87948"/>
            <a:ext cx="6720018" cy="1102519"/>
          </a:xfrm>
          <a:prstGeom prst="rect">
            <a:avLst/>
          </a:prstGeom>
        </p:spPr>
        <p:txBody>
          <a:bodyPr vert="horz" lIns="68580" tIns="34290" rIns="68580" bIns="34290" rtlCol="0" anchor="ctr">
            <a:normAutofit/>
          </a:bodyPr>
          <a:lstStyle/>
          <a:p>
            <a:pPr>
              <a:lnSpc>
                <a:spcPct val="90000"/>
              </a:lnSpc>
              <a:spcBef>
                <a:spcPct val="0"/>
              </a:spcBef>
              <a:defRPr/>
            </a:pPr>
            <a:r>
              <a:rPr lang="zh-CN" altLang="en-US" sz="2400" b="1" dirty="0">
                <a:solidFill>
                  <a:srgbClr val="A60000"/>
                </a:solidFill>
                <a:latin typeface="微软雅黑" panose="020B0503020204020204" charset="-122"/>
                <a:ea typeface="微软雅黑" panose="020B0503020204020204" charset="-122"/>
                <a:cs typeface="Arial" panose="020B0604020202020204" pitchFamily="34" charset="0"/>
              </a:rPr>
              <a:t>三级医院</a:t>
            </a:r>
            <a:r>
              <a:rPr lang="en-US" altLang="zh-CN" sz="2400" b="1" dirty="0">
                <a:solidFill>
                  <a:srgbClr val="A60000"/>
                </a:solidFill>
                <a:latin typeface="微软雅黑" panose="020B0503020204020204" charset="-122"/>
                <a:ea typeface="微软雅黑" panose="020B0503020204020204" charset="-122"/>
                <a:cs typeface="Arial" panose="020B0604020202020204" pitchFamily="34" charset="0"/>
              </a:rPr>
              <a:t>PCCM</a:t>
            </a:r>
            <a:r>
              <a:rPr lang="zh-CN" altLang="en-US" sz="2400" b="1" dirty="0">
                <a:solidFill>
                  <a:srgbClr val="A60000"/>
                </a:solidFill>
                <a:latin typeface="微软雅黑" panose="020B0503020204020204" charset="-122"/>
                <a:ea typeface="微软雅黑" panose="020B0503020204020204" charset="-122"/>
                <a:cs typeface="Arial" panose="020B0604020202020204" pitchFamily="34" charset="0"/>
              </a:rPr>
              <a:t>规范化建设</a:t>
            </a:r>
            <a:r>
              <a:rPr lang="en-US" altLang="en-US" sz="2400" b="1" dirty="0">
                <a:solidFill>
                  <a:srgbClr val="A60000"/>
                </a:solidFill>
                <a:latin typeface="微软雅黑" panose="020B0503020204020204" charset="-122"/>
                <a:ea typeface="微软雅黑" panose="020B0503020204020204" charset="-122"/>
                <a:cs typeface="Arial" panose="020B0604020202020204" pitchFamily="34" charset="0"/>
              </a:rPr>
              <a:t>准入</a:t>
            </a:r>
            <a:r>
              <a:rPr lang="zh-CN" altLang="en-US" sz="2400" b="1" dirty="0">
                <a:solidFill>
                  <a:srgbClr val="A60000"/>
                </a:solidFill>
                <a:latin typeface="微软雅黑" panose="020B0503020204020204" charset="-122"/>
                <a:ea typeface="微软雅黑" panose="020B0503020204020204" charset="-122"/>
                <a:cs typeface="Arial" panose="020B0604020202020204" pitchFamily="34" charset="0"/>
              </a:rPr>
              <a:t>标准</a:t>
            </a:r>
            <a:endParaRPr lang="zh-CN" altLang="en-US" sz="2400" b="1" dirty="0">
              <a:solidFill>
                <a:srgbClr val="A60000"/>
              </a:solidFill>
              <a:latin typeface="微软雅黑" panose="020B0503020204020204" charset="-122"/>
              <a:ea typeface="微软雅黑" panose="020B0503020204020204" charset="-122"/>
              <a:cs typeface="Arial" panose="020B0604020202020204" pitchFamily="34" charset="0"/>
            </a:endParaRPr>
          </a:p>
        </p:txBody>
      </p:sp>
      <p:sp>
        <p:nvSpPr>
          <p:cNvPr id="4" name="日期占位符 3"/>
          <p:cNvSpPr>
            <a:spLocks noGrp="1"/>
          </p:cNvSpPr>
          <p:nvPr>
            <p:ph type="dt" sz="half" idx="4294967295"/>
          </p:nvPr>
        </p:nvSpPr>
        <p:spPr/>
        <p:txBody>
          <a:bodyPr/>
          <a:lstStyle/>
          <a:p>
            <a:pPr defTabSz="685800">
              <a:defRPr/>
            </a:pPr>
            <a:endParaRPr lang="zh-CN" altLang="en-US" sz="675" dirty="0">
              <a:solidFill>
                <a:prstClr val="black">
                  <a:tint val="75000"/>
                </a:prstClr>
              </a:solidFill>
              <a:latin typeface="Calibri" panose="020F0502020204030204"/>
              <a:ea typeface="等线" panose="02010600030101010101" pitchFamily="2" charset="-122"/>
            </a:endParaRPr>
          </a:p>
        </p:txBody>
      </p:sp>
      <p:sp>
        <p:nvSpPr>
          <p:cNvPr id="5" name="灯片编号占位符 4"/>
          <p:cNvSpPr>
            <a:spLocks noGrp="1"/>
          </p:cNvSpPr>
          <p:nvPr>
            <p:ph type="sldNum" sz="quarter" idx="4294967295"/>
          </p:nvPr>
        </p:nvSpPr>
        <p:spPr>
          <a:xfrm>
            <a:off x="318375" y="4846754"/>
            <a:ext cx="396000" cy="162000"/>
          </a:xfrm>
        </p:spPr>
        <p:txBody>
          <a:bodyPr/>
          <a:lstStyle/>
          <a:p>
            <a:pPr algn="r" defTabSz="685800">
              <a:defRPr/>
            </a:pPr>
            <a:fld id="{B502C1BD-17F8-4A57-BFA9-13B2923BA4B7}" type="slidenum">
              <a:rPr lang="zh-CN" altLang="en-US" sz="675" b="0">
                <a:solidFill>
                  <a:prstClr val="black">
                    <a:tint val="75000"/>
                  </a:prstClr>
                </a:solidFill>
                <a:latin typeface="Calibri" panose="020F0502020204030204"/>
                <a:ea typeface="等线" panose="02010600030101010101" pitchFamily="2" charset="-122"/>
                <a:cs typeface="+mn-cs"/>
              </a:rPr>
            </a:fld>
            <a:endParaRPr lang="zh-CN" altLang="en-US" sz="675" b="0">
              <a:solidFill>
                <a:prstClr val="black">
                  <a:tint val="75000"/>
                </a:prstClr>
              </a:solidFill>
              <a:latin typeface="Calibri" panose="020F0502020204030204"/>
              <a:ea typeface="等线" panose="02010600030101010101" pitchFamily="2" charset="-122"/>
              <a:cs typeface="+mn-cs"/>
            </a:endParaRPr>
          </a:p>
        </p:txBody>
      </p:sp>
      <p:graphicFrame>
        <p:nvGraphicFramePr>
          <p:cNvPr id="7" name="表格 9"/>
          <p:cNvGraphicFramePr/>
          <p:nvPr/>
        </p:nvGraphicFramePr>
        <p:xfrm>
          <a:off x="408449" y="848350"/>
          <a:ext cx="6372446" cy="3998404"/>
        </p:xfrm>
        <a:graphic>
          <a:graphicData uri="http://schemas.openxmlformats.org/drawingml/2006/table">
            <a:tbl>
              <a:tblPr firstRow="1" bandRow="1">
                <a:tableStyleId>{5C22544A-7EE6-4342-B048-85BDC9FD1C3A}</a:tableStyleId>
              </a:tblPr>
              <a:tblGrid>
                <a:gridCol w="4063059"/>
                <a:gridCol w="2309387"/>
              </a:tblGrid>
              <a:tr h="280704">
                <a:tc>
                  <a:txBody>
                    <a:bodyPr/>
                    <a:lstStyle/>
                    <a:p>
                      <a:pPr algn="ctr"/>
                      <a:r>
                        <a:rPr lang="zh-CN" altLang="en-US" sz="1600" dirty="0">
                          <a:latin typeface="+mn-ea"/>
                          <a:ea typeface="+mn-ea"/>
                        </a:rPr>
                        <a:t>考核指标</a:t>
                      </a:r>
                      <a:endParaRPr lang="zh-CN" altLang="en-US" sz="1600" b="1" dirty="0">
                        <a:latin typeface="+mn-ea"/>
                        <a:ea typeface="+mn-ea"/>
                      </a:endParaRPr>
                    </a:p>
                  </a:txBody>
                  <a:tcPr>
                    <a:solidFill>
                      <a:srgbClr val="A60000"/>
                    </a:solidFill>
                  </a:tcPr>
                </a:tc>
                <a:tc>
                  <a:txBody>
                    <a:bodyPr/>
                    <a:lstStyle/>
                    <a:p>
                      <a:pPr algn="ctr"/>
                      <a:r>
                        <a:rPr lang="zh-CN" altLang="en-US" sz="1600" dirty="0">
                          <a:latin typeface="+mn-ea"/>
                          <a:ea typeface="+mn-ea"/>
                        </a:rPr>
                        <a:t>是否符合要求</a:t>
                      </a:r>
                      <a:endParaRPr lang="zh-CN" altLang="en-US" sz="1600" b="1" dirty="0">
                        <a:latin typeface="+mn-ea"/>
                        <a:ea typeface="+mn-ea"/>
                      </a:endParaRPr>
                    </a:p>
                  </a:txBody>
                  <a:tcPr>
                    <a:solidFill>
                      <a:srgbClr val="A60000"/>
                    </a:solidFill>
                  </a:tcPr>
                </a:tc>
              </a:tr>
              <a:tr h="329888">
                <a:tc gridSpan="2">
                  <a:txBody>
                    <a:bodyPr/>
                    <a:lstStyle/>
                    <a:p>
                      <a:pPr algn="ctr">
                        <a:spcAft>
                          <a:spcPts val="0"/>
                        </a:spcAft>
                      </a:pPr>
                      <a:r>
                        <a:rPr lang="zh-CN" sz="1050" b="1" kern="0" dirty="0">
                          <a:solidFill>
                            <a:srgbClr val="000000"/>
                          </a:solidFill>
                          <a:effectLst/>
                          <a:latin typeface="+mn-ea"/>
                          <a:ea typeface="+mn-ea"/>
                          <a:cs typeface="Calibri" panose="020F0502020204030204" pitchFamily="34" charset="0"/>
                        </a:rPr>
                        <a:t>准入标准（一票否决）</a:t>
                      </a:r>
                      <a:endParaRPr lang="en-US" sz="105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c hMerge="1">
                  <a:tcPr>
                    <a:solidFill>
                      <a:schemeClr val="bg1">
                        <a:lumMod val="85000"/>
                      </a:schemeClr>
                    </a:solidFill>
                  </a:tcPr>
                </a:tc>
              </a:tr>
              <a:tr h="329888">
                <a:tc>
                  <a:txBody>
                    <a:bodyPr/>
                    <a:lstStyle/>
                    <a:p>
                      <a:pPr algn="l">
                        <a:spcAft>
                          <a:spcPts val="0"/>
                        </a:spcAft>
                      </a:pPr>
                      <a:r>
                        <a:rPr lang="zh-CN" sz="1050" b="1" kern="0" dirty="0">
                          <a:solidFill>
                            <a:srgbClr val="000000"/>
                          </a:solidFill>
                          <a:effectLst/>
                          <a:latin typeface="+mn-ea"/>
                          <a:ea typeface="+mn-ea"/>
                          <a:cs typeface="Calibri" panose="020F0502020204030204" pitchFamily="34" charset="0"/>
                        </a:rPr>
                        <a:t>独立建制，科室名称为“呼吸与危重症医学科”</a:t>
                      </a:r>
                      <a:endParaRPr lang="en-US" sz="105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r h="329888">
                <a:tc>
                  <a:txBody>
                    <a:bodyPr/>
                    <a:lstStyle/>
                    <a:p>
                      <a:pPr algn="l">
                        <a:spcAft>
                          <a:spcPts val="0"/>
                        </a:spcAft>
                      </a:pPr>
                      <a:r>
                        <a:rPr lang="zh-CN" altLang="en-US" sz="1050" b="1" kern="0" dirty="0">
                          <a:solidFill>
                            <a:srgbClr val="000000"/>
                          </a:solidFill>
                          <a:effectLst/>
                          <a:latin typeface="+mn-ea"/>
                          <a:ea typeface="+mn-ea"/>
                          <a:cs typeface="Calibri" panose="020F0502020204030204" pitchFamily="34" charset="0"/>
                        </a:rPr>
                        <a:t>专科、专病、专项门诊</a:t>
                      </a:r>
                      <a:r>
                        <a:rPr lang="en-US" altLang="zh-CN" sz="1050" b="1" kern="0" dirty="0">
                          <a:solidFill>
                            <a:srgbClr val="000000"/>
                          </a:solidFill>
                          <a:effectLst/>
                          <a:latin typeface="+mn-ea"/>
                          <a:ea typeface="+mn-ea"/>
                          <a:cs typeface="Calibri" panose="020F0502020204030204" pitchFamily="34" charset="0"/>
                        </a:rPr>
                        <a:t>/</a:t>
                      </a:r>
                      <a:r>
                        <a:rPr lang="zh-CN" altLang="en-US" sz="1050" b="1" kern="0" dirty="0">
                          <a:solidFill>
                            <a:srgbClr val="000000"/>
                          </a:solidFill>
                          <a:effectLst/>
                          <a:latin typeface="+mn-ea"/>
                          <a:ea typeface="+mn-ea"/>
                          <a:cs typeface="Calibri" panose="020F0502020204030204" pitchFamily="34" charset="0"/>
                        </a:rPr>
                        <a:t>戒烟门诊</a:t>
                      </a:r>
                      <a:endParaRPr lang="en-US" sz="1050" b="1" kern="0" dirty="0">
                        <a:solidFill>
                          <a:srgbClr val="000000"/>
                        </a:solidFill>
                        <a:effectLst/>
                        <a:latin typeface="+mn-ea"/>
                        <a:ea typeface="+mn-ea"/>
                        <a:cs typeface="Calibri" panose="020F0502020204030204" pitchFamily="34" charset="0"/>
                      </a:endParaRPr>
                    </a:p>
                  </a:txBody>
                  <a:tcPr marL="51435" marR="51435" marT="0" marB="0" anchor="ctr">
                    <a:solidFill>
                      <a:srgbClr val="D9D9D9"/>
                    </a:solidFill>
                  </a:tcPr>
                </a:tc>
                <a:tc>
                  <a:txBody>
                    <a:bodyPr/>
                    <a:lstStyle/>
                    <a:p>
                      <a:endParaRPr lang="zh-CN" altLang="en-US" sz="1400" b="1" dirty="0">
                        <a:latin typeface="+mn-ea"/>
                        <a:ea typeface="+mn-ea"/>
                      </a:endParaRPr>
                    </a:p>
                  </a:txBody>
                  <a:tcPr>
                    <a:solidFill>
                      <a:srgbClr val="D9D9D9"/>
                    </a:solidFill>
                  </a:tcPr>
                </a:tc>
              </a:tr>
              <a:tr h="364244">
                <a:tc>
                  <a:txBody>
                    <a:bodyPr/>
                    <a:lstStyle/>
                    <a:p>
                      <a:pPr algn="l">
                        <a:spcAft>
                          <a:spcPts val="0"/>
                        </a:spcAft>
                      </a:pPr>
                      <a:r>
                        <a:rPr lang="zh-CN" altLang="en-US" sz="1050" b="1" kern="0" dirty="0">
                          <a:solidFill>
                            <a:srgbClr val="000000"/>
                          </a:solidFill>
                          <a:effectLst/>
                          <a:latin typeface="+mn-ea"/>
                          <a:ea typeface="+mn-ea"/>
                          <a:cs typeface="Calibri" panose="020F0502020204030204" pitchFamily="34" charset="0"/>
                        </a:rPr>
                        <a:t>专科病房</a:t>
                      </a:r>
                      <a:endParaRPr lang="en-US" altLang="zh-CN" sz="1050" b="1" kern="0" dirty="0">
                        <a:solidFill>
                          <a:srgbClr val="000000"/>
                        </a:solidFill>
                        <a:effectLst/>
                        <a:latin typeface="+mn-ea"/>
                        <a:ea typeface="+mn-ea"/>
                        <a:cs typeface="Calibri" panose="020F0502020204030204" pitchFamily="34" charset="0"/>
                      </a:endParaRPr>
                    </a:p>
                  </a:txBody>
                  <a:tcPr marL="51435" marR="51435" marT="0" marB="0" anchor="ctr">
                    <a:solidFill>
                      <a:schemeClr val="bg1">
                        <a:lumMod val="95000"/>
                      </a:schemeClr>
                    </a:solidFill>
                  </a:tcPr>
                </a:tc>
                <a:tc>
                  <a:txBody>
                    <a:bodyPr/>
                    <a:lstStyle/>
                    <a:p>
                      <a:endParaRPr lang="zh-CN" altLang="en-US" sz="1400" b="1" dirty="0">
                        <a:latin typeface="+mn-ea"/>
                        <a:ea typeface="+mn-ea"/>
                      </a:endParaRPr>
                    </a:p>
                  </a:txBody>
                  <a:tcPr>
                    <a:solidFill>
                      <a:schemeClr val="bg1">
                        <a:lumMod val="95000"/>
                      </a:schemeClr>
                    </a:solidFill>
                  </a:tcPr>
                </a:tc>
              </a:tr>
              <a:tr h="329888">
                <a:tc>
                  <a:txBody>
                    <a:bodyPr/>
                    <a:lstStyle/>
                    <a:p>
                      <a:pPr algn="l">
                        <a:spcAft>
                          <a:spcPts val="0"/>
                        </a:spcAft>
                      </a:pPr>
                      <a:r>
                        <a:rPr lang="zh-CN" altLang="en-US" sz="1050" b="1" kern="0" dirty="0">
                          <a:solidFill>
                            <a:srgbClr val="000000"/>
                          </a:solidFill>
                          <a:effectLst/>
                          <a:latin typeface="+mn-ea"/>
                          <a:ea typeface="+mn-ea"/>
                          <a:cs typeface="Calibri" panose="020F0502020204030204" pitchFamily="34" charset="0"/>
                        </a:rPr>
                        <a:t>呼吸门诊综合诊疗室 （必需含专职人员，如专科护士）</a:t>
                      </a:r>
                      <a:endParaRPr lang="en-US" sz="1050" b="1" kern="0" dirty="0">
                        <a:solidFill>
                          <a:srgbClr val="000000"/>
                        </a:solidFill>
                        <a:effectLst/>
                        <a:latin typeface="+mn-ea"/>
                        <a:ea typeface="+mn-ea"/>
                        <a:cs typeface="Calibri" panose="020F0502020204030204" pitchFamily="34" charset="0"/>
                      </a:endParaRPr>
                    </a:p>
                  </a:txBody>
                  <a:tcPr marL="51435" marR="51435" marT="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r h="329888">
                <a:tc>
                  <a:txBody>
                    <a:bodyPr/>
                    <a:lstStyle/>
                    <a:p>
                      <a:pPr algn="l">
                        <a:spcAft>
                          <a:spcPts val="0"/>
                        </a:spcAft>
                      </a:pPr>
                      <a:r>
                        <a:rPr lang="zh-CN" altLang="en-US" sz="1050" b="1" kern="0" dirty="0">
                          <a:solidFill>
                            <a:srgbClr val="000000"/>
                          </a:solidFill>
                          <a:effectLst/>
                          <a:latin typeface="+mn-ea"/>
                          <a:ea typeface="+mn-ea"/>
                          <a:cs typeface="Calibri" panose="020F0502020204030204" pitchFamily="34" charset="0"/>
                        </a:rPr>
                        <a:t>肺功能室</a:t>
                      </a:r>
                      <a:endParaRPr lang="en-US" altLang="zh-CN" sz="1050" b="1" kern="0" dirty="0">
                        <a:solidFill>
                          <a:srgbClr val="000000"/>
                        </a:solidFill>
                        <a:effectLst/>
                        <a:latin typeface="+mn-ea"/>
                        <a:ea typeface="+mn-ea"/>
                        <a:cs typeface="Calibri" panose="020F0502020204030204" pitchFamily="34" charset="0"/>
                      </a:endParaRPr>
                    </a:p>
                  </a:txBody>
                  <a:tcPr marL="51435" marR="51435" marT="0" marB="0" anchor="ctr">
                    <a:solidFill>
                      <a:srgbClr val="F2F2F2"/>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F2F2F2"/>
                    </a:solidFill>
                  </a:tcPr>
                </a:tc>
              </a:tr>
              <a:tr h="329888">
                <a:tc>
                  <a:txBody>
                    <a:bodyPr/>
                    <a:lstStyle/>
                    <a:p>
                      <a:pPr algn="l">
                        <a:spcAft>
                          <a:spcPts val="0"/>
                        </a:spcAft>
                      </a:pPr>
                      <a:r>
                        <a:rPr lang="zh-CN" altLang="en-US" sz="1050" b="1" kern="0" dirty="0">
                          <a:solidFill>
                            <a:srgbClr val="000000"/>
                          </a:solidFill>
                          <a:effectLst/>
                          <a:latin typeface="+mn-ea"/>
                          <a:ea typeface="+mn-ea"/>
                          <a:cs typeface="Calibri" panose="020F0502020204030204" pitchFamily="34" charset="0"/>
                        </a:rPr>
                        <a:t>呼吸内镜室</a:t>
                      </a:r>
                      <a:endParaRPr lang="en-US" altLang="zh-CN" sz="1050" b="1" kern="0" dirty="0">
                        <a:solidFill>
                          <a:srgbClr val="000000"/>
                        </a:solidFill>
                        <a:effectLst/>
                        <a:latin typeface="+mn-ea"/>
                        <a:ea typeface="+mn-ea"/>
                        <a:cs typeface="Calibri" panose="020F0502020204030204" pitchFamily="34" charset="0"/>
                      </a:endParaRPr>
                    </a:p>
                  </a:txBody>
                  <a:tcPr marL="51435" marR="51435" marT="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r h="329888">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050" b="1" kern="0" dirty="0">
                          <a:solidFill>
                            <a:srgbClr val="000000"/>
                          </a:solidFill>
                          <a:effectLst/>
                          <a:latin typeface="+mn-ea"/>
                          <a:ea typeface="+mn-ea"/>
                          <a:cs typeface="Calibri" panose="020F0502020204030204" pitchFamily="34" charset="0"/>
                        </a:rPr>
                        <a:t>呼吸睡眠监测室</a:t>
                      </a:r>
                      <a:endParaRPr lang="en-US" altLang="zh-CN" sz="1050" b="1" kern="0" dirty="0">
                        <a:solidFill>
                          <a:srgbClr val="000000"/>
                        </a:solidFill>
                        <a:effectLst/>
                        <a:latin typeface="+mn-ea"/>
                        <a:ea typeface="+mn-ea"/>
                        <a:cs typeface="Calibri" panose="020F0502020204030204" pitchFamily="34" charset="0"/>
                      </a:endParaRPr>
                    </a:p>
                  </a:txBody>
                  <a:tcPr marL="51435" marR="51435" marT="0" marB="0" anchor="ctr">
                    <a:solidFill>
                      <a:srgbClr val="F2F2F2"/>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F2F2F2"/>
                    </a:solidFill>
                  </a:tcPr>
                </a:tc>
              </a:tr>
              <a:tr h="329888">
                <a:tc>
                  <a:txBody>
                    <a:bodyPr/>
                    <a:lstStyle/>
                    <a:p>
                      <a:pPr algn="l">
                        <a:spcAft>
                          <a:spcPts val="0"/>
                        </a:spcAft>
                      </a:pPr>
                      <a:r>
                        <a:rPr lang="en-US" altLang="zh-CN" sz="1050" b="1" kern="0" dirty="0">
                          <a:solidFill>
                            <a:srgbClr val="000000"/>
                          </a:solidFill>
                          <a:effectLst/>
                          <a:latin typeface="+mn-ea"/>
                          <a:ea typeface="+mn-ea"/>
                          <a:cs typeface="Calibri" panose="020F0502020204030204" pitchFamily="34" charset="0"/>
                        </a:rPr>
                        <a:t>MICU/RICU</a:t>
                      </a:r>
                      <a:r>
                        <a:rPr lang="zh-CN" altLang="en-US" sz="1050" b="1" kern="0" dirty="0">
                          <a:solidFill>
                            <a:srgbClr val="000000"/>
                          </a:solidFill>
                          <a:effectLst/>
                          <a:latin typeface="+mn-ea"/>
                          <a:ea typeface="+mn-ea"/>
                          <a:cs typeface="Calibri" panose="020F0502020204030204" pitchFamily="34" charset="0"/>
                        </a:rPr>
                        <a:t>，且床位≥</a:t>
                      </a:r>
                      <a:r>
                        <a:rPr lang="en-US" altLang="zh-CN" sz="1050" b="1" kern="0" dirty="0">
                          <a:solidFill>
                            <a:srgbClr val="000000"/>
                          </a:solidFill>
                          <a:effectLst/>
                          <a:latin typeface="+mn-ea"/>
                          <a:ea typeface="+mn-ea"/>
                          <a:cs typeface="Calibri" panose="020F0502020204030204" pitchFamily="34" charset="0"/>
                        </a:rPr>
                        <a:t>6</a:t>
                      </a:r>
                      <a:endParaRPr lang="en-US" altLang="zh-CN" sz="1050" b="1" kern="0" dirty="0">
                        <a:solidFill>
                          <a:srgbClr val="000000"/>
                        </a:solidFill>
                        <a:effectLst/>
                        <a:latin typeface="+mn-ea"/>
                        <a:ea typeface="+mn-ea"/>
                        <a:cs typeface="Calibri" panose="020F0502020204030204" pitchFamily="34" charset="0"/>
                      </a:endParaRPr>
                    </a:p>
                  </a:txBody>
                  <a:tcPr marL="51435" marR="51435" marT="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r h="329888">
                <a:tc>
                  <a:txBody>
                    <a:bodyPr/>
                    <a:lstStyle/>
                    <a:p>
                      <a:pPr algn="l">
                        <a:spcAft>
                          <a:spcPts val="0"/>
                        </a:spcAft>
                      </a:pPr>
                      <a:r>
                        <a:rPr lang="en-US" altLang="zh-CN" sz="1050" b="1" kern="0" dirty="0">
                          <a:solidFill>
                            <a:srgbClr val="000000"/>
                          </a:solidFill>
                          <a:effectLst/>
                          <a:latin typeface="+mn-ea"/>
                          <a:ea typeface="+mn-ea"/>
                          <a:cs typeface="Calibri" panose="020F0502020204030204" pitchFamily="34" charset="0"/>
                        </a:rPr>
                        <a:t>PCCM</a:t>
                      </a:r>
                      <a:r>
                        <a:rPr lang="zh-CN" altLang="en-US" sz="1050" b="1" kern="0" dirty="0">
                          <a:solidFill>
                            <a:srgbClr val="000000"/>
                          </a:solidFill>
                          <a:effectLst/>
                          <a:latin typeface="+mn-ea"/>
                          <a:ea typeface="+mn-ea"/>
                          <a:cs typeface="Calibri" panose="020F0502020204030204" pitchFamily="34" charset="0"/>
                        </a:rPr>
                        <a:t>专培、专修、单修（</a:t>
                      </a:r>
                      <a:r>
                        <a:rPr lang="en-US" altLang="zh-CN" sz="1050" b="1" kern="0" dirty="0">
                          <a:solidFill>
                            <a:srgbClr val="000000"/>
                          </a:solidFill>
                          <a:effectLst/>
                          <a:latin typeface="+mn-ea"/>
                          <a:ea typeface="+mn-ea"/>
                          <a:cs typeface="Calibri" panose="020F0502020204030204" pitchFamily="34" charset="0"/>
                        </a:rPr>
                        <a:t>3</a:t>
                      </a:r>
                      <a:r>
                        <a:rPr lang="zh-CN" altLang="en-US" sz="1050" b="1" kern="0" dirty="0">
                          <a:solidFill>
                            <a:srgbClr val="000000"/>
                          </a:solidFill>
                          <a:effectLst/>
                          <a:latin typeface="+mn-ea"/>
                          <a:ea typeface="+mn-ea"/>
                          <a:cs typeface="Calibri" panose="020F0502020204030204" pitchFamily="34" charset="0"/>
                        </a:rPr>
                        <a:t>年内）</a:t>
                      </a:r>
                      <a:endParaRPr lang="en-US" sz="1050" b="1" kern="0" dirty="0">
                        <a:solidFill>
                          <a:srgbClr val="000000"/>
                        </a:solidFill>
                        <a:effectLst/>
                        <a:latin typeface="+mn-ea"/>
                        <a:ea typeface="+mn-ea"/>
                        <a:cs typeface="Calibri" panose="020F0502020204030204" pitchFamily="34" charset="0"/>
                      </a:endParaRPr>
                    </a:p>
                  </a:txBody>
                  <a:tcPr marL="51435" marR="51435" marT="0" marB="0" anchor="ctr">
                    <a:solidFill>
                      <a:srgbClr val="F2F2F2"/>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F2F2F2"/>
                    </a:solidFill>
                  </a:tcPr>
                </a:tc>
              </a:tr>
              <a:tr h="329888">
                <a:tc>
                  <a:txBody>
                    <a:bodyPr/>
                    <a:lstStyle/>
                    <a:p>
                      <a:pPr algn="l">
                        <a:spcAft>
                          <a:spcPts val="0"/>
                        </a:spcAft>
                      </a:pPr>
                      <a:r>
                        <a:rPr lang="zh-CN" altLang="en-US" sz="1050" b="1" kern="0" dirty="0">
                          <a:solidFill>
                            <a:srgbClr val="000000"/>
                          </a:solidFill>
                          <a:effectLst/>
                          <a:latin typeface="+mn-ea"/>
                          <a:ea typeface="+mn-ea"/>
                          <a:cs typeface="Calibri" panose="020F0502020204030204" pitchFamily="34" charset="0"/>
                        </a:rPr>
                        <a:t>区域专科联合体</a:t>
                      </a:r>
                      <a:endParaRPr lang="en-US" sz="1050" b="1" kern="0" dirty="0">
                        <a:solidFill>
                          <a:srgbClr val="000000"/>
                        </a:solidFill>
                        <a:effectLst/>
                        <a:latin typeface="+mn-ea"/>
                        <a:ea typeface="+mn-ea"/>
                        <a:cs typeface="Calibri" panose="020F0502020204030204" pitchFamily="34" charset="0"/>
                      </a:endParaRPr>
                    </a:p>
                  </a:txBody>
                  <a:tcPr marL="51435" marR="51435" marT="0" marB="0" anchor="ctr">
                    <a:solidFill>
                      <a:srgbClr val="D9D9D9"/>
                    </a:solidFill>
                  </a:tcPr>
                </a:tc>
                <a:tc>
                  <a:txBody>
                    <a:bodyPr/>
                    <a:lstStyle/>
                    <a:p>
                      <a:pPr marL="0" algn="l" defTabSz="457200" rtl="0" eaLnBrk="1" fontAlgn="ctr" latinLnBrk="0" hangingPunct="1"/>
                      <a:endParaRPr lang="zh-CN" altLang="en-US" sz="1400" u="none" strike="noStrike" kern="1200" dirty="0">
                        <a:solidFill>
                          <a:schemeClr val="dk1"/>
                        </a:solidFill>
                        <a:effectLst/>
                        <a:latin typeface="+mn-ea"/>
                        <a:ea typeface="+mn-ea"/>
                        <a:cs typeface="+mn-cs"/>
                      </a:endParaRPr>
                    </a:p>
                  </a:txBody>
                  <a:tcPr>
                    <a:solidFill>
                      <a:srgbClr val="D9D9D9"/>
                    </a:solidFill>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质量与安全指标</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6" name="内容占位符 2"/>
          <p:cNvSpPr txBox="1"/>
          <p:nvPr/>
        </p:nvSpPr>
        <p:spPr>
          <a:xfrm>
            <a:off x="4785064" y="4038887"/>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a:t>
            </a:r>
            <a:endParaRPr lang="en-US" sz="2000" dirty="0">
              <a:highlight>
                <a:srgbClr val="FFFF00"/>
              </a:highlight>
            </a:endParaRPr>
          </a:p>
        </p:txBody>
      </p:sp>
      <p:graphicFrame>
        <p:nvGraphicFramePr>
          <p:cNvPr id="2" name="表格 1"/>
          <p:cNvGraphicFramePr>
            <a:graphicFrameLocks noGrp="1"/>
          </p:cNvGraphicFramePr>
          <p:nvPr/>
        </p:nvGraphicFramePr>
        <p:xfrm>
          <a:off x="167756" y="1058176"/>
          <a:ext cx="8685187" cy="2456815"/>
        </p:xfrm>
        <a:graphic>
          <a:graphicData uri="http://schemas.openxmlformats.org/drawingml/2006/table">
            <a:tbl>
              <a:tblPr/>
              <a:tblGrid>
                <a:gridCol w="644525"/>
                <a:gridCol w="2778760"/>
                <a:gridCol w="808355"/>
                <a:gridCol w="1037590"/>
                <a:gridCol w="673100"/>
                <a:gridCol w="814997"/>
                <a:gridCol w="1068705"/>
                <a:gridCol w="859155"/>
              </a:tblGrid>
              <a:tr h="462048">
                <a:tc gridSpan="2">
                  <a:txBody>
                    <a:bodyPr/>
                    <a:p>
                      <a:pPr algn="ctr" fontAlgn="ctr">
                        <a:buNone/>
                      </a:pPr>
                      <a:r>
                        <a:rPr lang="zh-CN" altLang="en-US" sz="1100" b="1" dirty="0">
                          <a:solidFill>
                            <a:srgbClr val="000000"/>
                          </a:solidFill>
                          <a:latin typeface="微软雅黑" panose="020B0503020204020204" charset="-122"/>
                        </a:rPr>
                        <a:t>　科室管理考核指标</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实地督导场景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hMerge="1">
                  <a:tcPr/>
                </a:tc>
              </a:tr>
              <a:tr h="218871">
                <a:tc rowSpan="7">
                  <a:txBody>
                    <a:bodyPr/>
                    <a:p>
                      <a:pPr algn="l" fontAlgn="ctr">
                        <a:buNone/>
                      </a:pPr>
                      <a:r>
                        <a:rPr lang="zh-CN" altLang="en-US" sz="1100" b="0" i="0" u="none" strike="noStrike" dirty="0">
                          <a:solidFill>
                            <a:srgbClr val="000000"/>
                          </a:solidFill>
                          <a:effectLst/>
                          <a:latin typeface="微软雅黑" panose="020B0503020204020204" charset="-122"/>
                          <a:ea typeface="微软雅黑" panose="020B0503020204020204" charset="-122"/>
                        </a:rPr>
                        <a:t>质控指标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转出 </a:t>
                      </a:r>
                      <a:r>
                        <a:rPr lang="en-US" altLang="zh-CN" sz="1100" b="0" i="0" u="none" strike="noStrike" dirty="0">
                          <a:solidFill>
                            <a:srgbClr val="000000"/>
                          </a:solidFill>
                          <a:effectLst/>
                          <a:latin typeface="微软雅黑" panose="020B0503020204020204" charset="-122"/>
                          <a:ea typeface="微软雅黑" panose="020B0503020204020204" charset="-122"/>
                        </a:rPr>
                        <a:t>ICU </a:t>
                      </a:r>
                      <a:r>
                        <a:rPr lang="zh-CN" altLang="en-US" sz="1100" b="0" i="0" u="none" strike="noStrike" dirty="0">
                          <a:solidFill>
                            <a:srgbClr val="000000"/>
                          </a:solidFill>
                          <a:effectLst/>
                          <a:latin typeface="微软雅黑" panose="020B0503020204020204" charset="-122"/>
                          <a:ea typeface="微软雅黑" panose="020B0503020204020204" charset="-122"/>
                        </a:rPr>
                        <a:t>后</a:t>
                      </a:r>
                      <a:r>
                        <a:rPr lang="en-US" altLang="zh-CN" sz="1100" b="0" i="0" u="none" strike="noStrike" dirty="0">
                          <a:solidFill>
                            <a:srgbClr val="000000"/>
                          </a:solidFill>
                          <a:effectLst/>
                          <a:latin typeface="微软雅黑" panose="020B0503020204020204" charset="-122"/>
                          <a:ea typeface="微软雅黑" panose="020B0503020204020204" charset="-122"/>
                        </a:rPr>
                        <a:t>48h</a:t>
                      </a:r>
                      <a:r>
                        <a:rPr lang="zh-CN" altLang="en-US" sz="1100" b="0" i="0" u="none" strike="noStrike" dirty="0">
                          <a:solidFill>
                            <a:srgbClr val="000000"/>
                          </a:solidFill>
                          <a:effectLst/>
                          <a:latin typeface="微软雅黑" panose="020B0503020204020204" charset="-122"/>
                          <a:ea typeface="微软雅黑" panose="020B0503020204020204" charset="-122"/>
                        </a:rPr>
                        <a:t>内重返率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rowSpan="7">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现场审核</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7">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检查方法：病历首页和质控相关系统获取资料及数据</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4</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3-5%</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2-3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高于</a:t>
                      </a:r>
                      <a:r>
                        <a:rPr lang="en-US" altLang="zh-CN" sz="1100" b="0" i="0" u="none" strike="noStrike">
                          <a:solidFill>
                            <a:srgbClr val="000000"/>
                          </a:solidFill>
                          <a:effectLst/>
                          <a:latin typeface="微软雅黑" panose="020B0503020204020204" charset="-122"/>
                          <a:ea typeface="微软雅黑" panose="020B0503020204020204" charset="-122"/>
                        </a:rPr>
                        <a:t>5%</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31526">
                <a:tc vMerge="1">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100" b="0" i="0" u="none" strike="noStrike">
                          <a:solidFill>
                            <a:srgbClr val="000000"/>
                          </a:solidFill>
                          <a:effectLst/>
                          <a:latin typeface="微软雅黑" panose="020B0503020204020204" charset="-122"/>
                          <a:ea typeface="微软雅黑" panose="020B0503020204020204" charset="-122"/>
                        </a:rPr>
                        <a:t>ICU </a:t>
                      </a:r>
                      <a:r>
                        <a:rPr lang="zh-CN" altLang="en-US" sz="1100" b="0" i="0" u="none" strike="noStrike">
                          <a:solidFill>
                            <a:srgbClr val="000000"/>
                          </a:solidFill>
                          <a:effectLst/>
                          <a:latin typeface="微软雅黑" panose="020B0503020204020204" charset="-122"/>
                          <a:ea typeface="微软雅黑" panose="020B0503020204020204" charset="-122"/>
                        </a:rPr>
                        <a:t>气管插管拔后</a:t>
                      </a:r>
                      <a:r>
                        <a:rPr lang="en-US" altLang="zh-CN" sz="1100" b="0" i="0" u="none" strike="noStrike">
                          <a:solidFill>
                            <a:srgbClr val="000000"/>
                          </a:solidFill>
                          <a:effectLst/>
                          <a:latin typeface="微软雅黑" panose="020B0503020204020204" charset="-122"/>
                          <a:ea typeface="微软雅黑" panose="020B0503020204020204" charset="-122"/>
                        </a:rPr>
                        <a:t>48</a:t>
                      </a:r>
                      <a:r>
                        <a:rPr lang="en-US" sz="1100" b="0" i="0" u="none" strike="noStrike">
                          <a:solidFill>
                            <a:srgbClr val="000000"/>
                          </a:solidFill>
                          <a:effectLst/>
                          <a:latin typeface="微软雅黑" panose="020B0503020204020204" charset="-122"/>
                          <a:ea typeface="微软雅黑" panose="020B0503020204020204" charset="-122"/>
                        </a:rPr>
                        <a:t>h</a:t>
                      </a:r>
                      <a:r>
                        <a:rPr lang="zh-CN" altLang="en-US" sz="1100" b="0" i="0" u="none" strike="noStrike">
                          <a:solidFill>
                            <a:srgbClr val="000000"/>
                          </a:solidFill>
                          <a:effectLst/>
                          <a:latin typeface="微软雅黑" panose="020B0503020204020204" charset="-122"/>
                          <a:ea typeface="微软雅黑" panose="020B0503020204020204" charset="-122"/>
                        </a:rPr>
                        <a:t>再插管率</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15%</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4</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15-20%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2-3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高于</a:t>
                      </a:r>
                      <a:r>
                        <a:rPr lang="en-US" altLang="zh-CN" sz="1100" b="0" i="0" u="none" strike="noStrike">
                          <a:solidFill>
                            <a:srgbClr val="000000"/>
                          </a:solidFill>
                          <a:effectLst/>
                          <a:latin typeface="微软雅黑" panose="020B0503020204020204" charset="-122"/>
                          <a:ea typeface="微软雅黑" panose="020B0503020204020204" charset="-122"/>
                        </a:rPr>
                        <a:t>20%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26800">
                <a:tc vMerge="1">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年有创通气患者占</a:t>
                      </a:r>
                      <a:r>
                        <a:rPr lang="en-US" altLang="zh-CN" sz="1100" b="0" i="0" u="none" strike="noStrike" dirty="0">
                          <a:solidFill>
                            <a:srgbClr val="000000"/>
                          </a:solidFill>
                          <a:effectLst/>
                          <a:latin typeface="微软雅黑" panose="020B0503020204020204" charset="-122"/>
                          <a:ea typeface="微软雅黑" panose="020B0503020204020204" charset="-122"/>
                        </a:rPr>
                        <a:t>ICU</a:t>
                      </a:r>
                      <a:r>
                        <a:rPr lang="zh-CN" altLang="en-US" sz="1100" b="0" i="0" u="none" strike="noStrike" dirty="0">
                          <a:solidFill>
                            <a:srgbClr val="000000"/>
                          </a:solidFill>
                          <a:effectLst/>
                          <a:latin typeface="微软雅黑" panose="020B0503020204020204" charset="-122"/>
                          <a:ea typeface="微软雅黑" panose="020B0503020204020204" charset="-122"/>
                        </a:rPr>
                        <a:t>床位比例</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a:tc>
                <a:tc>
                  <a:txBody>
                    <a:bodyPr/>
                    <a:lstStyle/>
                    <a:p>
                      <a:pPr algn="ctr" fontAlgn="ctr"/>
                      <a:endParaRPr lang="en-US" altLang="zh-CN"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60%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4</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40%-59%</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2-3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低于</a:t>
                      </a:r>
                      <a:r>
                        <a:rPr lang="en-US" altLang="zh-CN" sz="1100" b="0" i="0" u="none" strike="noStrike">
                          <a:solidFill>
                            <a:srgbClr val="000000"/>
                          </a:solidFill>
                          <a:effectLst/>
                          <a:latin typeface="微软雅黑" panose="020B0503020204020204" charset="-122"/>
                          <a:ea typeface="微软雅黑" panose="020B0503020204020204" charset="-122"/>
                        </a:rPr>
                        <a:t>40%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11480">
                <a:tc vMerge="1">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首次 </a:t>
                      </a:r>
                      <a:r>
                        <a:rPr lang="en-US" sz="1100" b="0" i="0" u="none" strike="noStrike" dirty="0">
                          <a:solidFill>
                            <a:srgbClr val="000000"/>
                          </a:solidFill>
                          <a:effectLst/>
                          <a:latin typeface="微软雅黑" panose="020B0503020204020204" charset="-122"/>
                          <a:ea typeface="微软雅黑" panose="020B0503020204020204" charset="-122"/>
                        </a:rPr>
                        <a:t>APACHE II </a:t>
                      </a:r>
                      <a:r>
                        <a:rPr lang="zh-CN" altLang="en-US" sz="1100" b="0" i="0" u="none" strike="noStrike" dirty="0">
                          <a:solidFill>
                            <a:srgbClr val="000000"/>
                          </a:solidFill>
                          <a:effectLst/>
                          <a:latin typeface="微软雅黑" panose="020B0503020204020204" charset="-122"/>
                          <a:ea typeface="微软雅黑" panose="020B0503020204020204" charset="-122"/>
                        </a:rPr>
                        <a:t>评分≥</a:t>
                      </a:r>
                      <a:r>
                        <a:rPr lang="en-US" altLang="zh-CN" sz="1100" b="0" i="0" u="none" strike="noStrike" dirty="0">
                          <a:solidFill>
                            <a:srgbClr val="000000"/>
                          </a:solidFill>
                          <a:effectLst/>
                          <a:latin typeface="微软雅黑" panose="020B0503020204020204" charset="-122"/>
                          <a:ea typeface="微软雅黑" panose="020B0503020204020204" charset="-122"/>
                        </a:rPr>
                        <a:t>15</a:t>
                      </a:r>
                      <a:r>
                        <a:rPr lang="zh-CN" altLang="en-US" sz="1100" b="0" i="0" u="none" strike="noStrike" dirty="0">
                          <a:solidFill>
                            <a:srgbClr val="000000"/>
                          </a:solidFill>
                          <a:effectLst/>
                          <a:latin typeface="微软雅黑" panose="020B0503020204020204" charset="-122"/>
                          <a:ea typeface="微软雅黑" panose="020B0503020204020204" charset="-122"/>
                        </a:rPr>
                        <a:t>分患者收治率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60%</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4</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40%-59%</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2-3</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低于</a:t>
                      </a:r>
                      <a:r>
                        <a:rPr lang="en-US" altLang="zh-CN" sz="1100" b="0" i="0" u="none" strike="noStrike" dirty="0">
                          <a:solidFill>
                            <a:srgbClr val="000000"/>
                          </a:solidFill>
                          <a:effectLst/>
                          <a:latin typeface="微软雅黑" panose="020B0503020204020204" charset="-122"/>
                          <a:ea typeface="微软雅黑" panose="020B0503020204020204" charset="-122"/>
                        </a:rPr>
                        <a:t>40%</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96477">
                <a:tc vMerge="1">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中重度 </a:t>
                      </a:r>
                      <a:r>
                        <a:rPr lang="en-US" altLang="zh-CN" sz="1100" b="0" i="0" u="none" strike="noStrike" dirty="0">
                          <a:solidFill>
                            <a:srgbClr val="000000"/>
                          </a:solidFill>
                          <a:effectLst/>
                          <a:latin typeface="微软雅黑" panose="020B0503020204020204" charset="-122"/>
                          <a:ea typeface="微软雅黑" panose="020B0503020204020204" charset="-122"/>
                        </a:rPr>
                        <a:t>ARDS </a:t>
                      </a:r>
                      <a:r>
                        <a:rPr lang="zh-CN" altLang="en-US" sz="1100" b="0" i="0" u="none" strike="noStrike" dirty="0">
                          <a:solidFill>
                            <a:srgbClr val="000000"/>
                          </a:solidFill>
                          <a:effectLst/>
                          <a:latin typeface="微软雅黑" panose="020B0503020204020204" charset="-122"/>
                          <a:ea typeface="微软雅黑" panose="020B0503020204020204" charset="-122"/>
                        </a:rPr>
                        <a:t>患者中实施俯卧位通气实施率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lnL w="6350" cap="flat" cmpd="sng" algn="ctr">
                      <a:solidFill>
                        <a:srgbClr val="000000"/>
                      </a:solidFill>
                      <a:prstDash val="dot"/>
                      <a:round/>
                      <a:headEnd type="none" w="med" len="med"/>
                      <a:tailEnd type="none" w="med" len="med"/>
                    </a:lnL>
                    <a:lnT w="6350" cap="flat" cmpd="sng" algn="ctr">
                      <a:solidFill>
                        <a:srgbClr val="000000"/>
                      </a:solidFill>
                      <a:prstDash val="dot"/>
                      <a:round/>
                      <a:headEnd type="none" w="med" len="med"/>
                      <a:tailEnd type="none" w="med" len="med"/>
                    </a:lnT>
                  </a:tcPr>
                </a:tc>
                <a:tc vMerge="1">
                  <a:tcPr>
                    <a:lnT w="6350" cap="flat" cmpd="sng" algn="ctr">
                      <a:solidFill>
                        <a:srgbClr val="000000"/>
                      </a:solidFill>
                      <a:prstDash val="dot"/>
                      <a:round/>
                      <a:headEnd type="none" w="med" len="med"/>
                      <a:tailEnd type="none" w="med" len="med"/>
                    </a:lnT>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80%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4</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40%-79%</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2-3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低于</a:t>
                      </a:r>
                      <a:r>
                        <a:rPr lang="en-US" altLang="zh-CN" sz="1100" b="0" i="0" u="none" strike="noStrike" dirty="0">
                          <a:solidFill>
                            <a:srgbClr val="000000"/>
                          </a:solidFill>
                          <a:effectLst/>
                          <a:latin typeface="微软雅黑" panose="020B0503020204020204" charset="-122"/>
                          <a:ea typeface="微软雅黑" panose="020B0503020204020204" charset="-122"/>
                        </a:rPr>
                        <a:t>40%</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296478">
                <a:tc vMerge="1">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ICU </a:t>
                      </a:r>
                      <a:r>
                        <a:rPr lang="zh-CN" altLang="en-US" sz="1100" b="0" i="0" u="none" strike="noStrike" dirty="0">
                          <a:solidFill>
                            <a:srgbClr val="000000"/>
                          </a:solidFill>
                          <a:effectLst/>
                          <a:latin typeface="微软雅黑" panose="020B0503020204020204" charset="-122"/>
                          <a:ea typeface="微软雅黑" panose="020B0503020204020204" charset="-122"/>
                        </a:rPr>
                        <a:t>呼吸机相关性肺炎发病率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cPr/>
                </a:tc>
                <a:tc vMerge="1">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&lt;5%</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4</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5%-10%</a:t>
                      </a:r>
                      <a:r>
                        <a:rPr lang="zh-CN" altLang="en-US" sz="1100" b="0" i="0" u="none" strike="noStrike">
                          <a:solidFill>
                            <a:srgbClr val="000000"/>
                          </a:solidFill>
                          <a:effectLst/>
                          <a:latin typeface="微软雅黑" panose="020B0503020204020204" charset="-122"/>
                          <a:ea typeface="微软雅黑" panose="020B0503020204020204" charset="-122"/>
                        </a:rPr>
                        <a:t>（</a:t>
                      </a:r>
                      <a:r>
                        <a:rPr lang="en-US" altLang="zh-CN" sz="1100" b="0" i="0" u="none" strike="noStrike">
                          <a:solidFill>
                            <a:srgbClr val="000000"/>
                          </a:solidFill>
                          <a:effectLst/>
                          <a:latin typeface="微软雅黑" panose="020B0503020204020204" charset="-122"/>
                          <a:ea typeface="微软雅黑" panose="020B0503020204020204" charset="-122"/>
                        </a:rPr>
                        <a:t>2-3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高于</a:t>
                      </a:r>
                      <a:r>
                        <a:rPr lang="en-US" altLang="zh-CN" sz="1100" b="0" i="0" u="none" strike="noStrike" dirty="0">
                          <a:solidFill>
                            <a:srgbClr val="000000"/>
                          </a:solidFill>
                          <a:effectLst/>
                          <a:latin typeface="微软雅黑" panose="020B0503020204020204" charset="-122"/>
                          <a:ea typeface="微软雅黑" panose="020B0503020204020204" charset="-122"/>
                        </a:rPr>
                        <a:t>10%</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312948">
                <a:tc vMerge="1">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重度</a:t>
                      </a:r>
                      <a:r>
                        <a:rPr lang="en-US" sz="1100" b="0" i="0" u="none" strike="noStrike" dirty="0">
                          <a:solidFill>
                            <a:srgbClr val="000000"/>
                          </a:solidFill>
                          <a:effectLst/>
                          <a:latin typeface="微软雅黑" panose="020B0503020204020204" charset="-122"/>
                          <a:ea typeface="微软雅黑" panose="020B0503020204020204" charset="-122"/>
                        </a:rPr>
                        <a:t>ARDS</a:t>
                      </a:r>
                      <a:r>
                        <a:rPr lang="zh-CN" altLang="en-US" sz="1100" b="0" i="0" u="none" strike="noStrike" dirty="0">
                          <a:solidFill>
                            <a:srgbClr val="000000"/>
                          </a:solidFill>
                          <a:effectLst/>
                          <a:latin typeface="微软雅黑" panose="020B0503020204020204" charset="-122"/>
                          <a:ea typeface="微软雅黑" panose="020B0503020204020204" charset="-122"/>
                        </a:rPr>
                        <a:t>患者住</a:t>
                      </a:r>
                      <a:r>
                        <a:rPr lang="en-US" sz="1100" b="0" i="0" u="none" strike="noStrike" dirty="0">
                          <a:solidFill>
                            <a:srgbClr val="000000"/>
                          </a:solidFill>
                          <a:effectLst/>
                          <a:latin typeface="微软雅黑" panose="020B0503020204020204" charset="-122"/>
                          <a:ea typeface="微软雅黑" panose="020B0503020204020204" charset="-122"/>
                        </a:rPr>
                        <a:t>ICU</a:t>
                      </a:r>
                      <a:r>
                        <a:rPr lang="zh-CN" altLang="en-US" sz="1100" b="0" i="0" u="none" strike="noStrike" dirty="0">
                          <a:solidFill>
                            <a:srgbClr val="000000"/>
                          </a:solidFill>
                          <a:effectLst/>
                          <a:latin typeface="微软雅黑" panose="020B0503020204020204" charset="-122"/>
                          <a:ea typeface="微软雅黑" panose="020B0503020204020204" charset="-122"/>
                        </a:rPr>
                        <a:t>病死率</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cPr/>
                </a:tc>
                <a:tc vMerge="1">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&lt;40%</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4</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40%-60%</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2-3</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高于</a:t>
                      </a:r>
                      <a:r>
                        <a:rPr lang="en-US" altLang="zh-CN" sz="1100" b="0" i="0" u="none" strike="noStrike" dirty="0">
                          <a:solidFill>
                            <a:srgbClr val="000000"/>
                          </a:solidFill>
                          <a:effectLst/>
                          <a:latin typeface="微软雅黑" panose="020B0503020204020204" charset="-122"/>
                          <a:ea typeface="微软雅黑" panose="020B0503020204020204" charset="-122"/>
                        </a:rPr>
                        <a:t>60%</a:t>
                      </a:r>
                      <a:r>
                        <a:rPr lang="zh-CN" altLang="en-US" sz="1100" b="0" i="0" u="none" strike="noStrike" dirty="0">
                          <a:solidFill>
                            <a:srgbClr val="000000"/>
                          </a:solidFill>
                          <a:effectLst/>
                          <a:latin typeface="微软雅黑" panose="020B0503020204020204" charset="-122"/>
                          <a:ea typeface="微软雅黑" panose="020B0503020204020204" charset="-122"/>
                        </a:rPr>
                        <a:t>（</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4003" marR="4003" marT="4003"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教学和研究</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6" name="内容占位符 2"/>
          <p:cNvSpPr txBox="1"/>
          <p:nvPr/>
        </p:nvSpPr>
        <p:spPr>
          <a:xfrm>
            <a:off x="4896577" y="4509681"/>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a:t>
            </a:r>
            <a:endParaRPr lang="en-US" sz="2000" dirty="0">
              <a:highlight>
                <a:srgbClr val="FFFF00"/>
              </a:highlight>
            </a:endParaRPr>
          </a:p>
        </p:txBody>
      </p:sp>
      <p:graphicFrame>
        <p:nvGraphicFramePr>
          <p:cNvPr id="2" name="表格 1"/>
          <p:cNvGraphicFramePr>
            <a:graphicFrameLocks noGrp="1"/>
          </p:cNvGraphicFramePr>
          <p:nvPr/>
        </p:nvGraphicFramePr>
        <p:xfrm>
          <a:off x="323850" y="1019613"/>
          <a:ext cx="7886700" cy="3062877"/>
        </p:xfrm>
        <a:graphic>
          <a:graphicData uri="http://schemas.openxmlformats.org/drawingml/2006/table">
            <a:tbl>
              <a:tblPr/>
              <a:tblGrid>
                <a:gridCol w="776404"/>
                <a:gridCol w="899531"/>
                <a:gridCol w="728547"/>
                <a:gridCol w="3445777"/>
                <a:gridCol w="590273"/>
                <a:gridCol w="590273"/>
                <a:gridCol w="462380"/>
                <a:gridCol w="393515"/>
              </a:tblGrid>
              <a:tr h="496953">
                <a:tc gridSpan="2">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教学、研究</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实地督导场景</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dirty="0">
                          <a:solidFill>
                            <a:srgbClr val="FFFFFF"/>
                          </a:solidFill>
                          <a:effectLst/>
                          <a:latin typeface="微软雅黑" panose="020B0503020204020204" charset="-122"/>
                          <a:ea typeface="微软雅黑" panose="020B0503020204020204" charset="-122"/>
                        </a:rPr>
                        <a:t>自评</a:t>
                      </a:r>
                      <a:endParaRPr lang="zh-CN" altLang="en-US" sz="1100" b="1" i="0" u="none" strike="noStrike" dirty="0">
                        <a:solidFill>
                          <a:srgbClr val="FFFFFF"/>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评分标准</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hMerge="1">
                  <a:tcPr/>
                </a:tc>
              </a:tr>
              <a:tr h="1282962">
                <a:tc rowSpan="2">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教学和研究考核</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开展</a:t>
                      </a:r>
                      <a:r>
                        <a:rPr lang="en-US" altLang="zh-CN" sz="1100" b="0" i="0" u="none" strike="noStrike">
                          <a:solidFill>
                            <a:srgbClr val="000000"/>
                          </a:solidFill>
                          <a:effectLst/>
                          <a:latin typeface="微软雅黑" panose="020B0503020204020204" charset="-122"/>
                          <a:ea typeface="微软雅黑" panose="020B0503020204020204" charset="-122"/>
                        </a:rPr>
                        <a:t>ARDS</a:t>
                      </a:r>
                      <a:r>
                        <a:rPr lang="zh-CN" altLang="en-US" sz="1100" b="0" i="0" u="none" strike="noStrike">
                          <a:solidFill>
                            <a:srgbClr val="000000"/>
                          </a:solidFill>
                          <a:effectLst/>
                          <a:latin typeface="微软雅黑" panose="020B0503020204020204" charset="-122"/>
                          <a:ea typeface="微软雅黑" panose="020B0503020204020204" charset="-122"/>
                        </a:rPr>
                        <a:t>相关的临床或基础研究</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会议室资料审阅</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检查标准：外聘专家（无论全职、非全职）的课题、专利、论文、教材，署名该医院为第一作者单位（并且排名第一）或通讯作者，可计入得分；全聘专家既往在前一家医院的成果，不得分。</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检查方法：以过去</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年的数据为准，以医院机构提供</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年内的开展</a:t>
                      </a:r>
                      <a:r>
                        <a:rPr lang="en-US" altLang="zh-CN" sz="1100" b="0" i="0" u="none" strike="noStrike">
                          <a:solidFill>
                            <a:srgbClr val="000000"/>
                          </a:solidFill>
                          <a:effectLst/>
                          <a:latin typeface="微软雅黑" panose="020B0503020204020204" charset="-122"/>
                          <a:ea typeface="微软雅黑" panose="020B0503020204020204" charset="-122"/>
                        </a:rPr>
                        <a:t>ARDS</a:t>
                      </a:r>
                      <a:r>
                        <a:rPr lang="zh-CN" altLang="en-US" sz="1100" b="0" i="0" u="none" strike="noStrike">
                          <a:solidFill>
                            <a:srgbClr val="000000"/>
                          </a:solidFill>
                          <a:effectLst/>
                          <a:latin typeface="微软雅黑" panose="020B0503020204020204" charset="-122"/>
                          <a:ea typeface="微软雅黑" panose="020B0503020204020204" charset="-122"/>
                        </a:rPr>
                        <a:t>相关的临床或基础研究，必要时出具合同，联合发表论文来衡量。</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每项</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分，最多</a:t>
                      </a:r>
                      <a:r>
                        <a:rPr lang="en-US" altLang="zh-CN" sz="1100" b="0" i="0" u="none" strike="noStrike">
                          <a:solidFill>
                            <a:srgbClr val="000000"/>
                          </a:solidFill>
                          <a:effectLst/>
                          <a:latin typeface="微软雅黑" panose="020B0503020204020204" charset="-122"/>
                          <a:ea typeface="微软雅黑" panose="020B0503020204020204" charset="-122"/>
                        </a:rPr>
                        <a:t>4</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　</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　</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1282962">
                <a:tc vMerge="1">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发表</a:t>
                      </a:r>
                      <a:r>
                        <a:rPr lang="en-US" altLang="zh-CN" sz="1100" b="0" i="0" u="none" strike="noStrike">
                          <a:solidFill>
                            <a:srgbClr val="000000"/>
                          </a:solidFill>
                          <a:effectLst/>
                          <a:latin typeface="微软雅黑" panose="020B0503020204020204" charset="-122"/>
                          <a:ea typeface="微软雅黑" panose="020B0503020204020204" charset="-122"/>
                        </a:rPr>
                        <a:t>ARDS</a:t>
                      </a:r>
                      <a:r>
                        <a:rPr lang="zh-CN" altLang="en-US" sz="1100" b="0" i="0" u="none" strike="noStrike">
                          <a:solidFill>
                            <a:srgbClr val="000000"/>
                          </a:solidFill>
                          <a:effectLst/>
                          <a:latin typeface="微软雅黑" panose="020B0503020204020204" charset="-122"/>
                          <a:ea typeface="微软雅黑" panose="020B0503020204020204" charset="-122"/>
                        </a:rPr>
                        <a:t>相关的学术论文（近</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年以第一作者或通讯作者发表的数量）</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100" b="0" i="0" u="none" strike="noStrike">
                          <a:solidFill>
                            <a:srgbClr val="000000"/>
                          </a:solidFill>
                          <a:effectLst/>
                          <a:latin typeface="微软雅黑" panose="020B0503020204020204" charset="-122"/>
                          <a:ea typeface="微软雅黑" panose="020B0503020204020204" charset="-122"/>
                        </a:rPr>
                        <a:t>会议室资料审阅</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近</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年内（第一作者排名第一或通讯作者）发表的中文核心期刊论文数。 </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检查方法：科研处出具证明，提供论文首页复印件。</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外聘专家：（无论全职、非全职）的课题、专利、论文、教材，署名该医院为第一作者单位（并且排名第一）或通讯作者，可计入得分。全聘专家既往在前一家医院的成果，不得分。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每篇</a:t>
                      </a:r>
                      <a:r>
                        <a:rPr lang="en-US" altLang="zh-CN" sz="1100" b="0" i="0" u="none" strike="noStrike">
                          <a:solidFill>
                            <a:srgbClr val="000000"/>
                          </a:solidFill>
                          <a:effectLst/>
                          <a:latin typeface="微软雅黑" panose="020B0503020204020204" charset="-122"/>
                          <a:ea typeface="微软雅黑" panose="020B0503020204020204" charset="-122"/>
                        </a:rPr>
                        <a:t>1</a:t>
                      </a:r>
                      <a:r>
                        <a:rPr lang="zh-CN" altLang="en-US" sz="1100" b="0" i="0" u="none" strike="noStrike">
                          <a:solidFill>
                            <a:srgbClr val="000000"/>
                          </a:solidFill>
                          <a:effectLst/>
                          <a:latin typeface="微软雅黑" panose="020B0503020204020204" charset="-122"/>
                          <a:ea typeface="微软雅黑" panose="020B0503020204020204" charset="-122"/>
                        </a:rPr>
                        <a:t>分，最高</a:t>
                      </a:r>
                      <a:r>
                        <a:rPr lang="en-US" altLang="zh-CN" sz="1100" b="0" i="0" u="none" strike="noStrike">
                          <a:solidFill>
                            <a:srgbClr val="000000"/>
                          </a:solidFill>
                          <a:effectLst/>
                          <a:latin typeface="微软雅黑" panose="020B0503020204020204" charset="-122"/>
                          <a:ea typeface="微软雅黑" panose="020B0503020204020204" charset="-122"/>
                        </a:rPr>
                        <a:t>4</a:t>
                      </a:r>
                      <a:r>
                        <a:rPr lang="zh-CN" altLang="en-US" sz="1100" b="0" i="0" u="none" strike="noStrike">
                          <a:solidFill>
                            <a:srgbClr val="000000"/>
                          </a:solidFill>
                          <a:effectLst/>
                          <a:latin typeface="微软雅黑" panose="020B0503020204020204" charset="-122"/>
                          <a:ea typeface="微软雅黑" panose="020B0503020204020204" charset="-122"/>
                        </a:rPr>
                        <a:t>分</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a:solidFill>
                            <a:srgbClr val="000000"/>
                          </a:solidFill>
                          <a:effectLst/>
                          <a:latin typeface="微软雅黑" panose="020B0503020204020204" charset="-122"/>
                          <a:ea typeface="微软雅黑" panose="020B0503020204020204" charset="-122"/>
                        </a:rPr>
                        <a:t>　</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zh-CN" altLang="en-US" sz="1100" b="0" i="0" u="none" strike="noStrike" dirty="0">
                          <a:solidFill>
                            <a:srgbClr val="000000"/>
                          </a:solidFill>
                          <a:effectLst/>
                          <a:latin typeface="微软雅黑" panose="020B0503020204020204" charset="-122"/>
                          <a:ea typeface="微软雅黑" panose="020B0503020204020204" charset="-122"/>
                        </a:rPr>
                        <a:t>　</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238840" y="123524"/>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人才培养</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sp>
        <p:nvSpPr>
          <p:cNvPr id="5" name="内容占位符 2"/>
          <p:cNvSpPr txBox="1"/>
          <p:nvPr/>
        </p:nvSpPr>
        <p:spPr>
          <a:xfrm>
            <a:off x="4785064" y="4038887"/>
            <a:ext cx="3852909" cy="510295"/>
          </a:xfrm>
          <a:solidFill>
            <a:srgbClr val="A60000"/>
          </a:solidFill>
          <a:ln w="12700">
            <a:solidFill>
              <a:srgbClr val="A60000"/>
            </a:solidFill>
            <a:prstDash val="solid"/>
          </a:ln>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a:highlight>
                  <a:srgbClr val="FFFF00"/>
                </a:highlight>
              </a:rPr>
              <a:t>将相关材料证明、图片进行补充</a:t>
            </a:r>
            <a:endParaRPr lang="en-US" sz="2000" dirty="0">
              <a:highlight>
                <a:srgbClr val="FFFF00"/>
              </a:highlight>
            </a:endParaRPr>
          </a:p>
        </p:txBody>
      </p:sp>
      <p:graphicFrame>
        <p:nvGraphicFramePr>
          <p:cNvPr id="2" name="表格 1"/>
          <p:cNvGraphicFramePr>
            <a:graphicFrameLocks noGrp="1"/>
          </p:cNvGraphicFramePr>
          <p:nvPr/>
        </p:nvGraphicFramePr>
        <p:xfrm>
          <a:off x="435363" y="1053794"/>
          <a:ext cx="7886700" cy="1683770"/>
        </p:xfrm>
        <a:graphic>
          <a:graphicData uri="http://schemas.openxmlformats.org/drawingml/2006/table">
            <a:tbl>
              <a:tblPr/>
              <a:tblGrid>
                <a:gridCol w="1542120"/>
                <a:gridCol w="765717"/>
                <a:gridCol w="3021361"/>
                <a:gridCol w="668292"/>
                <a:gridCol w="771106"/>
                <a:gridCol w="604033"/>
                <a:gridCol w="514071"/>
              </a:tblGrid>
              <a:tr h="202696">
                <a:tc>
                  <a:txBody>
                    <a:bodyPr/>
                    <a:lstStyle/>
                    <a:p>
                      <a:pPr algn="ctr" fontAlgn="ctr"/>
                      <a:r>
                        <a:rPr lang="zh-CN" altLang="en-US" sz="1100" b="1" i="0" u="none" strike="noStrike" dirty="0">
                          <a:solidFill>
                            <a:srgbClr val="000000"/>
                          </a:solidFill>
                          <a:effectLst/>
                          <a:latin typeface="微软雅黑" panose="020B0503020204020204" charset="-122"/>
                          <a:ea typeface="微软雅黑" panose="020B0503020204020204" charset="-122"/>
                        </a:rPr>
                        <a:t>人才培养</a:t>
                      </a:r>
                      <a:endParaRPr lang="zh-CN" altLang="en-US" sz="1100" b="1"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实地督导场景</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检查标准与方法</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a:txBody>
                    <a:bodyPr/>
                    <a:lstStyle/>
                    <a:p>
                      <a:pPr algn="ctr" fontAlgn="ctr"/>
                      <a:r>
                        <a:rPr lang="zh-CN" altLang="en-US" sz="1100" b="1" i="0" u="none" strike="noStrike">
                          <a:solidFill>
                            <a:srgbClr val="FFFFFF"/>
                          </a:solidFill>
                          <a:effectLst/>
                          <a:latin typeface="微软雅黑" panose="020B0503020204020204" charset="-122"/>
                          <a:ea typeface="微软雅黑" panose="020B0503020204020204" charset="-122"/>
                        </a:rPr>
                        <a:t>自评</a:t>
                      </a:r>
                      <a:endParaRPr lang="zh-CN" altLang="en-US" sz="1100" b="1" i="0" u="none" strike="noStrike">
                        <a:solidFill>
                          <a:srgbClr val="FFFFFF"/>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gridSpan="3">
                  <a:txBody>
                    <a:bodyPr/>
                    <a:lstStyle/>
                    <a:p>
                      <a:pPr algn="ctr" fontAlgn="ctr"/>
                      <a:r>
                        <a:rPr lang="zh-CN" altLang="en-US" sz="1100" b="1" i="0" u="none" strike="noStrike">
                          <a:solidFill>
                            <a:srgbClr val="000000"/>
                          </a:solidFill>
                          <a:effectLst/>
                          <a:latin typeface="微软雅黑" panose="020B0503020204020204" charset="-122"/>
                          <a:ea typeface="微软雅黑" panose="020B0503020204020204" charset="-122"/>
                        </a:rPr>
                        <a:t>评分标准</a:t>
                      </a:r>
                      <a:endParaRPr lang="zh-CN" altLang="en-US" sz="1100" b="1"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4C6E7"/>
                    </a:solidFill>
                  </a:tcPr>
                </a:tc>
                <a:tc hMerge="1">
                  <a:tcPr/>
                </a:tc>
                <a:tc hMerge="1">
                  <a:tcPr/>
                </a:tc>
              </a:tr>
              <a:tr h="748131">
                <a:tc>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ARDS</a:t>
                      </a:r>
                      <a:r>
                        <a:rPr lang="zh-CN" altLang="en-US" sz="1100" b="0" i="0" u="none" strike="noStrike" dirty="0">
                          <a:solidFill>
                            <a:srgbClr val="000000"/>
                          </a:solidFill>
                          <a:effectLst/>
                          <a:latin typeface="微软雅黑" panose="020B0503020204020204" charset="-122"/>
                          <a:ea typeface="微软雅黑" panose="020B0503020204020204" charset="-122"/>
                        </a:rPr>
                        <a:t>专业人才队伍</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100" b="0" i="0" u="none" strike="noStrike" dirty="0">
                          <a:solidFill>
                            <a:srgbClr val="000000"/>
                          </a:solidFill>
                          <a:effectLst/>
                          <a:latin typeface="微软雅黑" panose="020B0503020204020204" charset="-122"/>
                          <a:ea typeface="微软雅黑" panose="020B0503020204020204" charset="-122"/>
                        </a:rPr>
                        <a:t>会议室资料审阅</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1.3</a:t>
                      </a:r>
                      <a:r>
                        <a:rPr lang="zh-CN" altLang="en-US" sz="1100" b="0" i="0" u="none" strike="noStrike">
                          <a:solidFill>
                            <a:srgbClr val="000000"/>
                          </a:solidFill>
                          <a:effectLst/>
                          <a:latin typeface="微软雅黑" panose="020B0503020204020204" charset="-122"/>
                          <a:ea typeface="微软雅黑" panose="020B0503020204020204" charset="-122"/>
                        </a:rPr>
                        <a:t>年内呼吸与危重症医学科有组织本科医师进行</a:t>
                      </a:r>
                      <a:r>
                        <a:rPr lang="en-US" altLang="zh-CN" sz="1100" b="0" i="0" u="none" strike="noStrike">
                          <a:solidFill>
                            <a:srgbClr val="000000"/>
                          </a:solidFill>
                          <a:effectLst/>
                          <a:latin typeface="微软雅黑" panose="020B0503020204020204" charset="-122"/>
                          <a:ea typeface="微软雅黑" panose="020B0503020204020204" charset="-122"/>
                        </a:rPr>
                        <a:t>PCCM</a:t>
                      </a:r>
                      <a:r>
                        <a:rPr lang="zh-CN" altLang="en-US" sz="1100" b="0" i="0" u="none" strike="noStrike">
                          <a:solidFill>
                            <a:srgbClr val="000000"/>
                          </a:solidFill>
                          <a:effectLst/>
                          <a:latin typeface="微软雅黑" panose="020B0503020204020204" charset="-122"/>
                          <a:ea typeface="微软雅黑" panose="020B0503020204020204" charset="-122"/>
                        </a:rPr>
                        <a:t>专培、专修、单修学习。 </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2.</a:t>
                      </a:r>
                      <a:r>
                        <a:rPr lang="zh-CN" altLang="en-US" sz="1100" b="0" i="0" u="none" strike="noStrike">
                          <a:solidFill>
                            <a:srgbClr val="000000"/>
                          </a:solidFill>
                          <a:effectLst/>
                          <a:latin typeface="微软雅黑" panose="020B0503020204020204" charset="-122"/>
                          <a:ea typeface="微软雅黑" panose="020B0503020204020204" charset="-122"/>
                        </a:rPr>
                        <a:t>或</a:t>
                      </a: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年内被评定为</a:t>
                      </a:r>
                      <a:r>
                        <a:rPr lang="en-US" altLang="zh-CN" sz="1100" b="0" i="0" u="none" strike="noStrike">
                          <a:solidFill>
                            <a:srgbClr val="000000"/>
                          </a:solidFill>
                          <a:effectLst/>
                          <a:latin typeface="微软雅黑" panose="020B0503020204020204" charset="-122"/>
                          <a:ea typeface="微软雅黑" panose="020B0503020204020204" charset="-122"/>
                        </a:rPr>
                        <a:t>PCCM</a:t>
                      </a:r>
                      <a:r>
                        <a:rPr lang="zh-CN" altLang="en-US" sz="1100" b="0" i="0" u="none" strike="noStrike">
                          <a:solidFill>
                            <a:srgbClr val="000000"/>
                          </a:solidFill>
                          <a:effectLst/>
                          <a:latin typeface="微软雅黑" panose="020B0503020204020204" charset="-122"/>
                          <a:ea typeface="微软雅黑" panose="020B0503020204020204" charset="-122"/>
                        </a:rPr>
                        <a:t>专培、专修、单修基地的单位，承担相应的培训任务。</a:t>
                      </a:r>
                      <a:br>
                        <a:rPr lang="zh-CN" altLang="en-US" sz="1100" b="0" i="0" u="none" strike="noStrike">
                          <a:solidFill>
                            <a:srgbClr val="000000"/>
                          </a:solidFill>
                          <a:effectLst/>
                          <a:latin typeface="微软雅黑" panose="020B0503020204020204" charset="-122"/>
                          <a:ea typeface="微软雅黑" panose="020B0503020204020204" charset="-122"/>
                        </a:rPr>
                      </a:br>
                      <a:r>
                        <a:rPr lang="en-US" altLang="zh-CN" sz="1100" b="0" i="0" u="none" strike="noStrike">
                          <a:solidFill>
                            <a:srgbClr val="000000"/>
                          </a:solidFill>
                          <a:effectLst/>
                          <a:latin typeface="微软雅黑" panose="020B0503020204020204" charset="-122"/>
                          <a:ea typeface="微软雅黑" panose="020B0503020204020204" charset="-122"/>
                        </a:rPr>
                        <a:t>3.</a:t>
                      </a:r>
                      <a:r>
                        <a:rPr lang="zh-CN" altLang="en-US" sz="1100" b="0" i="0" u="none" strike="noStrike">
                          <a:solidFill>
                            <a:srgbClr val="000000"/>
                          </a:solidFill>
                          <a:effectLst/>
                          <a:latin typeface="微软雅黑" panose="020B0503020204020204" charset="-122"/>
                          <a:ea typeface="微软雅黑" panose="020B0503020204020204" charset="-122"/>
                        </a:rPr>
                        <a:t>检查方法：有专修、单修、专培基地颁发的证书，或已被录取且进入基地（由项目办公室核查）；如是专培、专修、单修基地，可提供相关文件。</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zh-CN"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4</a:t>
                      </a:r>
                      <a:r>
                        <a:rPr lang="zh-CN" altLang="en-US" sz="1100" b="0" i="0" u="none" strike="noStrike">
                          <a:solidFill>
                            <a:srgbClr val="000000"/>
                          </a:solidFill>
                          <a:effectLst/>
                          <a:latin typeface="微软雅黑" panose="020B0503020204020204" charset="-122"/>
                          <a:ea typeface="微软雅黑" panose="020B0503020204020204" charset="-122"/>
                        </a:rPr>
                        <a:t>人及以上（</a:t>
                      </a:r>
                      <a:r>
                        <a:rPr lang="en-US" altLang="zh-CN" sz="1100" b="0" i="0" u="none" strike="noStrike">
                          <a:solidFill>
                            <a:srgbClr val="000000"/>
                          </a:solidFill>
                          <a:effectLst/>
                          <a:latin typeface="微软雅黑" panose="020B0503020204020204" charset="-122"/>
                          <a:ea typeface="微软雅黑" panose="020B0503020204020204" charset="-122"/>
                        </a:rPr>
                        <a:t>4</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a:solidFill>
                            <a:srgbClr val="000000"/>
                          </a:solidFill>
                          <a:effectLst/>
                          <a:latin typeface="微软雅黑" panose="020B0503020204020204" charset="-122"/>
                          <a:ea typeface="微软雅黑" panose="020B0503020204020204" charset="-122"/>
                        </a:rPr>
                        <a:t>2-3</a:t>
                      </a:r>
                      <a:r>
                        <a:rPr lang="zh-CN" altLang="en-US" sz="1100" b="0" i="0" u="none" strike="noStrike">
                          <a:solidFill>
                            <a:srgbClr val="000000"/>
                          </a:solidFill>
                          <a:effectLst/>
                          <a:latin typeface="微软雅黑" panose="020B0503020204020204" charset="-122"/>
                          <a:ea typeface="微软雅黑" panose="020B0503020204020204" charset="-122"/>
                        </a:rPr>
                        <a:t>人（</a:t>
                      </a:r>
                      <a:r>
                        <a:rPr lang="en-US" altLang="zh-CN" sz="1100" b="0" i="0" u="none" strike="noStrike">
                          <a:solidFill>
                            <a:srgbClr val="000000"/>
                          </a:solidFill>
                          <a:effectLst/>
                          <a:latin typeface="微软雅黑" panose="020B0503020204020204" charset="-122"/>
                          <a:ea typeface="微软雅黑" panose="020B0503020204020204" charset="-122"/>
                        </a:rPr>
                        <a:t>2-3</a:t>
                      </a:r>
                      <a:r>
                        <a:rPr lang="zh-CN" altLang="en-US" sz="1100" b="0" i="0" u="none" strike="noStrike">
                          <a:solidFill>
                            <a:srgbClr val="000000"/>
                          </a:solidFill>
                          <a:effectLst/>
                          <a:latin typeface="微软雅黑" panose="020B0503020204020204" charset="-122"/>
                          <a:ea typeface="微软雅黑" panose="020B0503020204020204" charset="-122"/>
                        </a:rPr>
                        <a:t>）</a:t>
                      </a:r>
                      <a:endParaRPr lang="zh-CN" altLang="en-US" sz="1100" b="0" i="0" u="none" strike="noStrike">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altLang="zh-CN" sz="1100" b="0" i="0" u="none" strike="noStrike" dirty="0">
                          <a:solidFill>
                            <a:srgbClr val="000000"/>
                          </a:solidFill>
                          <a:effectLst/>
                          <a:latin typeface="微软雅黑" panose="020B0503020204020204" charset="-122"/>
                          <a:ea typeface="微软雅黑" panose="020B0503020204020204" charset="-122"/>
                        </a:rPr>
                        <a:t>0-1</a:t>
                      </a:r>
                      <a:r>
                        <a:rPr lang="zh-CN" altLang="en-US" sz="1100" b="0" i="0" u="none" strike="noStrike" dirty="0">
                          <a:solidFill>
                            <a:srgbClr val="000000"/>
                          </a:solidFill>
                          <a:effectLst/>
                          <a:latin typeface="微软雅黑" panose="020B0503020204020204" charset="-122"/>
                          <a:ea typeface="微软雅黑" panose="020B0503020204020204" charset="-122"/>
                        </a:rPr>
                        <a:t>人（</a:t>
                      </a:r>
                      <a:r>
                        <a:rPr lang="en-US" altLang="zh-CN" sz="1100" b="0" i="0" u="none" strike="noStrike" dirty="0">
                          <a:solidFill>
                            <a:srgbClr val="000000"/>
                          </a:solidFill>
                          <a:effectLst/>
                          <a:latin typeface="微软雅黑" panose="020B0503020204020204" charset="-122"/>
                          <a:ea typeface="微软雅黑" panose="020B0503020204020204" charset="-122"/>
                        </a:rPr>
                        <a:t>1</a:t>
                      </a:r>
                      <a:r>
                        <a:rPr lang="zh-CN" altLang="en-US" sz="1100" b="0" i="0" u="none" strike="noStrike" dirty="0">
                          <a:solidFill>
                            <a:srgbClr val="000000"/>
                          </a:solidFill>
                          <a:effectLst/>
                          <a:latin typeface="微软雅黑" panose="020B0503020204020204" charset="-122"/>
                          <a:ea typeface="微软雅黑" panose="020B0503020204020204" charset="-122"/>
                        </a:rPr>
                        <a:t>）</a:t>
                      </a:r>
                      <a:endParaRPr lang="zh-CN" altLang="en-US" sz="1100" b="0" i="0" u="none" strike="noStrike" dirty="0">
                        <a:solidFill>
                          <a:srgbClr val="000000"/>
                        </a:solidFill>
                        <a:effectLst/>
                        <a:latin typeface="微软雅黑" panose="020B0503020204020204" charset="-122"/>
                        <a:ea typeface="微软雅黑" panose="020B0503020204020204" charset="-122"/>
                      </a:endParaRPr>
                    </a:p>
                  </a:txBody>
                  <a:tcPr marL="3685" marR="3685" marT="36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016000" y="1895302"/>
            <a:ext cx="7112000"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zh-CN" altLang="en-US" sz="4000" b="1" dirty="0">
                <a:solidFill>
                  <a:schemeClr val="bg1"/>
                </a:solidFill>
                <a:latin typeface="微软雅黑" panose="020B0503020204020204" charset="-122"/>
                <a:ea typeface="微软雅黑" panose="020B0503020204020204" charset="-122"/>
                <a:cs typeface="Times New Roman" panose="02020603050405020304" pitchFamily="18" charset="0"/>
              </a:rPr>
              <a:t>实地指导与点评</a:t>
            </a:r>
            <a:endParaRPr lang="zh-CN" altLang="en-US" sz="4000" dirty="0">
              <a:latin typeface="微软雅黑" panose="020B0503020204020204" charset="-122"/>
              <a:ea typeface="微软雅黑" panose="020B0503020204020204"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576649" y="1814022"/>
            <a:ext cx="5849294"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专家意见反馈</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576649" y="1814022"/>
            <a:ext cx="5849294"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医院领导总结发言</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9379" cy="5143500"/>
          </a:xfrm>
          <a:prstGeom prst="rect">
            <a:avLst/>
          </a:prstGeom>
        </p:spPr>
      </p:pic>
      <p:sp>
        <p:nvSpPr>
          <p:cNvPr id="5" name="标题 1"/>
          <p:cNvSpPr txBox="1"/>
          <p:nvPr/>
        </p:nvSpPr>
        <p:spPr>
          <a:xfrm>
            <a:off x="1143000" y="1814022"/>
            <a:ext cx="7079165" cy="988272"/>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a:solidFill>
                  <a:schemeClr val="bg1"/>
                </a:solidFill>
                <a:latin typeface="微软雅黑" panose="020B0503020204020204" charset="-122"/>
                <a:ea typeface="微软雅黑" panose="020B0503020204020204" charset="-122"/>
                <a:cs typeface="Arial" panose="020B0604020202020204" pitchFamily="34" charset="0"/>
              </a:rPr>
              <a:t>专家讨论、打分</a:t>
            </a:r>
            <a:r>
              <a:rPr lang="zh-CN" altLang="en-US" sz="3200" b="1" dirty="0">
                <a:solidFill>
                  <a:schemeClr val="bg1"/>
                </a:solidFill>
                <a:latin typeface="微软雅黑" panose="020B0503020204020204" charset="-122"/>
                <a:ea typeface="微软雅黑" panose="020B0503020204020204" charset="-122"/>
                <a:cs typeface="Arial" panose="020B0604020202020204" pitchFamily="34" charset="0"/>
              </a:rPr>
              <a:t>（其他人离场）</a:t>
            </a:r>
            <a:endParaRPr lang="en-US" sz="4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143000" y="841772"/>
            <a:ext cx="6858000" cy="1790700"/>
          </a:xfrm>
        </p:spPr>
        <p:txBody>
          <a:bodyPr/>
          <a:lstStyle/>
          <a:p>
            <a:endParaRPr lang="zh-CN" altLang="en-US"/>
          </a:p>
        </p:txBody>
      </p:sp>
      <p:sp>
        <p:nvSpPr>
          <p:cNvPr id="3" name="副标题 2"/>
          <p:cNvSpPr>
            <a:spLocks noGrp="1"/>
          </p:cNvSpPr>
          <p:nvPr>
            <p:ph type="subTitle" idx="4294967295"/>
          </p:nvPr>
        </p:nvSpPr>
        <p:spPr>
          <a:xfrm>
            <a:off x="1143000" y="2701528"/>
            <a:ext cx="6858000" cy="1241822"/>
          </a:xfrm>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49379" cy="5143500"/>
          </a:xfrm>
          <a:prstGeom prst="rect">
            <a:avLst/>
          </a:prstGeom>
        </p:spPr>
      </p:pic>
      <p:sp>
        <p:nvSpPr>
          <p:cNvPr id="17" name="矩形 16"/>
          <p:cNvSpPr/>
          <p:nvPr/>
        </p:nvSpPr>
        <p:spPr>
          <a:xfrm>
            <a:off x="926039" y="1406908"/>
            <a:ext cx="7679744" cy="825419"/>
          </a:xfrm>
          <a:prstGeom prst="rect">
            <a:avLst/>
          </a:prstGeom>
        </p:spPr>
        <p:txBody>
          <a:bodyPr wrap="square">
            <a:spAutoFit/>
          </a:bodyPr>
          <a:lstStyle/>
          <a:p>
            <a:pPr algn="ctr" defTabSz="342900">
              <a:lnSpc>
                <a:spcPct val="150000"/>
              </a:lnSpc>
            </a:pPr>
            <a:r>
              <a:rPr lang="zh-CN" altLang="en-US" sz="3600" b="1" dirty="0">
                <a:solidFill>
                  <a:srgbClr val="FFFFFF"/>
                </a:solidFill>
                <a:latin typeface="微软雅黑" panose="020B0503020204020204" charset="-122"/>
                <a:ea typeface="微软雅黑" panose="020B0503020204020204" charset="-122"/>
              </a:rPr>
              <a:t>感染中毒症专病照护能力汇报</a:t>
            </a:r>
            <a:endParaRPr lang="zh-CN" altLang="en-US" sz="36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3C4F54F3-C349-4609-AFEE-01462D5C7942}" type="slidenum">
              <a:rPr lang="en-GB" smtClean="0">
                <a:latin typeface="微软雅黑" panose="020B0503020204020204" charset="-122"/>
                <a:ea typeface="微软雅黑" panose="020B0503020204020204" charset="-122"/>
              </a:rPr>
            </a:fld>
            <a:endParaRPr lang="en-GB" dirty="0">
              <a:latin typeface="微软雅黑" panose="020B0503020204020204" charset="-122"/>
              <a:ea typeface="微软雅黑" panose="020B0503020204020204" charset="-122"/>
            </a:endParaRPr>
          </a:p>
        </p:txBody>
      </p:sp>
      <p:sp>
        <p:nvSpPr>
          <p:cNvPr id="8" name="标题 1"/>
          <p:cNvSpPr>
            <a:spLocks noGrp="1"/>
          </p:cNvSpPr>
          <p:nvPr>
            <p:ph type="title"/>
          </p:nvPr>
        </p:nvSpPr>
        <p:spPr>
          <a:xfrm>
            <a:off x="260533" y="186527"/>
            <a:ext cx="5292436" cy="1325563"/>
          </a:xfrm>
        </p:spPr>
        <p:txBody>
          <a:bodyPr/>
          <a:lstStyle/>
          <a:p>
            <a:r>
              <a:rPr lang="zh-CN" altLang="en-US" dirty="0">
                <a:solidFill>
                  <a:srgbClr val="A60000"/>
                </a:solidFill>
                <a:latin typeface="微软雅黑" panose="020B0503020204020204" charset="-122"/>
                <a:ea typeface="微软雅黑" panose="020B0503020204020204" charset="-122"/>
              </a:rPr>
              <a:t>议程</a:t>
            </a:r>
            <a:br>
              <a:rPr lang="en-US" altLang="zh-CN" dirty="0">
                <a:solidFill>
                  <a:srgbClr val="A60000"/>
                </a:solidFill>
                <a:latin typeface="微软雅黑" panose="020B0503020204020204" charset="-122"/>
                <a:ea typeface="微软雅黑" panose="020B0503020204020204" charset="-122"/>
              </a:rPr>
            </a:br>
            <a:endParaRPr lang="zh-CN" altLang="en-US" dirty="0">
              <a:latin typeface="微软雅黑" panose="020B0503020204020204" charset="-122"/>
              <a:ea typeface="微软雅黑" panose="020B0503020204020204" charset="-122"/>
            </a:endParaRPr>
          </a:p>
        </p:txBody>
      </p:sp>
      <p:sp>
        <p:nvSpPr>
          <p:cNvPr id="10" name="标题 1"/>
          <p:cNvSpPr txBox="1"/>
          <p:nvPr/>
        </p:nvSpPr>
        <p:spPr>
          <a:xfrm>
            <a:off x="318375" y="250263"/>
            <a:ext cx="5915025" cy="994172"/>
          </a:xfrm>
          <a:prstGeom prst="rect">
            <a:avLst/>
          </a:prstGeom>
        </p:spPr>
        <p:txBody>
          <a:bodyPr vert="horz"/>
          <a:lstStyle>
            <a:lvl1pPr algn="l" defTabSz="457200" rtl="0" eaLnBrk="1" latinLnBrk="0" hangingPunct="1">
              <a:lnSpc>
                <a:spcPct val="100000"/>
              </a:lnSpc>
              <a:spcBef>
                <a:spcPct val="0"/>
              </a:spcBef>
              <a:buNone/>
              <a:defRPr sz="2400" b="1" kern="1200" baseline="0">
                <a:solidFill>
                  <a:schemeClr val="tx2"/>
                </a:solidFill>
                <a:latin typeface="Arial" panose="020B0604020202020204" pitchFamily="34" charset="0"/>
                <a:ea typeface="+mj-ea"/>
                <a:cs typeface="Arial" panose="020B0604020202020204" pitchFamily="34" charset="0"/>
              </a:defRPr>
            </a:lvl1pPr>
          </a:lstStyle>
          <a:p>
            <a:endParaRPr lang="en-US" dirty="0">
              <a:solidFill>
                <a:srgbClr val="A60000"/>
              </a:solidFill>
              <a:latin typeface="微软雅黑" panose="020B0503020204020204" charset="-122"/>
              <a:ea typeface="微软雅黑" panose="020B0503020204020204" charset="-122"/>
            </a:endParaRPr>
          </a:p>
        </p:txBody>
      </p:sp>
      <p:graphicFrame>
        <p:nvGraphicFramePr>
          <p:cNvPr id="6" name="表格 9"/>
          <p:cNvGraphicFramePr/>
          <p:nvPr/>
        </p:nvGraphicFramePr>
        <p:xfrm>
          <a:off x="789527" y="768500"/>
          <a:ext cx="7217049" cy="3925470"/>
        </p:xfrm>
        <a:graphic>
          <a:graphicData uri="http://schemas.openxmlformats.org/drawingml/2006/table">
            <a:tbl>
              <a:tblPr firstRow="1" bandRow="1">
                <a:tableStyleId>{5C22544A-7EE6-4342-B048-85BDC9FD1C3A}</a:tableStyleId>
              </a:tblPr>
              <a:tblGrid>
                <a:gridCol w="1446442"/>
                <a:gridCol w="3850856"/>
                <a:gridCol w="1919751"/>
              </a:tblGrid>
              <a:tr h="397460">
                <a:tc>
                  <a:txBody>
                    <a:bodyPr/>
                    <a:lstStyle/>
                    <a:p>
                      <a:pPr algn="ctr">
                        <a:spcAft>
                          <a:spcPts val="0"/>
                        </a:spcAft>
                      </a:pPr>
                      <a:r>
                        <a:rPr lang="zh-CN" altLang="en-US" sz="1400" b="1" kern="100" dirty="0">
                          <a:effectLst/>
                          <a:latin typeface="+mn-ea"/>
                          <a:ea typeface="+mn-ea"/>
                        </a:rPr>
                        <a:t>时长</a:t>
                      </a:r>
                      <a:endParaRPr lang="en-US" sz="1400" b="1" kern="100" dirty="0">
                        <a:solidFill>
                          <a:schemeClr val="bg1"/>
                        </a:solidFill>
                        <a:effectLst/>
                        <a:latin typeface="+mn-ea"/>
                        <a:ea typeface="+mn-ea"/>
                        <a:cs typeface="Times New Roman" panose="02020603050405020304" pitchFamily="18" charset="0"/>
                      </a:endParaRPr>
                    </a:p>
                  </a:txBody>
                  <a:tcPr marL="51435" marR="51435" marT="0" marB="0" anchor="ctr">
                    <a:solidFill>
                      <a:srgbClr val="A60000"/>
                    </a:solidFill>
                  </a:tcPr>
                </a:tc>
                <a:tc>
                  <a:txBody>
                    <a:bodyPr/>
                    <a:lstStyle/>
                    <a:p>
                      <a:pPr algn="ctr">
                        <a:spcAft>
                          <a:spcPts val="0"/>
                        </a:spcAft>
                      </a:pPr>
                      <a:r>
                        <a:rPr lang="zh-CN" sz="1400" b="1" kern="100" dirty="0">
                          <a:effectLst/>
                          <a:latin typeface="+mn-ea"/>
                          <a:ea typeface="+mn-ea"/>
                        </a:rPr>
                        <a:t>具体内容</a:t>
                      </a:r>
                      <a:endParaRPr lang="en-US" sz="1400" b="1" kern="100" dirty="0">
                        <a:solidFill>
                          <a:schemeClr val="bg1"/>
                        </a:solidFill>
                        <a:effectLst/>
                        <a:latin typeface="+mn-ea"/>
                        <a:ea typeface="+mn-ea"/>
                        <a:cs typeface="Times New Roman" panose="02020603050405020304" pitchFamily="18" charset="0"/>
                      </a:endParaRPr>
                    </a:p>
                  </a:txBody>
                  <a:tcPr marL="51435" marR="51435" marT="0" marB="0" anchor="ctr">
                    <a:solidFill>
                      <a:srgbClr val="A60000"/>
                    </a:solidFill>
                  </a:tcPr>
                </a:tc>
                <a:tc>
                  <a:txBody>
                    <a:bodyPr/>
                    <a:lstStyle/>
                    <a:p>
                      <a:pPr algn="ctr">
                        <a:spcAft>
                          <a:spcPts val="0"/>
                        </a:spcAft>
                      </a:pPr>
                      <a:r>
                        <a:rPr lang="zh-CN" altLang="en-US" sz="1400" b="1" kern="100" dirty="0">
                          <a:effectLst/>
                          <a:latin typeface="+mn-ea"/>
                          <a:ea typeface="+mn-ea"/>
                        </a:rPr>
                        <a:t>讲者</a:t>
                      </a:r>
                      <a:endParaRPr lang="en-US" sz="1400" b="1" kern="100" dirty="0">
                        <a:solidFill>
                          <a:schemeClr val="bg1"/>
                        </a:solidFill>
                        <a:effectLst/>
                        <a:latin typeface="+mn-ea"/>
                        <a:ea typeface="+mn-ea"/>
                        <a:cs typeface="Times New Roman" panose="02020603050405020304" pitchFamily="18" charset="0"/>
                      </a:endParaRPr>
                    </a:p>
                  </a:txBody>
                  <a:tcPr marL="51435" marR="51435" marT="0" marB="0" anchor="ctr">
                    <a:solidFill>
                      <a:srgbClr val="A60000"/>
                    </a:solidFill>
                  </a:tcPr>
                </a:tc>
              </a:tr>
              <a:tr h="381756">
                <a:tc gridSpan="3">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1" kern="100" dirty="0">
                          <a:effectLst/>
                          <a:latin typeface="+mn-ea"/>
                          <a:ea typeface="+mn-ea"/>
                        </a:rPr>
                        <a:t>线上主持人：指导专家组组长</a:t>
                      </a:r>
                      <a:endParaRPr lang="zh-CN" altLang="en-US" sz="1400" b="1" dirty="0">
                        <a:latin typeface="+mn-ea"/>
                        <a:ea typeface="+mn-ea"/>
                      </a:endParaRPr>
                    </a:p>
                  </a:txBody>
                  <a:tcPr>
                    <a:solidFill>
                      <a:schemeClr val="bg1">
                        <a:lumMod val="85000"/>
                      </a:schemeClr>
                    </a:solidFill>
                  </a:tcPr>
                </a:tc>
                <a:tc hMerge="1">
                  <a:tcPr/>
                </a:tc>
                <a:tc hMerge="1">
                  <a:tcPr>
                    <a:solidFill>
                      <a:schemeClr val="bg1">
                        <a:lumMod val="85000"/>
                      </a:schemeClr>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zh-CN" altLang="zh-CN" sz="1400" b="0" kern="100" dirty="0">
                          <a:effectLst/>
                          <a:latin typeface="+mn-ea"/>
                          <a:ea typeface="+mn-ea"/>
                        </a:rPr>
                        <a:t>专家致辞、介绍</a:t>
                      </a:r>
                      <a:r>
                        <a:rPr lang="zh-CN" altLang="en-US" sz="1400" b="0" kern="100" dirty="0">
                          <a:effectLst/>
                          <a:latin typeface="+mn-ea"/>
                          <a:ea typeface="+mn-ea"/>
                        </a:rPr>
                        <a:t>指导</a:t>
                      </a:r>
                      <a:r>
                        <a:rPr lang="zh-CN" altLang="zh-CN" sz="1400" b="0" kern="100" dirty="0">
                          <a:effectLst/>
                          <a:latin typeface="+mn-ea"/>
                          <a:ea typeface="+mn-ea"/>
                        </a:rPr>
                        <a:t>要求</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cs typeface="Times New Roman" panose="02020603050405020304" pitchFamily="18" charset="0"/>
                        </a:rPr>
                        <a:t>指导专家组组长</a:t>
                      </a:r>
                      <a:endParaRPr lang="en-US" altLang="zh-CN"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algn="ctr">
                        <a:spcAft>
                          <a:spcPts val="0"/>
                        </a:spcAft>
                      </a:pPr>
                      <a:r>
                        <a:rPr lang="zh-CN" altLang="zh-CN" sz="1400" b="0" kern="100" dirty="0">
                          <a:effectLst/>
                          <a:latin typeface="+mn-ea"/>
                          <a:ea typeface="+mn-ea"/>
                        </a:rPr>
                        <a:t>医院领导致辞</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zh-CN" sz="1400" b="0" kern="100" dirty="0">
                          <a:effectLst/>
                          <a:latin typeface="+mn-ea"/>
                          <a:ea typeface="+mn-ea"/>
                        </a:rPr>
                        <a:t>院领导</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421515">
                <a:tc>
                  <a:txBody>
                    <a:bodyPr/>
                    <a:lstStyle/>
                    <a:p>
                      <a:pPr algn="ctr">
                        <a:spcAft>
                          <a:spcPts val="0"/>
                        </a:spcAft>
                      </a:pPr>
                      <a:r>
                        <a:rPr lang="en-US" altLang="zh-CN" sz="1400" b="0" kern="100" dirty="0">
                          <a:effectLst/>
                          <a:latin typeface="+mn-ea"/>
                          <a:ea typeface="+mn-ea"/>
                        </a:rPr>
                        <a:t>40’</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en-US" sz="1400" b="0" kern="100" dirty="0">
                          <a:effectLst/>
                          <a:latin typeface="+mn-ea"/>
                          <a:ea typeface="+mn-ea"/>
                        </a:rPr>
                        <a:t>SEPSIS</a:t>
                      </a:r>
                      <a:r>
                        <a:rPr lang="zh-CN" altLang="en-US" sz="1400" b="0" kern="100" dirty="0">
                          <a:effectLst/>
                          <a:latin typeface="+mn-ea"/>
                          <a:ea typeface="+mn-ea"/>
                        </a:rPr>
                        <a:t>照护能力</a:t>
                      </a:r>
                      <a:r>
                        <a:rPr lang="zh-CN" sz="1400" b="0" kern="100" dirty="0">
                          <a:effectLst/>
                          <a:latin typeface="+mn-ea"/>
                          <a:ea typeface="+mn-ea"/>
                        </a:rPr>
                        <a:t>情况</a:t>
                      </a:r>
                      <a:r>
                        <a:rPr lang="zh-CN" altLang="en-US" sz="1400" b="0" kern="100" dirty="0">
                          <a:effectLst/>
                          <a:latin typeface="+mn-ea"/>
                          <a:ea typeface="+mn-ea"/>
                        </a:rPr>
                        <a:t>汇报</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c>
                  <a:txBody>
                    <a:bodyPr/>
                    <a:lstStyle/>
                    <a:p>
                      <a:pPr algn="ctr">
                        <a:spcAft>
                          <a:spcPts val="0"/>
                        </a:spcAft>
                      </a:pPr>
                      <a:r>
                        <a:rPr lang="zh-CN" sz="1400" b="0" kern="100" dirty="0">
                          <a:effectLst/>
                          <a:latin typeface="+mn-ea"/>
                          <a:ea typeface="+mn-ea"/>
                        </a:rPr>
                        <a:t>科室主任</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95000"/>
                      </a:schemeClr>
                    </a:solidFill>
                  </a:tcPr>
                </a:tc>
              </a:tr>
              <a:tr h="434203">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en-US" altLang="zh-CN" sz="1400" b="0" kern="100" dirty="0">
                          <a:effectLst/>
                          <a:latin typeface="+mn-ea"/>
                          <a:ea typeface="+mn-ea"/>
                        </a:rPr>
                        <a:t>10’</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提问</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133350" indent="-133350" algn="ctr">
                        <a:spcAft>
                          <a:spcPts val="0"/>
                        </a:spcAft>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381756">
                <a:tc>
                  <a:txBody>
                    <a:bodyPr/>
                    <a:lstStyle/>
                    <a:p>
                      <a:pPr marL="133350" indent="-133350" algn="ctr">
                        <a:spcAft>
                          <a:spcPts val="0"/>
                        </a:spcAft>
                      </a:pPr>
                      <a:r>
                        <a:rPr lang="en-US" altLang="zh-CN" sz="1400" b="0" kern="100" dirty="0">
                          <a:effectLst/>
                          <a:latin typeface="+mn-ea"/>
                          <a:ea typeface="+mn-ea"/>
                        </a:rPr>
                        <a:t>60’</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c>
                  <a:txBody>
                    <a:bodyPr/>
                    <a:lstStyle/>
                    <a:p>
                      <a:pPr marL="133350" indent="-133350" algn="ctr">
                        <a:spcAft>
                          <a:spcPts val="0"/>
                        </a:spcAft>
                      </a:pPr>
                      <a:r>
                        <a:rPr lang="zh-CN" altLang="en-US" sz="1400" b="0" kern="100" dirty="0">
                          <a:effectLst/>
                          <a:latin typeface="+mn-ea"/>
                          <a:ea typeface="+mn-ea"/>
                        </a:rPr>
                        <a:t>实地指导</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c>
                  <a:txBody>
                    <a:bodyPr/>
                    <a:lstStyle/>
                    <a:p>
                      <a:pPr marL="133350" indent="-133350" algn="ctr">
                        <a:spcAft>
                          <a:spcPts val="0"/>
                        </a:spcAft>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rgbClr val="F2F2F2"/>
                    </a:solidFill>
                  </a:tcPr>
                </a:tc>
              </a:tr>
              <a:tr h="381756">
                <a:tc>
                  <a:txBody>
                    <a:bodyPr/>
                    <a:lstStyle/>
                    <a:p>
                      <a:pPr algn="ctr">
                        <a:spcAft>
                          <a:spcPts val="0"/>
                        </a:spcAft>
                      </a:pPr>
                      <a:r>
                        <a:rPr lang="en-US" altLang="zh-CN" sz="1400" b="0" kern="100" dirty="0">
                          <a:effectLst/>
                          <a:latin typeface="+mn-ea"/>
                          <a:ea typeface="+mn-ea"/>
                        </a:rPr>
                        <a:t>5’</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algn="ctr">
                        <a:spcAft>
                          <a:spcPts val="0"/>
                        </a:spcAft>
                      </a:pPr>
                      <a:r>
                        <a:rPr lang="zh-CN" altLang="zh-CN" sz="1400" b="0" kern="100" dirty="0">
                          <a:effectLst/>
                          <a:latin typeface="+mn-ea"/>
                          <a:ea typeface="+mn-ea"/>
                        </a:rPr>
                        <a:t>反馈考核意见</a:t>
                      </a:r>
                      <a:endParaRPr lang="en-US" sz="1400" b="0" kern="100" dirty="0">
                        <a:effectLst/>
                        <a:latin typeface="+mn-ea"/>
                        <a:ea typeface="+mn-ea"/>
                        <a:cs typeface="Times New Roman" panose="02020603050405020304" pitchFamily="18" charset="0"/>
                      </a:endParaRPr>
                    </a:p>
                  </a:txBody>
                  <a:tcPr marL="51435" marR="51435" marT="0" marB="0" anchor="ctr">
                    <a:solidFill>
                      <a:srgbClr val="D9D9D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专家组</a:t>
                      </a:r>
                      <a:endParaRPr lang="en-US" altLang="zh-CN" sz="1400" b="0" kern="100" dirty="0">
                        <a:effectLst/>
                        <a:latin typeface="+mn-ea"/>
                        <a:ea typeface="+mn-ea"/>
                        <a:cs typeface="Times New Roman" panose="02020603050405020304" pitchFamily="18" charset="0"/>
                      </a:endParaRPr>
                    </a:p>
                  </a:txBody>
                  <a:tcPr marL="51435" marR="51435" marT="0" marB="0" anchor="ctr">
                    <a:solidFill>
                      <a:srgbClr val="D9D9D9"/>
                    </a:solidFill>
                  </a:tcPr>
                </a:tc>
              </a:tr>
              <a:tr h="381756">
                <a:tc>
                  <a:txBody>
                    <a:bodyPr/>
                    <a:lstStyle/>
                    <a:p>
                      <a:pPr marL="133350" indent="-133350" algn="ctr" defTabSz="457200" rtl="0" eaLnBrk="1" latinLnBrk="0" hangingPunct="1">
                        <a:spcAft>
                          <a:spcPts val="0"/>
                        </a:spcAft>
                      </a:pPr>
                      <a:r>
                        <a:rPr lang="en-US" altLang="zh-CN" sz="1400" b="0" kern="100" dirty="0">
                          <a:solidFill>
                            <a:schemeClr val="dk1"/>
                          </a:solidFill>
                          <a:effectLst/>
                          <a:latin typeface="+mn-ea"/>
                          <a:ea typeface="+mn-ea"/>
                          <a:cs typeface="+mn-cs"/>
                        </a:rPr>
                        <a:t>5’</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c>
                  <a:txBody>
                    <a:bodyPr/>
                    <a:lstStyle/>
                    <a:p>
                      <a:pPr marL="133350" marR="0" indent="-133350" algn="ctr" defTabSz="457200" rtl="0" eaLnBrk="1" fontAlgn="auto" latinLnBrk="0" hangingPunct="1">
                        <a:lnSpc>
                          <a:spcPct val="100000"/>
                        </a:lnSpc>
                        <a:spcBef>
                          <a:spcPts val="0"/>
                        </a:spcBef>
                        <a:spcAft>
                          <a:spcPts val="0"/>
                        </a:spcAft>
                        <a:buClrTx/>
                        <a:buSzTx/>
                        <a:buFontTx/>
                        <a:buNone/>
                        <a:defRPr/>
                      </a:pPr>
                      <a:r>
                        <a:rPr lang="zh-CN" altLang="zh-CN" sz="1400" b="0" kern="100" dirty="0">
                          <a:solidFill>
                            <a:schemeClr val="dk1"/>
                          </a:solidFill>
                          <a:effectLst/>
                          <a:latin typeface="+mn-ea"/>
                          <a:ea typeface="+mn-ea"/>
                          <a:cs typeface="+mn-cs"/>
                        </a:rPr>
                        <a:t>医院领导</a:t>
                      </a:r>
                      <a:r>
                        <a:rPr lang="zh-CN" altLang="en-US" sz="1400" b="0" kern="100" dirty="0">
                          <a:solidFill>
                            <a:schemeClr val="dk1"/>
                          </a:solidFill>
                          <a:effectLst/>
                          <a:latin typeface="+mn-ea"/>
                          <a:ea typeface="+mn-ea"/>
                          <a:cs typeface="+mn-cs"/>
                        </a:rPr>
                        <a:t>总结发言</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c>
                  <a:txBody>
                    <a:bodyPr/>
                    <a:lstStyle/>
                    <a:p>
                      <a:pPr marL="133350" marR="0" lvl="0" indent="-133350" algn="ctr" defTabSz="457200" rtl="0" eaLnBrk="1" fontAlgn="auto" latinLnBrk="0" hangingPunct="1">
                        <a:lnSpc>
                          <a:spcPct val="100000"/>
                        </a:lnSpc>
                        <a:spcBef>
                          <a:spcPts val="0"/>
                        </a:spcBef>
                        <a:spcAft>
                          <a:spcPts val="0"/>
                        </a:spcAft>
                        <a:buClrTx/>
                        <a:buSzTx/>
                        <a:buFontTx/>
                        <a:buNone/>
                        <a:defRPr/>
                      </a:pPr>
                      <a:r>
                        <a:rPr lang="zh-CN" altLang="zh-CN" sz="1400" b="0" kern="100" dirty="0">
                          <a:solidFill>
                            <a:schemeClr val="dk1"/>
                          </a:solidFill>
                          <a:effectLst/>
                          <a:latin typeface="+mn-ea"/>
                          <a:ea typeface="+mn-ea"/>
                          <a:cs typeface="+mn-cs"/>
                        </a:rPr>
                        <a:t>院领导</a:t>
                      </a:r>
                      <a:endParaRPr lang="en-US" altLang="zh-CN" sz="1400" b="0" kern="100" dirty="0">
                        <a:solidFill>
                          <a:schemeClr val="dk1"/>
                        </a:solidFill>
                        <a:effectLst/>
                        <a:latin typeface="+mn-ea"/>
                        <a:ea typeface="+mn-ea"/>
                        <a:cs typeface="+mn-cs"/>
                      </a:endParaRPr>
                    </a:p>
                  </a:txBody>
                  <a:tcPr marL="51435" marR="51435" marT="0" marB="0" anchor="ctr">
                    <a:solidFill>
                      <a:schemeClr val="bg1">
                        <a:lumMod val="95000"/>
                      </a:schemeClr>
                    </a:solidFill>
                  </a:tcPr>
                </a:tc>
              </a:tr>
              <a:tr h="381756">
                <a:tc>
                  <a:txBody>
                    <a:bodyPr/>
                    <a:lstStyle/>
                    <a:p>
                      <a:pPr algn="ctr">
                        <a:spcAft>
                          <a:spcPts val="0"/>
                        </a:spcAft>
                      </a:pPr>
                      <a:r>
                        <a:rPr lang="en-US" altLang="zh-CN" sz="1400" b="0" kern="100" dirty="0">
                          <a:effectLst/>
                          <a:latin typeface="+mn-ea"/>
                          <a:ea typeface="+mn-ea"/>
                        </a:rPr>
                        <a:t>20’</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专家内部讨论</a:t>
                      </a:r>
                      <a:r>
                        <a:rPr lang="zh-CN" altLang="en-US" sz="1400" b="0" kern="100" dirty="0">
                          <a:effectLst/>
                          <a:latin typeface="+mn-ea"/>
                          <a:ea typeface="+mn-ea"/>
                        </a:rPr>
                        <a:t>、打分（</a:t>
                      </a:r>
                      <a:r>
                        <a:rPr lang="zh-CN" altLang="en-US" sz="1400" b="0" kern="100" dirty="0">
                          <a:solidFill>
                            <a:srgbClr val="FF0000"/>
                          </a:solidFill>
                          <a:effectLst/>
                          <a:latin typeface="+mn-ea"/>
                          <a:ea typeface="+mn-ea"/>
                        </a:rPr>
                        <a:t>医院不参与</a:t>
                      </a:r>
                      <a:r>
                        <a:rPr lang="zh-CN" altLang="en-US" sz="1400" b="0" kern="100" dirty="0">
                          <a:effectLst/>
                          <a:latin typeface="+mn-ea"/>
                          <a:ea typeface="+mn-ea"/>
                        </a:rPr>
                        <a:t>）</a:t>
                      </a:r>
                      <a:endParaRPr lang="en-US" altLang="zh-CN"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400" b="0" kern="100" dirty="0">
                          <a:effectLst/>
                          <a:latin typeface="+mn-ea"/>
                          <a:ea typeface="+mn-ea"/>
                        </a:rPr>
                        <a:t>指导</a:t>
                      </a:r>
                      <a:r>
                        <a:rPr lang="zh-CN" altLang="zh-CN" sz="1400" b="0" kern="100" dirty="0">
                          <a:effectLst/>
                          <a:latin typeface="+mn-ea"/>
                          <a:ea typeface="+mn-ea"/>
                        </a:rPr>
                        <a:t>专家组</a:t>
                      </a:r>
                      <a:endParaRPr lang="en-US" sz="1400" b="0" kern="100" dirty="0">
                        <a:effectLst/>
                        <a:latin typeface="+mn-ea"/>
                        <a:ea typeface="+mn-ea"/>
                        <a:cs typeface="Times New Roman" panose="02020603050405020304" pitchFamily="18" charset="0"/>
                      </a:endParaRPr>
                    </a:p>
                  </a:txBody>
                  <a:tcPr marL="51435" marR="51435" marT="0" marB="0" anchor="ctr">
                    <a:solidFill>
                      <a:schemeClr val="bg1">
                        <a:lumMod val="85000"/>
                      </a:schemeClr>
                    </a:solidFill>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325688" y="371665"/>
            <a:ext cx="7886700" cy="497205"/>
          </a:xfrm>
        </p:spPr>
        <p:txBody>
          <a:bodyPr vert="horz"/>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rPr>
              <a:t>感染中毒症专病照护能力得分汇总</a:t>
            </a:r>
            <a:endParaRPr lang="zh-CN" altLang="en-US" sz="2400" b="1" dirty="0">
              <a:solidFill>
                <a:srgbClr val="99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6" name="表格 5"/>
          <p:cNvGraphicFramePr>
            <a:graphicFrameLocks noGrp="1"/>
          </p:cNvGraphicFramePr>
          <p:nvPr/>
        </p:nvGraphicFramePr>
        <p:xfrm>
          <a:off x="1123223" y="1330457"/>
          <a:ext cx="6897554" cy="3104042"/>
        </p:xfrm>
        <a:graphic>
          <a:graphicData uri="http://schemas.openxmlformats.org/drawingml/2006/table">
            <a:tbl>
              <a:tblPr/>
              <a:tblGrid>
                <a:gridCol w="2518130"/>
                <a:gridCol w="2331122"/>
                <a:gridCol w="2048302"/>
              </a:tblGrid>
              <a:tr h="458936">
                <a:tc>
                  <a:txBody>
                    <a:bodyPr/>
                    <a:lstStyle/>
                    <a:p>
                      <a:pPr algn="ctr" fontAlgn="ctr"/>
                      <a:r>
                        <a:rPr lang="zh-CN" altLang="en-US" sz="1200" b="1" i="0" u="none" strike="noStrike" dirty="0">
                          <a:solidFill>
                            <a:srgbClr val="000000"/>
                          </a:solidFill>
                          <a:effectLst/>
                          <a:latin typeface="微软雅黑" panose="020B0503020204020204" charset="-122"/>
                          <a:ea typeface="+mn-ea"/>
                        </a:rPr>
                        <a:t>考核指标</a:t>
                      </a:r>
                      <a:endParaRPr lang="zh-CN" altLang="en-US" sz="1200" b="1" i="0" u="none" strike="noStrike" dirty="0">
                        <a:solidFill>
                          <a:srgbClr val="000000"/>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200" b="1" i="0" u="none" strike="noStrike" dirty="0">
                          <a:solidFill>
                            <a:srgbClr val="000000"/>
                          </a:solidFill>
                          <a:effectLst/>
                          <a:latin typeface="微软雅黑" panose="020B0503020204020204" charset="-122"/>
                          <a:ea typeface="+mn-ea"/>
                        </a:rPr>
                        <a:t>分值</a:t>
                      </a:r>
                      <a:endParaRPr lang="zh-CN" altLang="en-US" sz="1200" b="1" i="0" u="none" strike="noStrike" dirty="0">
                        <a:solidFill>
                          <a:srgbClr val="000000"/>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c>
                  <a:txBody>
                    <a:bodyPr/>
                    <a:lstStyle/>
                    <a:p>
                      <a:pPr algn="ctr" fontAlgn="ctr"/>
                      <a:r>
                        <a:rPr lang="zh-CN" altLang="en-US" sz="1200" b="1" i="0" u="none" strike="noStrike" dirty="0">
                          <a:solidFill>
                            <a:srgbClr val="000000"/>
                          </a:solidFill>
                          <a:effectLst/>
                          <a:latin typeface="微软雅黑" panose="020B0503020204020204" charset="-122"/>
                          <a:ea typeface="+mn-ea"/>
                        </a:rPr>
                        <a:t>得分</a:t>
                      </a:r>
                      <a:endParaRPr lang="zh-CN" altLang="en-US" sz="1200" b="1" i="0" u="none" strike="noStrike" dirty="0">
                        <a:solidFill>
                          <a:srgbClr val="000000"/>
                        </a:solidFill>
                        <a:effectLst/>
                        <a:latin typeface="微软雅黑" panose="020B0503020204020204" charset="-122"/>
                        <a:ea typeface="+mn-ea"/>
                      </a:endParaRPr>
                    </a:p>
                  </a:txBody>
                  <a:tcPr marL="2567" marR="2567" marT="256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C2E6"/>
                    </a:solidFill>
                  </a:tcPr>
                </a:tc>
              </a:tr>
              <a:tr h="440851">
                <a:tc>
                  <a:txBody>
                    <a:bodyPr/>
                    <a:lstStyle/>
                    <a:p>
                      <a:pPr lvl="1" algn="l" fontAlgn="ctr"/>
                      <a:r>
                        <a:rPr lang="zh-CN" altLang="en-US" sz="1200" b="1" i="0" u="none" strike="noStrike" dirty="0">
                          <a:solidFill>
                            <a:srgbClr val="000000"/>
                          </a:solidFill>
                          <a:effectLst/>
                          <a:latin typeface="微软雅黑" panose="020B0503020204020204" charset="-122"/>
                          <a:ea typeface="微软雅黑" panose="020B0503020204020204" charset="-122"/>
                        </a:rPr>
                        <a:t>准入条件</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zh-CN" altLang="en-US" sz="1200" b="1" i="0" u="none" strike="noStrike" dirty="0">
                          <a:solidFill>
                            <a:srgbClr val="000000"/>
                          </a:solidFill>
                          <a:effectLst/>
                          <a:latin typeface="微软雅黑" panose="020B0503020204020204" charset="-122"/>
                          <a:ea typeface="微软雅黑" panose="020B0503020204020204" charset="-122"/>
                        </a:rPr>
                        <a:t>是否全部满足</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zh-CN" altLang="en-US" sz="1200" b="1" i="0" u="none" strike="noStrike" dirty="0">
                          <a:solidFill>
                            <a:srgbClr val="000000"/>
                          </a:solidFill>
                          <a:effectLst/>
                          <a:latin typeface="微软雅黑" panose="020B0503020204020204" charset="-122"/>
                          <a:ea typeface="微软雅黑" panose="020B0503020204020204" charset="-122"/>
                        </a:rPr>
                        <a:t>打分项</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100</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业务能力</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60</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质量与安全</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30</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教学和研究</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7</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r h="440851">
                <a:tc>
                  <a:txBody>
                    <a:bodyPr/>
                    <a:lstStyle/>
                    <a:p>
                      <a:pPr lvl="1" algn="l" fontAlgn="ctr"/>
                      <a:r>
                        <a:rPr lang="en-US" altLang="zh-CN" sz="1200" b="1" i="0" u="none" strike="noStrike" dirty="0">
                          <a:solidFill>
                            <a:srgbClr val="000000"/>
                          </a:solidFill>
                          <a:effectLst/>
                          <a:latin typeface="微软雅黑" panose="020B0503020204020204" charset="-122"/>
                          <a:ea typeface="微软雅黑" panose="020B0503020204020204" charset="-122"/>
                        </a:rPr>
                        <a:t>--</a:t>
                      </a:r>
                      <a:r>
                        <a:rPr lang="zh-CN" altLang="en-US" sz="1200" b="1" i="0" u="none" strike="noStrike" dirty="0">
                          <a:solidFill>
                            <a:srgbClr val="000000"/>
                          </a:solidFill>
                          <a:effectLst/>
                          <a:latin typeface="微软雅黑" panose="020B0503020204020204" charset="-122"/>
                          <a:ea typeface="微软雅黑" panose="020B0503020204020204" charset="-122"/>
                        </a:rPr>
                        <a:t>人才培养</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zh-CN" sz="1200" b="1" i="0" u="none" strike="noStrike" dirty="0">
                          <a:solidFill>
                            <a:srgbClr val="000000"/>
                          </a:solidFill>
                          <a:effectLst/>
                          <a:latin typeface="微软雅黑" panose="020B0503020204020204" charset="-122"/>
                          <a:ea typeface="微软雅黑" panose="020B0503020204020204" charset="-122"/>
                        </a:rPr>
                        <a:t>3</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r>
            </a:tbl>
          </a:graphicData>
        </a:graphic>
      </p:graphicFrame>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THINKCELLSHAPEDONOTDELETE" val="thinkcellActiveDocDoNotDelete"/>
</p:tagLst>
</file>

<file path=ppt/tags/tag11.xml><?xml version="1.0" encoding="utf-8"?>
<p:tagLst xmlns:p="http://schemas.openxmlformats.org/presentationml/2006/main">
  <p:tag name="THINKCELLSHAPEDONOTDELETE" val="thinkcellActiveDocDoNotDelete"/>
</p:tagLst>
</file>

<file path=ppt/tags/tag12.xml><?xml version="1.0" encoding="utf-8"?>
<p:tagLst xmlns:p="http://schemas.openxmlformats.org/presentationml/2006/main">
  <p:tag name="THINKCELLSHAPEDONOTDELETE" val="thinkcellActiveDocDoNotDelete"/>
</p:tagLst>
</file>

<file path=ppt/tags/tag13.xml><?xml version="1.0" encoding="utf-8"?>
<p:tagLst xmlns:p="http://schemas.openxmlformats.org/presentationml/2006/main">
  <p:tag name="THINKCELLSHAPEDONOTDELETE" val="thinkcellActiveDocDoNotDelete"/>
</p:tagLst>
</file>

<file path=ppt/tags/tag14.xml><?xml version="1.0" encoding="utf-8"?>
<p:tagLst xmlns:p="http://schemas.openxmlformats.org/presentationml/2006/main">
  <p:tag name="THINKCELLSHAPEDONOTDELETE" val="thinkcellActiveDocDoNotDelete"/>
</p:tagLst>
</file>

<file path=ppt/tags/tag15.xml><?xml version="1.0" encoding="utf-8"?>
<p:tagLst xmlns:p="http://schemas.openxmlformats.org/presentationml/2006/main">
  <p:tag name="THINKCELLSHAPEDONOTDELETE" val="thinkcellActiveDocDoNotDelete"/>
</p:tagLst>
</file>

<file path=ppt/tags/tag16.xml><?xml version="1.0" encoding="utf-8"?>
<p:tagLst xmlns:p="http://schemas.openxmlformats.org/presentationml/2006/main">
  <p:tag name="THINKCELLSHAPEDONOTDELETE" val="thinkcellActiveDocDoNotDelete"/>
</p:tagLst>
</file>

<file path=ppt/tags/tag17.xml><?xml version="1.0" encoding="utf-8"?>
<p:tagLst xmlns:p="http://schemas.openxmlformats.org/presentationml/2006/main">
  <p:tag name="THINKCELLSHAPEDONOTDELETE" val="thinkcellActiveDocDoNotDelete"/>
</p:tagLst>
</file>

<file path=ppt/tags/tag18.xml><?xml version="1.0" encoding="utf-8"?>
<p:tagLst xmlns:p="http://schemas.openxmlformats.org/presentationml/2006/main">
  <p:tag name="THINKCELLSHAPEDONOTDELETE" val="thinkcellActiveDocDoNotDelete"/>
</p:tagLst>
</file>

<file path=ppt/tags/tag19.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THINKCELLSHAPEDONOTDELETE" val="thinkcellActiveDocDoNotDelete"/>
</p:tagLst>
</file>

<file path=ppt/tags/tag21.xml><?xml version="1.0" encoding="utf-8"?>
<p:tagLst xmlns:p="http://schemas.openxmlformats.org/presentationml/2006/main">
  <p:tag name="THINKCELLSHAPEDONOTDELETE" val="thinkcellActiveDocDoNotDelete"/>
</p:tagLst>
</file>

<file path=ppt/tags/tag22.xml><?xml version="1.0" encoding="utf-8"?>
<p:tagLst xmlns:p="http://schemas.openxmlformats.org/presentationml/2006/main">
  <p:tag name="THINKCELLSHAPEDONOTDELETE" val="thinkcellActiveDocDoNotDelete"/>
</p:tagLst>
</file>

<file path=ppt/tags/tag23.xml><?xml version="1.0" encoding="utf-8"?>
<p:tagLst xmlns:p="http://schemas.openxmlformats.org/presentationml/2006/main">
  <p:tag name="THINKCELLSHAPEDONOTDELETE" val="thinkcellActiveDocDoNotDelete"/>
</p:tagLst>
</file>

<file path=ppt/tags/tag24.xml><?xml version="1.0" encoding="utf-8"?>
<p:tagLst xmlns:p="http://schemas.openxmlformats.org/presentationml/2006/main">
  <p:tag name="THINKCELLSHAPEDONOTDELETE" val="thinkcellActiveDocDoNotDelete"/>
</p:tagLst>
</file>

<file path=ppt/tags/tag25.xml><?xml version="1.0" encoding="utf-8"?>
<p:tagLst xmlns:p="http://schemas.openxmlformats.org/presentationml/2006/main">
  <p:tag name="THINKCELLSHAPEDONOTDELETE" val="thinkcellActiveDocDoNotDelete"/>
</p:tagLst>
</file>

<file path=ppt/tags/tag26.xml><?xml version="1.0" encoding="utf-8"?>
<p:tagLst xmlns:p="http://schemas.openxmlformats.org/presentationml/2006/main">
  <p:tag name="ASTRAZENECA" val="SMARTART"/>
</p:tagLst>
</file>

<file path=ppt/tags/tag27.xml><?xml version="1.0" encoding="utf-8"?>
<p:tagLst xmlns:p="http://schemas.openxmlformats.org/presentationml/2006/main">
  <p:tag name="THINKCELLSHAPEDONOTDELETE" val="thinkcellActiveDocDoNotDelete"/>
</p:tagLst>
</file>

<file path=ppt/tags/tag28.xml><?xml version="1.0" encoding="utf-8"?>
<p:tagLst xmlns:p="http://schemas.openxmlformats.org/presentationml/2006/main">
  <p:tag name="THINKCELLSHAPEDONOTDELETE" val="thinkcellActiveDocDoNotDelete"/>
</p:tagLst>
</file>

<file path=ppt/tags/tag29.xml><?xml version="1.0" encoding="utf-8"?>
<p:tagLst xmlns:p="http://schemas.openxmlformats.org/presentationml/2006/main">
  <p:tag name="THINKCELLSHAPEDONOTDELETE" val="thinkcellActiveDocDoNotDelete"/>
</p:tagLst>
</file>

<file path=ppt/tags/tag3.xml><?xml version="1.0" encoding="utf-8"?>
<p:tagLst xmlns:p="http://schemas.openxmlformats.org/presentationml/2006/main">
  <p:tag name="THINKCELLSHAPEDONOTDELETE" val="thinkcellActiveDocDoNotDelete"/>
</p:tagLst>
</file>

<file path=ppt/tags/tag30.xml><?xml version="1.0" encoding="utf-8"?>
<p:tagLst xmlns:p="http://schemas.openxmlformats.org/presentationml/2006/main">
  <p:tag name="THINKCELLSHAPEDONOTDELETE" val="thinkcellActiveDocDoNotDelete"/>
</p:tagLst>
</file>

<file path=ppt/tags/tag31.xml><?xml version="1.0" encoding="utf-8"?>
<p:tagLst xmlns:p="http://schemas.openxmlformats.org/presentationml/2006/main">
  <p:tag name="THINKCELLSHAPEDONOTDELETE" val="thinkcellActiveDocDoNotDelete"/>
</p:tagLst>
</file>

<file path=ppt/tags/tag32.xml><?xml version="1.0" encoding="utf-8"?>
<p:tagLst xmlns:p="http://schemas.openxmlformats.org/presentationml/2006/main">
  <p:tag name="TABLE_ENDDRAG_ORIGIN_RECT" val="660*80"/>
  <p:tag name="TABLE_ENDDRAG_RECT" val="19*57*660*80"/>
</p:tagLst>
</file>

<file path=ppt/tags/tag33.xml><?xml version="1.0" encoding="utf-8"?>
<p:tagLst xmlns:p="http://schemas.openxmlformats.org/presentationml/2006/main">
  <p:tag name="THINKCELLSHAPEDONOTDELETE" val="thinkcellActiveDocDoNotDelete"/>
</p:tagLst>
</file>

<file path=ppt/tags/tag34.xml><?xml version="1.0" encoding="utf-8"?>
<p:tagLst xmlns:p="http://schemas.openxmlformats.org/presentationml/2006/main">
  <p:tag name="TABLE_ENDDRAG_ORIGIN_RECT" val="681*84"/>
  <p:tag name="TABLE_ENDDRAG_RECT" val="19*57*681*84"/>
</p:tagLst>
</file>

<file path=ppt/tags/tag35.xml><?xml version="1.0" encoding="utf-8"?>
<p:tagLst xmlns:p="http://schemas.openxmlformats.org/presentationml/2006/main">
  <p:tag name="THINKCELLSHAPEDONOTDELETE" val="thinkcellActiveDocDoNotDelete"/>
</p:tagLst>
</file>

<file path=ppt/tags/tag36.xml><?xml version="1.0" encoding="utf-8"?>
<p:tagLst xmlns:p="http://schemas.openxmlformats.org/presentationml/2006/main">
  <p:tag name="THINKCELLSHAPEDONOTDELETE" val="thinkcellActiveDocDoNotDelete"/>
</p:tagLst>
</file>

<file path=ppt/tags/tag37.xml><?xml version="1.0" encoding="utf-8"?>
<p:tagLst xmlns:p="http://schemas.openxmlformats.org/presentationml/2006/main">
  <p:tag name="THINKCELLSHAPEDONOTDELETE" val="thinkcellActiveDocDoNotDelete"/>
</p:tagLst>
</file>

<file path=ppt/tags/tag38.xml><?xml version="1.0" encoding="utf-8"?>
<p:tagLst xmlns:p="http://schemas.openxmlformats.org/presentationml/2006/main">
  <p:tag name="THINKCELLSHAPEDONOTDELETE" val="thinkcellActiveDocDoNotDelete"/>
</p:tagLst>
</file>

<file path=ppt/tags/tag39.xml><?xml version="1.0" encoding="utf-8"?>
<p:tagLst xmlns:p="http://schemas.openxmlformats.org/presentationml/2006/main">
  <p:tag name="THINKCELLSHAPEDONOTDELETE" val="thinkcellActiveDocDoNotDelete"/>
</p:tagLst>
</file>

<file path=ppt/tags/tag4.xml><?xml version="1.0" encoding="utf-8"?>
<p:tagLst xmlns:p="http://schemas.openxmlformats.org/presentationml/2006/main">
  <p:tag name="ASTRAZENECA" val="SMARTART"/>
</p:tagLst>
</file>

<file path=ppt/tags/tag40.xml><?xml version="1.0" encoding="utf-8"?>
<p:tagLst xmlns:p="http://schemas.openxmlformats.org/presentationml/2006/main">
  <p:tag name="THINKCELLSHAPEDONOTDELETE" val="thinkcellActiveDocDoNotDelete"/>
</p:tagLst>
</file>

<file path=ppt/tags/tag41.xml><?xml version="1.0" encoding="utf-8"?>
<p:tagLst xmlns:p="http://schemas.openxmlformats.org/presentationml/2006/main">
  <p:tag name="THINKCELLSHAPEDONOTDELETE" val="thinkcellActiveDocDoNotDelete"/>
</p:tagLst>
</file>

<file path=ppt/tags/tag42.xml><?xml version="1.0" encoding="utf-8"?>
<p:tagLst xmlns:p="http://schemas.openxmlformats.org/presentationml/2006/main">
  <p:tag name="THINKCELLSHAPEDONOTDELETE" val="thinkcellActiveDocDoNotDelete"/>
</p:tagLst>
</file>

<file path=ppt/tags/tag43.xml><?xml version="1.0" encoding="utf-8"?>
<p:tagLst xmlns:p="http://schemas.openxmlformats.org/presentationml/2006/main">
  <p:tag name="THINKCELLSHAPEDONOTDELETE" val="thinkcellActiveDocDoNotDelete"/>
</p:tagLst>
</file>

<file path=ppt/tags/tag44.xml><?xml version="1.0" encoding="utf-8"?>
<p:tagLst xmlns:p="http://schemas.openxmlformats.org/presentationml/2006/main">
  <p:tag name="THINKCELLSHAPEDONOTDELETE" val="thinkcellActiveDocDoNotDelete"/>
</p:tagLst>
</file>

<file path=ppt/tags/tag45.xml><?xml version="1.0" encoding="utf-8"?>
<p:tagLst xmlns:p="http://schemas.openxmlformats.org/presentationml/2006/main">
  <p:tag name="TABLE_ENDDRAG_ORIGIN_RECT" val="620*112"/>
  <p:tag name="TABLE_ENDDRAG_RECT" val="18*51*620*112"/>
</p:tagLst>
</file>

<file path=ppt/tags/tag46.xml><?xml version="1.0" encoding="utf-8"?>
<p:tagLst xmlns:p="http://schemas.openxmlformats.org/presentationml/2006/main">
  <p:tag name="THINKCELLSHAPEDONOTDELETE" val="thinkcellActiveDocDoNotDelete"/>
</p:tagLst>
</file>

<file path=ppt/tags/tag47.xml><?xml version="1.0" encoding="utf-8"?>
<p:tagLst xmlns:p="http://schemas.openxmlformats.org/presentationml/2006/main">
  <p:tag name="THINKCELLSHAPEDONOTDELETE" val="thinkcellActiveDocDoNotDelete"/>
</p:tagLst>
</file>

<file path=ppt/tags/tag48.xml><?xml version="1.0" encoding="utf-8"?>
<p:tagLst xmlns:p="http://schemas.openxmlformats.org/presentationml/2006/main">
  <p:tag name="THINKCELLSHAPEDONOTDELETE" val="thinkcellActiveDocDoNotDelete"/>
</p:tagLst>
</file>

<file path=ppt/tags/tag49.xml><?xml version="1.0" encoding="utf-8"?>
<p:tagLst xmlns:p="http://schemas.openxmlformats.org/presentationml/2006/main">
  <p:tag name="THINKCELLSHAPEDONOTDELETE" val="thinkcellActiveDocDoNotDelete"/>
</p:tagLst>
</file>

<file path=ppt/tags/tag5.xml><?xml version="1.0" encoding="utf-8"?>
<p:tagLst xmlns:p="http://schemas.openxmlformats.org/presentationml/2006/main">
  <p:tag name="THINKCELLSHAPEDONOTDELETE" val="thinkcellActiveDocDoNotDelete"/>
</p:tagLst>
</file>

<file path=ppt/tags/tag50.xml><?xml version="1.0" encoding="utf-8"?>
<p:tagLst xmlns:p="http://schemas.openxmlformats.org/presentationml/2006/main">
  <p:tag name="THINKCELLSHAPEDONOTDELETE" val="thinkcellActiveDocDoNotDelete"/>
</p:tagLst>
</file>

<file path=ppt/tags/tag51.xml><?xml version="1.0" encoding="utf-8"?>
<p:tagLst xmlns:p="http://schemas.openxmlformats.org/presentationml/2006/main">
  <p:tag name="THINKCELLSHAPEDONOTDELETE" val="thinkcellActiveDocDoNotDelete"/>
</p:tagLst>
</file>

<file path=ppt/tags/tag52.xml><?xml version="1.0" encoding="utf-8"?>
<p:tagLst xmlns:p="http://schemas.openxmlformats.org/presentationml/2006/main">
  <p:tag name="THINKCELLSHAPEDONOTDELETE" val="thinkcellActiveDocDoNotDelete"/>
</p:tagLst>
</file>

<file path=ppt/tags/tag53.xml><?xml version="1.0" encoding="utf-8"?>
<p:tagLst xmlns:p="http://schemas.openxmlformats.org/presentationml/2006/main">
  <p:tag name="ASTRAZENECA" val="TEMPLATE04"/>
  <p:tag name="THINKCELLUNDODONOTDELETE" val="0"/>
  <p:tag name="commondata" val="eyJoZGlkIjoiYWVkMzZjZjZlZmJhMjdkMTI2NTY1NTBhMWY4NDMwMTUifQ=="/>
</p:tagLst>
</file>

<file path=ppt/tags/tag6.xml><?xml version="1.0" encoding="utf-8"?>
<p:tagLst xmlns:p="http://schemas.openxmlformats.org/presentationml/2006/main">
  <p:tag name="THINKCELLSHAPEDONOTDELETE" val="thinkcellActiveDocDoNotDelete"/>
</p:tagLst>
</file>

<file path=ppt/tags/tag7.xml><?xml version="1.0" encoding="utf-8"?>
<p:tagLst xmlns:p="http://schemas.openxmlformats.org/presentationml/2006/main">
  <p:tag name="THINKCELLSHAPEDONOTDELETE" val="thinkcellActiveDocDoNotDelete"/>
</p:tagLst>
</file>

<file path=ppt/tags/tag8.xml><?xml version="1.0" encoding="utf-8"?>
<p:tagLst xmlns:p="http://schemas.openxmlformats.org/presentationml/2006/main">
  <p:tag name="THINKCELLSHAPEDONOTDELETE" val="thinkcellActiveDocDoNotDelete"/>
</p:tagLst>
</file>

<file path=ppt/tags/tag9.xml><?xml version="1.0" encoding="utf-8"?>
<p:tagLst xmlns:p="http://schemas.openxmlformats.org/presentationml/2006/main">
  <p:tag name="THINKCELLSHAPEDONOTDELETE" val="thinkcellActiveDocDoNotDelete"/>
</p:tagLst>
</file>

<file path=ppt/theme/theme1.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20101</Words>
  <Application>WPS 演示</Application>
  <PresentationFormat>全屏显示(16:9)</PresentationFormat>
  <Paragraphs>3317</Paragraphs>
  <Slides>115</Slides>
  <Notes>18</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47</vt:i4>
      </vt:variant>
      <vt:variant>
        <vt:lpstr>幻灯片标题</vt:lpstr>
      </vt:variant>
      <vt:variant>
        <vt:i4>115</vt:i4>
      </vt:variant>
    </vt:vector>
  </HeadingPairs>
  <TitlesOfParts>
    <vt:vector size="181" baseType="lpstr">
      <vt:lpstr>Arial</vt:lpstr>
      <vt:lpstr>宋体</vt:lpstr>
      <vt:lpstr>Wingdings</vt:lpstr>
      <vt:lpstr>Arial</vt:lpstr>
      <vt:lpstr>Verdana Regular</vt:lpstr>
      <vt:lpstr>Verdana</vt:lpstr>
      <vt:lpstr>微软雅黑</vt:lpstr>
      <vt:lpstr>Times New Roman</vt:lpstr>
      <vt:lpstr>Calibri</vt:lpstr>
      <vt:lpstr>仿宋_GB2312</vt:lpstr>
      <vt:lpstr>仿宋</vt:lpstr>
      <vt:lpstr>Calibri</vt:lpstr>
      <vt:lpstr>等线</vt:lpstr>
      <vt:lpstr>Consolas</vt:lpstr>
      <vt:lpstr>华文楷体</vt:lpstr>
      <vt:lpstr>Arial Unicode MS</vt:lpstr>
      <vt:lpstr>等线 Light</vt:lpstr>
      <vt:lpstr>AZ General Master Slide Options</vt:lpstr>
      <vt:lpstr>自定义设计方案</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PowerPoint 演示文稿</vt:lpstr>
      <vt:lpstr>议程 </vt:lpstr>
      <vt:lpstr>PowerPoint 演示文稿</vt:lpstr>
      <vt:lpstr>PCCM规范化建设指导流程 </vt:lpstr>
      <vt:lpstr>PowerPoint 演示文稿</vt:lpstr>
      <vt:lpstr>PowerPoint 演示文稿</vt:lpstr>
      <vt:lpstr>PowerPoint 演示文稿</vt:lpstr>
      <vt:lpstr>PowerPoint 演示文稿</vt:lpstr>
      <vt:lpstr>PowerPoint 演示文稿</vt:lpstr>
      <vt:lpstr>独立建制，科室更名为“呼吸与危重症医学科” </vt:lpstr>
      <vt:lpstr>门诊设置 </vt:lpstr>
      <vt:lpstr>专科病房、专业组设置</vt:lpstr>
      <vt:lpstr>  呼吸门诊综合诊疗室（必需含专职人员：专科护士） </vt:lpstr>
      <vt:lpstr>肺功能室</vt:lpstr>
      <vt:lpstr>呼吸内镜室</vt:lpstr>
      <vt:lpstr>呼吸睡眠监测室</vt:lpstr>
      <vt:lpstr>临床实验室</vt:lpstr>
      <vt:lpstr>信息化</vt:lpstr>
      <vt:lpstr>MICU/RICU</vt:lpstr>
      <vt:lpstr>PCCM专培、专修、单修（3年考核期） </vt:lpstr>
      <vt:lpstr>PowerPoint 演示文稿</vt:lpstr>
      <vt:lpstr>人力资源</vt:lpstr>
      <vt:lpstr>工作负荷</vt:lpstr>
      <vt:lpstr>医疗技术</vt:lpstr>
      <vt:lpstr>防疫职能</vt:lpstr>
      <vt:lpstr>常见技术的医疗质控-肺功能技术质控 </vt:lpstr>
      <vt:lpstr>常见技术的医疗质控-呼吸内镜质控 </vt:lpstr>
      <vt:lpstr>常见技术的医疗质控-睡眠监测技术质控 </vt:lpstr>
      <vt:lpstr>常见技术的医疗质控-有创机械通气质控 </vt:lpstr>
      <vt:lpstr>常见疾病的医疗质控-成人社区获得性肺炎 </vt:lpstr>
      <vt:lpstr>常见疾病的医疗质控-流感</vt:lpstr>
      <vt:lpstr>常见疾病的医疗质控-病毒性肺炎 </vt:lpstr>
      <vt:lpstr>常见疾病的医疗质控-慢阻肺急性加重</vt:lpstr>
      <vt:lpstr>常见疾病的医疗质控-支气管哮喘急性发作 </vt:lpstr>
      <vt:lpstr>常见疾病的医疗质控-急性肺血栓栓塞症</vt:lpstr>
      <vt:lpstr>常见疾病的医疗质控-肺结核 </vt:lpstr>
      <vt:lpstr>常见疾病的医疗质控-肺癌</vt:lpstr>
      <vt:lpstr>常见疾病的医疗质控-间质性肺病 </vt:lpstr>
      <vt:lpstr>工作效率（一）</vt:lpstr>
      <vt:lpstr>工作效率（二）</vt:lpstr>
      <vt:lpstr>辐射能力</vt:lpstr>
      <vt:lpstr>医疗质量（一）</vt:lpstr>
      <vt:lpstr>医疗质量（二）</vt:lpstr>
      <vt:lpstr>教学建制和教学任务</vt:lpstr>
      <vt:lpstr>毕业后教育与继续医学教育</vt:lpstr>
      <vt:lpstr>学术影响力</vt:lpstr>
      <vt:lpstr>研究（一） </vt:lpstr>
      <vt:lpstr>研究（二） </vt:lpstr>
      <vt:lpstr>人才培养和社会影响力</vt:lpstr>
      <vt:lpstr>PowerPoint 演示文稿</vt:lpstr>
      <vt:lpstr>实地指导顺序</vt:lpstr>
      <vt:lpstr>PowerPoint 演示文稿</vt:lpstr>
      <vt:lpstr>PowerPoint 演示文稿</vt:lpstr>
      <vt:lpstr>PowerPoint 演示文稿</vt:lpstr>
      <vt:lpstr>PowerPoint 演示文稿</vt:lpstr>
      <vt:lpstr>议程 </vt:lpstr>
      <vt:lpstr>汇报内容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议程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议程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Shao, Weihua</dc:creator>
  <cp:keywords>16:9</cp:keywords>
  <dc:description>v1.0</dc:description>
  <cp:category>Template</cp:category>
  <cp:lastModifiedBy>安透</cp:lastModifiedBy>
  <cp:revision>96</cp:revision>
  <cp:lastPrinted>2018-03-07T14:46:00Z</cp:lastPrinted>
  <dcterms:created xsi:type="dcterms:W3CDTF">2020-06-16T05:30:00Z</dcterms:created>
  <dcterms:modified xsi:type="dcterms:W3CDTF">2024-10-15T08:54:56Z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y fmtid="{D5CDD505-2E9C-101B-9397-08002B2CF9AE}" pid="7" name="ICV">
    <vt:lpwstr>F54639A2E2874A9FA31F5848A9AA4FB0_12</vt:lpwstr>
  </property>
  <property fmtid="{D5CDD505-2E9C-101B-9397-08002B2CF9AE}" pid="8" name="KSOProductBuildVer">
    <vt:lpwstr>2052-12.1.0.16388</vt:lpwstr>
  </property>
</Properties>
</file>